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45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03/12/2023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857364"/>
            <a:ext cx="2919313" cy="392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الفصل الأول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التهيئة </a:t>
            </a:r>
            <a:r>
              <a:rPr lang="ar-DZ" b="1" dirty="0" err="1" smtClean="0">
                <a:solidFill>
                  <a:srgbClr val="00B050"/>
                </a:solidFill>
              </a:rPr>
              <a:t>و</a:t>
            </a:r>
            <a:r>
              <a:rPr lang="ar-DZ" b="1" dirty="0" smtClean="0">
                <a:solidFill>
                  <a:srgbClr val="00B050"/>
                </a:solidFill>
              </a:rPr>
              <a:t> التنمية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b="1" dirty="0" smtClean="0"/>
              <a:t>* </a:t>
            </a:r>
            <a:r>
              <a:rPr lang="ar-DZ" dirty="0" smtClean="0"/>
              <a:t>يعد المجلس الشعبي البلدي، برامجه السنوية </a:t>
            </a:r>
            <a:r>
              <a:rPr lang="ar-DZ" dirty="0" err="1" smtClean="0"/>
              <a:t>و</a:t>
            </a:r>
            <a:r>
              <a:rPr lang="ar-DZ" dirty="0" smtClean="0"/>
              <a:t> المتعددة السنوات الموافقة لمدة عهدته </a:t>
            </a:r>
            <a:r>
              <a:rPr lang="ar-DZ" dirty="0" err="1" smtClean="0"/>
              <a:t>الإنتخابية</a:t>
            </a:r>
            <a:r>
              <a:rPr lang="ar-DZ" dirty="0" smtClean="0"/>
              <a:t> و يصادق عليها </a:t>
            </a:r>
            <a:r>
              <a:rPr lang="ar-DZ" dirty="0" err="1" smtClean="0"/>
              <a:t>و</a:t>
            </a:r>
            <a:r>
              <a:rPr lang="ar-DZ" dirty="0" smtClean="0"/>
              <a:t> يسهر على تنفيذها ، تماشيا مع الصلاحيات المخولة له قانونا،  </a:t>
            </a:r>
            <a:r>
              <a:rPr lang="ar-DZ" dirty="0" err="1" smtClean="0"/>
              <a:t>و</a:t>
            </a:r>
            <a:r>
              <a:rPr lang="ar-DZ" dirty="0" smtClean="0"/>
              <a:t> في إطار المخطط الوطني للتهيئة </a:t>
            </a:r>
            <a:r>
              <a:rPr lang="ar-DZ" dirty="0" err="1" smtClean="0"/>
              <a:t>و</a:t>
            </a:r>
            <a:r>
              <a:rPr lang="ar-DZ" dirty="0" smtClean="0"/>
              <a:t> التنمية المستدامة للإقليم </a:t>
            </a:r>
            <a:r>
              <a:rPr lang="ar-DZ" dirty="0" err="1" smtClean="0"/>
              <a:t>و</a:t>
            </a:r>
            <a:r>
              <a:rPr lang="ar-DZ" dirty="0" smtClean="0"/>
              <a:t> كذا المخططات التوجيهية القطاعية </a:t>
            </a:r>
            <a:endParaRPr lang="en-US" dirty="0" smtClean="0"/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b="1" dirty="0" smtClean="0"/>
              <a:t>* </a:t>
            </a:r>
            <a:r>
              <a:rPr lang="ar-DZ" dirty="0" smtClean="0"/>
              <a:t>يكون اختيار العمليات التي تنجز في إطار المخطط البلدي للتنمية من صلاحيات المجلس الشعبي البلدي</a:t>
            </a:r>
            <a:r>
              <a:rPr lang="ar-DZ" b="1" dirty="0" smtClean="0"/>
              <a:t>.</a:t>
            </a:r>
            <a:endParaRPr lang="en-US" dirty="0" smtClean="0"/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b="1" dirty="0" smtClean="0"/>
              <a:t>* </a:t>
            </a:r>
            <a:r>
              <a:rPr lang="ar-DZ" dirty="0" smtClean="0"/>
              <a:t>يشارك المجلس الشعبي البلدي في إجراءات إعداد عمليات تهيئة الإقليم </a:t>
            </a:r>
            <a:r>
              <a:rPr lang="ar-DZ" dirty="0" err="1" smtClean="0"/>
              <a:t>و</a:t>
            </a:r>
            <a:r>
              <a:rPr lang="ar-DZ" dirty="0" smtClean="0"/>
              <a:t> التنمية المستدامة </a:t>
            </a:r>
            <a:r>
              <a:rPr lang="ar-DZ" dirty="0" err="1" smtClean="0"/>
              <a:t>و</a:t>
            </a:r>
            <a:r>
              <a:rPr lang="ar-DZ" dirty="0" smtClean="0"/>
              <a:t> تنفيذها طبقا للتشريع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1857364"/>
            <a:ext cx="3429024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 rtl="1"/>
            <a:r>
              <a:rPr lang="ar-DZ" b="1" dirty="0" smtClean="0"/>
              <a:t>* </a:t>
            </a:r>
            <a:r>
              <a:rPr lang="ar-DZ" dirty="0" smtClean="0"/>
              <a:t>تخضع إقامة أي مشروع </a:t>
            </a:r>
            <a:r>
              <a:rPr lang="ar-DZ" dirty="0" err="1" smtClean="0"/>
              <a:t>إستثمارو</a:t>
            </a:r>
            <a:r>
              <a:rPr lang="ar-DZ" dirty="0" smtClean="0"/>
              <a:t>/ أو تجهيز على إقليم البلدية أو أي مشروع يندرج في إطار البرامج القطاعية للتنمية ، إلى الرأي المسبق للمجلس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لا </a:t>
            </a:r>
            <a:r>
              <a:rPr lang="ar-DZ" dirty="0" err="1" smtClean="0"/>
              <a:t>سيما</a:t>
            </a:r>
            <a:r>
              <a:rPr lang="ar-DZ" dirty="0" smtClean="0"/>
              <a:t> في مجال حماية الأراضي </a:t>
            </a:r>
            <a:r>
              <a:rPr lang="ar-DZ" dirty="0" err="1" smtClean="0"/>
              <a:t>الفلاحية</a:t>
            </a:r>
            <a:r>
              <a:rPr lang="ar-DZ" dirty="0" smtClean="0"/>
              <a:t> و التأثير على البيئة.</a:t>
            </a:r>
            <a:endParaRPr lang="en-US" dirty="0" smtClean="0"/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b="1" dirty="0" smtClean="0"/>
              <a:t>* </a:t>
            </a:r>
            <a:r>
              <a:rPr lang="ar-DZ" dirty="0" smtClean="0"/>
              <a:t>يسهر المجلس الشعبي البلدي على حماية الأراضي </a:t>
            </a:r>
            <a:r>
              <a:rPr lang="ar-DZ" dirty="0" err="1" smtClean="0"/>
              <a:t>الفلاحية</a:t>
            </a:r>
            <a:r>
              <a:rPr lang="ar-DZ" dirty="0" smtClean="0"/>
              <a:t> و المساحات الخضراء </a:t>
            </a:r>
            <a:r>
              <a:rPr lang="ar-DZ" dirty="0" err="1" smtClean="0"/>
              <a:t>و</a:t>
            </a:r>
            <a:r>
              <a:rPr lang="ar-DZ" dirty="0" smtClean="0"/>
              <a:t> لاسيما عند إقامة مختلف المشاريع على إقليم البلدية.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يبادر المجلس الشعبي البلدي بكل عملية </a:t>
            </a:r>
            <a:r>
              <a:rPr lang="ar-DZ" dirty="0" err="1" smtClean="0"/>
              <a:t>و</a:t>
            </a:r>
            <a:r>
              <a:rPr lang="ar-DZ" dirty="0" smtClean="0"/>
              <a:t> يتخذ كل إجراء من شأنه التحفيز </a:t>
            </a:r>
            <a:r>
              <a:rPr lang="ar-DZ" dirty="0" err="1" smtClean="0"/>
              <a:t>و</a:t>
            </a:r>
            <a:r>
              <a:rPr lang="ar-DZ" dirty="0" smtClean="0"/>
              <a:t> بعث تنمية  نشاطات </a:t>
            </a:r>
            <a:r>
              <a:rPr lang="ar-DZ" dirty="0" err="1" smtClean="0"/>
              <a:t>إقتصادية</a:t>
            </a:r>
            <a:r>
              <a:rPr lang="ar-DZ" dirty="0" smtClean="0"/>
              <a:t> تتماشى مع طاقات البلدية </a:t>
            </a:r>
            <a:r>
              <a:rPr lang="ar-DZ" dirty="0" err="1" smtClean="0"/>
              <a:t>و</a:t>
            </a:r>
            <a:r>
              <a:rPr lang="ar-DZ" dirty="0" smtClean="0"/>
              <a:t> مخططها التنموي.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يتخذ المجلس الشعبي البلدي كل التدابير التي تشجع </a:t>
            </a:r>
            <a:r>
              <a:rPr lang="ar-DZ" dirty="0" err="1" smtClean="0"/>
              <a:t>الإستثمار</a:t>
            </a:r>
            <a:r>
              <a:rPr lang="ar-DZ" dirty="0" smtClean="0"/>
              <a:t> و ترقيته.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4786322"/>
            <a:ext cx="1806361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 algn="r"/>
            <a:r>
              <a:rPr lang="ar-DZ" sz="1400" b="1" dirty="0" smtClean="0">
                <a:solidFill>
                  <a:srgbClr val="00B050"/>
                </a:solidFill>
              </a:rPr>
              <a:t>الفصل الثاني</a:t>
            </a:r>
            <a:endParaRPr lang="en-US" sz="1400" dirty="0" smtClean="0">
              <a:solidFill>
                <a:srgbClr val="00B050"/>
              </a:solidFill>
            </a:endParaRPr>
          </a:p>
          <a:p>
            <a:pPr algn="r"/>
            <a:r>
              <a:rPr lang="ar-DZ" sz="1400" b="1" dirty="0" smtClean="0">
                <a:solidFill>
                  <a:srgbClr val="00B050"/>
                </a:solidFill>
              </a:rPr>
              <a:t>التعمير </a:t>
            </a:r>
            <a:r>
              <a:rPr lang="ar-DZ" sz="1400" b="1" dirty="0" err="1" smtClean="0">
                <a:solidFill>
                  <a:srgbClr val="00B050"/>
                </a:solidFill>
              </a:rPr>
              <a:t>و</a:t>
            </a:r>
            <a:r>
              <a:rPr lang="ar-DZ" sz="1400" b="1" dirty="0" smtClean="0">
                <a:solidFill>
                  <a:srgbClr val="00B050"/>
                </a:solidFill>
              </a:rPr>
              <a:t> الهياكل القاعدية </a:t>
            </a:r>
            <a:r>
              <a:rPr lang="ar-DZ" sz="1400" b="1" dirty="0" err="1" smtClean="0">
                <a:solidFill>
                  <a:srgbClr val="00B050"/>
                </a:solidFill>
              </a:rPr>
              <a:t>و</a:t>
            </a:r>
            <a:r>
              <a:rPr lang="ar-DZ" sz="1400" b="1" dirty="0" smtClean="0">
                <a:solidFill>
                  <a:srgbClr val="00B050"/>
                </a:solidFill>
              </a:rPr>
              <a:t> التجهيز</a:t>
            </a:r>
            <a:endParaRPr lang="en-US" sz="1400" dirty="0" smtClean="0">
              <a:solidFill>
                <a:srgbClr val="00B050"/>
              </a:solidFill>
            </a:endParaRPr>
          </a:p>
          <a:p>
            <a:pPr algn="r"/>
            <a:r>
              <a:rPr lang="ar-DZ" sz="1400" b="1" dirty="0" smtClean="0"/>
              <a:t> </a:t>
            </a:r>
            <a:endParaRPr lang="en-US" sz="1400" dirty="0" smtClean="0"/>
          </a:p>
          <a:p>
            <a:pPr algn="r"/>
            <a:r>
              <a:rPr lang="ar-DZ" sz="1400" dirty="0" smtClean="0"/>
              <a:t>* تتزود البلدية بكل أدوات التعمير المنصوص عليها في التشريع </a:t>
            </a:r>
            <a:r>
              <a:rPr lang="ar-DZ" sz="1400" dirty="0" err="1" smtClean="0"/>
              <a:t>و</a:t>
            </a:r>
            <a:r>
              <a:rPr lang="ar-DZ" sz="1400" dirty="0" smtClean="0"/>
              <a:t> التنظيم المعمول </a:t>
            </a:r>
            <a:r>
              <a:rPr lang="ar-DZ" sz="1400" dirty="0" err="1" smtClean="0"/>
              <a:t>بهما</a:t>
            </a:r>
            <a:r>
              <a:rPr lang="ar-DZ" sz="1400" dirty="0" smtClean="0"/>
              <a:t> بعد المصادقة عليها بموجب مداولة المجلس الشعبي البلدي</a:t>
            </a:r>
            <a:endParaRPr lang="en-US" sz="1400" dirty="0" smtClean="0"/>
          </a:p>
          <a:p>
            <a:pPr algn="r"/>
            <a:r>
              <a:rPr lang="ar-DZ" sz="1400" dirty="0" smtClean="0"/>
              <a:t> </a:t>
            </a:r>
            <a:endParaRPr lang="en-US" sz="1400" dirty="0" smtClean="0"/>
          </a:p>
          <a:p>
            <a:pPr algn="r"/>
            <a:r>
              <a:rPr lang="ar-DZ" sz="1400" dirty="0" smtClean="0"/>
              <a:t>*  يقتضي إنشاء أي مشروع يحتمل الإضرار بالبيئة </a:t>
            </a:r>
            <a:r>
              <a:rPr lang="ar-DZ" sz="1400" dirty="0" err="1" smtClean="0"/>
              <a:t>و</a:t>
            </a:r>
            <a:r>
              <a:rPr lang="ar-DZ" sz="1400" dirty="0" smtClean="0"/>
              <a:t> الصحة العمومية على إقليم البلدية ، موافقة المجلس الشعبي البلدي ، باستثناء المشاريع ذات المنفعة الوطنية التي تخضع للأحكام المتعلقة بحماية البيئة.</a:t>
            </a:r>
            <a:endParaRPr lang="en-US" sz="1400" dirty="0" smtClean="0"/>
          </a:p>
          <a:p>
            <a:pPr algn="r"/>
            <a:r>
              <a:rPr lang="ar-DZ" sz="1400" dirty="0" smtClean="0"/>
              <a:t> تتولى البلدية، بمساعدة المصالح التقنية: </a:t>
            </a:r>
            <a:endParaRPr lang="en-US" sz="1400" dirty="0" smtClean="0"/>
          </a:p>
          <a:p>
            <a:pPr algn="r"/>
            <a:r>
              <a:rPr lang="ar-DZ" sz="1400" dirty="0" smtClean="0"/>
              <a:t>- التأكد من احترام </a:t>
            </a:r>
            <a:r>
              <a:rPr lang="ar-DZ" sz="1400" dirty="0" err="1" smtClean="0"/>
              <a:t>تخصيصات</a:t>
            </a:r>
            <a:r>
              <a:rPr lang="ar-DZ" sz="1400" dirty="0" smtClean="0"/>
              <a:t> الأراضي </a:t>
            </a:r>
            <a:r>
              <a:rPr lang="ar-DZ" sz="1400" dirty="0" err="1" smtClean="0"/>
              <a:t>و</a:t>
            </a:r>
            <a:r>
              <a:rPr lang="ar-DZ" sz="1400" dirty="0" smtClean="0"/>
              <a:t> قواعد استعمالها،</a:t>
            </a:r>
            <a:endParaRPr lang="en-US" sz="1400" dirty="0" smtClean="0"/>
          </a:p>
          <a:p>
            <a:pPr algn="r"/>
            <a:r>
              <a:rPr lang="ar-DZ" sz="1400" dirty="0" smtClean="0"/>
              <a:t>- السهر على المراقبة الدائمة لمطابقة عمليات البناء ، ذات العلاقة ببرامج السكن </a:t>
            </a:r>
            <a:r>
              <a:rPr lang="ar-DZ" sz="1400" dirty="0" err="1" smtClean="0"/>
              <a:t>و</a:t>
            </a:r>
            <a:r>
              <a:rPr lang="ar-DZ" sz="1400" dirty="0" smtClean="0"/>
              <a:t> التجهيز،</a:t>
            </a:r>
            <a:endParaRPr lang="en-US" sz="1400" dirty="0" smtClean="0"/>
          </a:p>
          <a:p>
            <a:pPr algn="r"/>
            <a:r>
              <a:rPr lang="ar-DZ" sz="1400" dirty="0" smtClean="0"/>
              <a:t>- السهر على احترام الأحكام في مجال مكافحة السكنات الهشة غير القانونية</a:t>
            </a:r>
            <a:endParaRPr lang="en-US" sz="1400" dirty="0"/>
          </a:p>
        </p:txBody>
      </p:sp>
      <p:pic>
        <p:nvPicPr>
          <p:cNvPr id="6" name="Image 5" descr="614M3G4J-cL._AC_UF1000,1000_QL8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3500438"/>
            <a:ext cx="1674331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9304" y="1571613"/>
            <a:ext cx="3482629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downlo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3214686"/>
            <a:ext cx="1000132" cy="1503958"/>
          </a:xfrm>
          <a:prstGeom prst="rect">
            <a:avLst/>
          </a:prstGeom>
        </p:spPr>
      </p:pic>
      <p:pic>
        <p:nvPicPr>
          <p:cNvPr id="9" name="Image 8" descr="downloa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4786322"/>
            <a:ext cx="1714953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1785926"/>
            <a:ext cx="36576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 rtl="1"/>
            <a:r>
              <a:rPr lang="ar-DZ" dirty="0" smtClean="0"/>
              <a:t>- في إطار حماية التراث المعماري، </a:t>
            </a:r>
            <a:r>
              <a:rPr lang="ar-DZ" dirty="0" err="1" smtClean="0"/>
              <a:t>و</a:t>
            </a:r>
            <a:r>
              <a:rPr lang="ar-DZ" dirty="0" smtClean="0"/>
              <a:t> طبقا للتشريع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، المتعلقين بالسكن </a:t>
            </a:r>
            <a:r>
              <a:rPr lang="ar-DZ" dirty="0" err="1" smtClean="0"/>
              <a:t>و</a:t>
            </a:r>
            <a:r>
              <a:rPr lang="ar-DZ" dirty="0" smtClean="0"/>
              <a:t> التعمير </a:t>
            </a:r>
            <a:r>
              <a:rPr lang="ar-DZ" dirty="0" err="1" smtClean="0"/>
              <a:t>و</a:t>
            </a:r>
            <a:r>
              <a:rPr lang="ar-DZ" dirty="0" smtClean="0"/>
              <a:t> المحافظة على التراث الثقافي، </a:t>
            </a:r>
            <a:r>
              <a:rPr lang="ar-DZ" dirty="0" err="1" smtClean="0"/>
              <a:t>و</a:t>
            </a:r>
            <a:r>
              <a:rPr lang="ar-DZ" dirty="0" smtClean="0"/>
              <a:t> حمايته، تسهر البلدية بمساهمة المصالح التقنية المؤهلة، على المحافظة </a:t>
            </a:r>
            <a:r>
              <a:rPr lang="ar-DZ" dirty="0" err="1" smtClean="0"/>
              <a:t>و</a:t>
            </a:r>
            <a:r>
              <a:rPr lang="ar-DZ" dirty="0" smtClean="0"/>
              <a:t> حماية الأملاك العقارية </a:t>
            </a:r>
            <a:r>
              <a:rPr lang="ar-DZ" dirty="0" err="1" smtClean="0"/>
              <a:t>الثقاقية</a:t>
            </a:r>
            <a:r>
              <a:rPr lang="ar-DZ" dirty="0" smtClean="0"/>
              <a:t> و الحماية </a:t>
            </a:r>
            <a:r>
              <a:rPr lang="ar-DZ" dirty="0" err="1" smtClean="0"/>
              <a:t>و</a:t>
            </a:r>
            <a:r>
              <a:rPr lang="ar-DZ" dirty="0" smtClean="0"/>
              <a:t> الحفاظ على </a:t>
            </a:r>
            <a:r>
              <a:rPr lang="ar-DZ" dirty="0" err="1" smtClean="0"/>
              <a:t>الإنسجام</a:t>
            </a:r>
            <a:r>
              <a:rPr lang="ar-DZ" dirty="0" smtClean="0"/>
              <a:t> الهندسي للتجمعات السكنية.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تسهر البلدية على الحفاظ على وعائها العقاري </a:t>
            </a:r>
            <a:r>
              <a:rPr lang="ar-DZ" dirty="0" err="1" smtClean="0"/>
              <a:t>و</a:t>
            </a:r>
            <a:r>
              <a:rPr lang="ar-DZ" dirty="0" smtClean="0"/>
              <a:t> منح الأولوية في تخصيصها لبرامج التجهيزات العمومية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dirty="0" err="1" smtClean="0"/>
              <a:t>الإستثمار</a:t>
            </a:r>
            <a:r>
              <a:rPr lang="ar-DZ" dirty="0" smtClean="0"/>
              <a:t> </a:t>
            </a:r>
            <a:r>
              <a:rPr lang="ar-DZ" dirty="0" err="1" smtClean="0"/>
              <a:t>الإقتصادي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تسهر أيضا على الحفاظ على الأملاك العقارية التابعة للأملاك العمومية للدولة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 تبادر البلدية بالعمليات المرتبطة بتهيئة الهياكل </a:t>
            </a:r>
            <a:r>
              <a:rPr lang="ar-DZ" dirty="0" err="1" smtClean="0"/>
              <a:t>و</a:t>
            </a:r>
            <a:r>
              <a:rPr lang="ar-DZ" dirty="0" smtClean="0"/>
              <a:t> التجهيزات الخاصة بالشبكات التابعة لاختصاصاتها </a:t>
            </a:r>
            <a:r>
              <a:rPr lang="ar-DZ" dirty="0" err="1" smtClean="0"/>
              <a:t>و</a:t>
            </a:r>
            <a:r>
              <a:rPr lang="ar-DZ" dirty="0" smtClean="0"/>
              <a:t> كذا العمليات المتعلقة بتسييرها </a:t>
            </a:r>
            <a:r>
              <a:rPr lang="ar-DZ" dirty="0" err="1" smtClean="0"/>
              <a:t>و</a:t>
            </a:r>
            <a:r>
              <a:rPr lang="ar-DZ" dirty="0" smtClean="0"/>
              <a:t> صيانتها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coordination-operateurs-reseaux-310x233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5214950"/>
            <a:ext cx="2952750" cy="146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4857760"/>
            <a:ext cx="35719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espaces-verts-la-solution-anti-pollution-et-canicule-en-ville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3929066"/>
            <a:ext cx="3657600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 rtl="1"/>
            <a:r>
              <a:rPr lang="ar-DZ" dirty="0" smtClean="0"/>
              <a:t>* يمكنها أيضا القيام أو المساهمة في تهيئة المساحات الموجهة لاحتواء النشاطات </a:t>
            </a:r>
            <a:r>
              <a:rPr lang="ar-DZ" dirty="0" err="1" smtClean="0"/>
              <a:t>الإقتصادية</a:t>
            </a:r>
            <a:r>
              <a:rPr lang="ar-DZ" dirty="0" smtClean="0"/>
              <a:t> أو التجارية أو </a:t>
            </a:r>
            <a:r>
              <a:rPr lang="ar-DZ" dirty="0" err="1" smtClean="0"/>
              <a:t>الخدماتية</a:t>
            </a:r>
            <a:r>
              <a:rPr lang="ar-DZ" dirty="0" smtClean="0"/>
              <a:t>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توفير في مجال السكن الشروط التحفيزية للترقية العقارية كما تبادر أو تساهم في ترقية برامج السكن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تشجع </a:t>
            </a:r>
            <a:r>
              <a:rPr lang="ar-DZ" dirty="0" err="1" smtClean="0"/>
              <a:t>و</a:t>
            </a:r>
            <a:r>
              <a:rPr lang="ar-DZ" dirty="0" smtClean="0"/>
              <a:t> تنظم بصفة خاصة كل جمعية سكان تهدف إلى صيانة </a:t>
            </a:r>
            <a:r>
              <a:rPr lang="ar-DZ" dirty="0" err="1" smtClean="0"/>
              <a:t>و</a:t>
            </a:r>
            <a:r>
              <a:rPr lang="ar-DZ" dirty="0" smtClean="0"/>
              <a:t> حماية </a:t>
            </a:r>
            <a:r>
              <a:rPr lang="ar-DZ" dirty="0" err="1" smtClean="0"/>
              <a:t>و</a:t>
            </a:r>
            <a:r>
              <a:rPr lang="ar-DZ" dirty="0" smtClean="0"/>
              <a:t> ترميم المباني </a:t>
            </a:r>
            <a:r>
              <a:rPr lang="ar-DZ" dirty="0" err="1" smtClean="0"/>
              <a:t>و</a:t>
            </a:r>
            <a:r>
              <a:rPr lang="ar-DZ" dirty="0" smtClean="0"/>
              <a:t> الأحياء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يقوم المجلس الشعبي البلدي بتعريف الفضاء الآهل طبقا للتشريع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 لاسيما المتعلقة منها بالمجاهد و الشهيد 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 </a:t>
            </a:r>
            <a:r>
              <a:rPr lang="ar-DZ" dirty="0" err="1" smtClean="0"/>
              <a:t>و</a:t>
            </a:r>
            <a:r>
              <a:rPr lang="ar-DZ" dirty="0" smtClean="0"/>
              <a:t> بهذه الصفة يقوم بتسمية كل الأحياء </a:t>
            </a:r>
            <a:r>
              <a:rPr lang="ar-DZ" dirty="0" err="1" smtClean="0"/>
              <a:t>و</a:t>
            </a:r>
            <a:r>
              <a:rPr lang="ar-DZ" dirty="0" smtClean="0"/>
              <a:t> التجهيزات </a:t>
            </a:r>
            <a:r>
              <a:rPr lang="ar-DZ" dirty="0" err="1" smtClean="0"/>
              <a:t>و</a:t>
            </a:r>
            <a:r>
              <a:rPr lang="ar-DZ" dirty="0" smtClean="0"/>
              <a:t> مختلف الطرق المتواجدة بالبلدية 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تساهم البلدية إلى جانب الدولة في التحضير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dirty="0" err="1" smtClean="0"/>
              <a:t>الإحتفال</a:t>
            </a:r>
            <a:r>
              <a:rPr lang="ar-DZ" dirty="0" smtClean="0"/>
              <a:t> بمختلف الأعياد الوطنية</a:t>
            </a:r>
            <a:endParaRPr lang="en-US" dirty="0"/>
          </a:p>
        </p:txBody>
      </p:sp>
      <p:pic>
        <p:nvPicPr>
          <p:cNvPr id="6" name="Image 5" descr="700f8e2a-f992-4796-b3ec-f111e3ec4e8a48d8497206f293a1c8_IMG-16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571612"/>
            <a:ext cx="2286016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espaces-verts-la-solution-anti-pollution-et-canicule-en-ville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2786082" cy="1689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0000" lnSpcReduction="20000"/>
          </a:bodyPr>
          <a:lstStyle/>
          <a:p>
            <a:pPr algn="r"/>
            <a:r>
              <a:rPr lang="ar-DZ" sz="3400" b="1" dirty="0" smtClean="0">
                <a:solidFill>
                  <a:srgbClr val="00B050"/>
                </a:solidFill>
              </a:rPr>
              <a:t>الفصل الثالث</a:t>
            </a:r>
            <a:endParaRPr lang="en-US" sz="3400" dirty="0" smtClean="0">
              <a:solidFill>
                <a:srgbClr val="00B050"/>
              </a:solidFill>
            </a:endParaRPr>
          </a:p>
          <a:p>
            <a:pPr algn="r"/>
            <a:r>
              <a:rPr lang="ar-DZ" sz="3400" b="1" dirty="0" smtClean="0">
                <a:solidFill>
                  <a:srgbClr val="00B050"/>
                </a:solidFill>
              </a:rPr>
              <a:t>نشاطات البلدية في مجال التربية </a:t>
            </a:r>
            <a:r>
              <a:rPr lang="ar-DZ" sz="3400" b="1" dirty="0" err="1" smtClean="0">
                <a:solidFill>
                  <a:srgbClr val="00B050"/>
                </a:solidFill>
              </a:rPr>
              <a:t>و</a:t>
            </a:r>
            <a:r>
              <a:rPr lang="ar-DZ" sz="3400" b="1" dirty="0" smtClean="0">
                <a:solidFill>
                  <a:srgbClr val="00B050"/>
                </a:solidFill>
              </a:rPr>
              <a:t> الحماية </a:t>
            </a:r>
            <a:r>
              <a:rPr lang="ar-DZ" sz="3400" b="1" dirty="0" err="1" smtClean="0">
                <a:solidFill>
                  <a:srgbClr val="00B050"/>
                </a:solidFill>
              </a:rPr>
              <a:t>الإجتماعية</a:t>
            </a:r>
            <a:endParaRPr lang="en-US" sz="3400" dirty="0" smtClean="0">
              <a:solidFill>
                <a:srgbClr val="00B050"/>
              </a:solidFill>
            </a:endParaRPr>
          </a:p>
          <a:p>
            <a:pPr algn="r"/>
            <a:r>
              <a:rPr lang="ar-DZ" sz="3400" b="1" dirty="0" smtClean="0">
                <a:solidFill>
                  <a:srgbClr val="00B050"/>
                </a:solidFill>
              </a:rPr>
              <a:t> و الرياضة </a:t>
            </a:r>
            <a:r>
              <a:rPr lang="ar-DZ" sz="3400" b="1" dirty="0" err="1" smtClean="0">
                <a:solidFill>
                  <a:srgbClr val="00B050"/>
                </a:solidFill>
              </a:rPr>
              <a:t>و</a:t>
            </a:r>
            <a:r>
              <a:rPr lang="ar-DZ" sz="3400" b="1" dirty="0" smtClean="0">
                <a:solidFill>
                  <a:srgbClr val="00B050"/>
                </a:solidFill>
              </a:rPr>
              <a:t> الشباب </a:t>
            </a:r>
            <a:r>
              <a:rPr lang="ar-DZ" sz="3400" b="1" dirty="0" err="1" smtClean="0">
                <a:solidFill>
                  <a:srgbClr val="00B050"/>
                </a:solidFill>
              </a:rPr>
              <a:t>و</a:t>
            </a:r>
            <a:r>
              <a:rPr lang="ar-DZ" sz="3400" b="1" dirty="0" smtClean="0">
                <a:solidFill>
                  <a:srgbClr val="00B050"/>
                </a:solidFill>
              </a:rPr>
              <a:t> الثقافة </a:t>
            </a:r>
            <a:r>
              <a:rPr lang="ar-DZ" sz="3400" b="1" dirty="0" err="1" smtClean="0">
                <a:solidFill>
                  <a:srgbClr val="00B050"/>
                </a:solidFill>
              </a:rPr>
              <a:t>و</a:t>
            </a:r>
            <a:r>
              <a:rPr lang="ar-DZ" sz="3400" b="1" dirty="0" smtClean="0">
                <a:solidFill>
                  <a:srgbClr val="00B050"/>
                </a:solidFill>
              </a:rPr>
              <a:t> التسلية </a:t>
            </a:r>
            <a:r>
              <a:rPr lang="ar-DZ" sz="3400" b="1" dirty="0" err="1" smtClean="0">
                <a:solidFill>
                  <a:srgbClr val="00B050"/>
                </a:solidFill>
              </a:rPr>
              <a:t>و</a:t>
            </a:r>
            <a:r>
              <a:rPr lang="ar-DZ" sz="3400" b="1" dirty="0" smtClean="0">
                <a:solidFill>
                  <a:srgbClr val="00B050"/>
                </a:solidFill>
              </a:rPr>
              <a:t> السياحة</a:t>
            </a:r>
            <a:endParaRPr lang="en-US" sz="3400" dirty="0" smtClean="0">
              <a:solidFill>
                <a:srgbClr val="00B050"/>
              </a:solidFill>
            </a:endParaRPr>
          </a:p>
          <a:p>
            <a:pPr algn="r"/>
            <a:r>
              <a:rPr lang="ar-DZ" sz="3400" b="1" dirty="0" smtClean="0"/>
              <a:t> </a:t>
            </a:r>
            <a:endParaRPr lang="en-US" sz="3400" dirty="0" smtClean="0"/>
          </a:p>
          <a:p>
            <a:pPr algn="r"/>
            <a:r>
              <a:rPr lang="ar-DZ" sz="3400" b="1" dirty="0" smtClean="0"/>
              <a:t> </a:t>
            </a:r>
            <a:endParaRPr lang="en-US" sz="3400" dirty="0" smtClean="0"/>
          </a:p>
          <a:p>
            <a:pPr algn="r"/>
            <a:r>
              <a:rPr lang="ar-DZ" sz="3400" dirty="0" smtClean="0"/>
              <a:t>تتخذ البلدية كافة الإجراءات قصد:</a:t>
            </a:r>
            <a:endParaRPr lang="en-US" sz="3400" dirty="0" smtClean="0"/>
          </a:p>
          <a:p>
            <a:pPr algn="r"/>
            <a:r>
              <a:rPr lang="ar-DZ" sz="3400" dirty="0" smtClean="0"/>
              <a:t> </a:t>
            </a:r>
            <a:endParaRPr lang="en-US" sz="3400" dirty="0" smtClean="0"/>
          </a:p>
          <a:p>
            <a:pPr algn="r"/>
            <a:r>
              <a:rPr lang="ar-DZ" sz="3400" dirty="0" smtClean="0"/>
              <a:t>- إنجاز مؤسسات التعليم </a:t>
            </a:r>
            <a:r>
              <a:rPr lang="ar-DZ" sz="3400" dirty="0" err="1" smtClean="0"/>
              <a:t>الإبتدائي</a:t>
            </a:r>
            <a:r>
              <a:rPr lang="ar-DZ" sz="3400" dirty="0" smtClean="0"/>
              <a:t> طبقا للخريطة التربوية وضمان صيانتها،</a:t>
            </a:r>
            <a:endParaRPr lang="en-US" sz="3400" dirty="0" smtClean="0"/>
          </a:p>
          <a:p>
            <a:pPr algn="r"/>
            <a:r>
              <a:rPr lang="ar-DZ" sz="3400" dirty="0" smtClean="0"/>
              <a:t>- إنجاز </a:t>
            </a:r>
            <a:r>
              <a:rPr lang="ar-DZ" sz="3400" dirty="0" err="1" smtClean="0"/>
              <a:t>و</a:t>
            </a:r>
            <a:r>
              <a:rPr lang="ar-DZ" sz="3400" dirty="0" smtClean="0"/>
              <a:t> تسيير المطاعم المدرسية </a:t>
            </a:r>
            <a:r>
              <a:rPr lang="ar-DZ" sz="3400" dirty="0" err="1" smtClean="0"/>
              <a:t>و</a:t>
            </a:r>
            <a:r>
              <a:rPr lang="ar-DZ" sz="3400" dirty="0" smtClean="0"/>
              <a:t> السهر على ضمان وسائل النقل للتلاميذ،</a:t>
            </a:r>
            <a:endParaRPr lang="en-US" sz="3400" dirty="0" smtClean="0"/>
          </a:p>
          <a:p>
            <a:pPr algn="r"/>
            <a:r>
              <a:rPr lang="ar-DZ" sz="3400" dirty="0" smtClean="0"/>
              <a:t>- غير أنه يمكن للبلديات في حدود إمكانياتها، القيام بما يأتي:</a:t>
            </a:r>
            <a:endParaRPr lang="en-US" sz="3400" dirty="0" smtClean="0"/>
          </a:p>
          <a:p>
            <a:pPr algn="r"/>
            <a:r>
              <a:rPr lang="ar-DZ" sz="3400" dirty="0" smtClean="0"/>
              <a:t>- في حدود الإمكانيات، </a:t>
            </a:r>
            <a:r>
              <a:rPr lang="ar-DZ" sz="3400" dirty="0" err="1" smtClean="0"/>
              <a:t>أتخاذ</a:t>
            </a:r>
            <a:r>
              <a:rPr lang="ar-DZ" sz="3400" dirty="0" smtClean="0"/>
              <a:t> التدابير التي ترمي إلى فتح رياض الطفولة </a:t>
            </a:r>
            <a:r>
              <a:rPr lang="ar-DZ" sz="3400" dirty="0" err="1" smtClean="0"/>
              <a:t>و</a:t>
            </a:r>
            <a:r>
              <a:rPr lang="ar-DZ" sz="3400" dirty="0" smtClean="0"/>
              <a:t> حدائق الأطفال </a:t>
            </a:r>
            <a:r>
              <a:rPr lang="ar-DZ" sz="3400" dirty="0" err="1" smtClean="0"/>
              <a:t>و</a:t>
            </a:r>
            <a:r>
              <a:rPr lang="ar-DZ" sz="3400" dirty="0" smtClean="0"/>
              <a:t> التعليم التحضيري </a:t>
            </a:r>
            <a:r>
              <a:rPr lang="ar-DZ" sz="3400" dirty="0" err="1" smtClean="0"/>
              <a:t>و</a:t>
            </a:r>
            <a:r>
              <a:rPr lang="ar-DZ" sz="3400" dirty="0" smtClean="0"/>
              <a:t> التعليم الثقافي </a:t>
            </a:r>
            <a:r>
              <a:rPr lang="ar-DZ" sz="3400" dirty="0" err="1" smtClean="0"/>
              <a:t>و</a:t>
            </a:r>
            <a:r>
              <a:rPr lang="ar-DZ" sz="3400" dirty="0" smtClean="0"/>
              <a:t> الفني</a:t>
            </a:r>
            <a:endParaRPr lang="en-US" sz="3400" dirty="0" smtClean="0"/>
          </a:p>
          <a:p>
            <a:pPr algn="r"/>
            <a:r>
              <a:rPr lang="ar-DZ" sz="3400" dirty="0" smtClean="0"/>
              <a:t>- إنجاز الهياكل القاعدية الرياضية الموجهة للشباب: التسلية ، الملاعب </a:t>
            </a:r>
            <a:r>
              <a:rPr lang="ar-DZ" sz="3400" dirty="0" err="1" smtClean="0"/>
              <a:t>الجوارية</a:t>
            </a:r>
            <a:r>
              <a:rPr lang="ar-DZ" sz="3400" dirty="0" smtClean="0"/>
              <a:t>، نشاطات الفن </a:t>
            </a:r>
            <a:r>
              <a:rPr lang="ar-DZ" sz="3400" dirty="0" err="1" smtClean="0"/>
              <a:t>و</a:t>
            </a:r>
            <a:r>
              <a:rPr lang="ar-DZ" sz="3400" dirty="0" smtClean="0"/>
              <a:t> المطالعة العمومية</a:t>
            </a:r>
            <a:r>
              <a:rPr lang="ar-DZ" dirty="0" smtClean="0"/>
              <a:t>...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357563"/>
            <a:ext cx="2786083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bonnes-raisons-visiter-bibliotheque-1500x1500-16474429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4857760"/>
            <a:ext cx="2786082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5072074"/>
            <a:ext cx="2928958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/>
            <a:r>
              <a:rPr lang="ar-DZ" dirty="0" smtClean="0"/>
              <a:t>- </a:t>
            </a:r>
            <a:r>
              <a:rPr lang="ar-DZ" sz="1700" dirty="0" smtClean="0"/>
              <a:t>توسيع القدرات السياحية </a:t>
            </a:r>
            <a:r>
              <a:rPr lang="ar-DZ" sz="1700" dirty="0" err="1" smtClean="0"/>
              <a:t>و</a:t>
            </a:r>
            <a:r>
              <a:rPr lang="ar-DZ" sz="1700" dirty="0" smtClean="0"/>
              <a:t> تشجيع المتعاملين</a:t>
            </a:r>
            <a:endParaRPr lang="en-US" sz="1700" dirty="0" smtClean="0"/>
          </a:p>
          <a:p>
            <a:pPr algn="r"/>
            <a:r>
              <a:rPr lang="ar-DZ" sz="1700" dirty="0" smtClean="0"/>
              <a:t>- حصر الفئات </a:t>
            </a:r>
            <a:r>
              <a:rPr lang="ar-DZ" sz="1700" dirty="0" err="1" smtClean="0"/>
              <a:t>الإجتماعية</a:t>
            </a:r>
            <a:r>
              <a:rPr lang="ar-DZ" sz="1700" dirty="0" smtClean="0"/>
              <a:t> المحرمة </a:t>
            </a:r>
            <a:r>
              <a:rPr lang="ar-DZ" sz="1700" dirty="0" err="1" smtClean="0"/>
              <a:t>و</a:t>
            </a:r>
            <a:r>
              <a:rPr lang="ar-DZ" sz="1700" dirty="0" smtClean="0"/>
              <a:t> تنظيم التكفل </a:t>
            </a:r>
            <a:r>
              <a:rPr lang="ar-DZ" sz="1700" dirty="0" err="1" smtClean="0"/>
              <a:t>بها</a:t>
            </a:r>
            <a:r>
              <a:rPr lang="ar-DZ" sz="1700" dirty="0" smtClean="0"/>
              <a:t> في إطار السياسة العمومية الوطنية المقررة في مجال التضامن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الحماية </a:t>
            </a:r>
            <a:r>
              <a:rPr lang="ar-DZ" sz="1700" dirty="0" err="1" smtClean="0"/>
              <a:t>الإجتماعية</a:t>
            </a:r>
            <a:endParaRPr lang="en-US" sz="1700" dirty="0" smtClean="0"/>
          </a:p>
          <a:p>
            <a:pPr algn="r"/>
            <a:r>
              <a:rPr lang="ar-DZ" sz="1700" dirty="0" smtClean="0"/>
              <a:t>- المساهمة في صيانة المساجد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المدارس القرآنية،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الحفاظ </a:t>
            </a:r>
            <a:r>
              <a:rPr lang="ar-DZ" sz="1700" dirty="0" err="1" smtClean="0"/>
              <a:t>و</a:t>
            </a:r>
            <a:r>
              <a:rPr lang="ar-DZ" sz="1700" dirty="0" smtClean="0"/>
              <a:t> حماية أماكن العبادة،</a:t>
            </a:r>
            <a:endParaRPr lang="en-US" sz="1700" dirty="0" smtClean="0"/>
          </a:p>
          <a:p>
            <a:pPr algn="r"/>
            <a:r>
              <a:rPr lang="ar-DZ" sz="1700" dirty="0" smtClean="0"/>
              <a:t>- تشجيع </a:t>
            </a:r>
            <a:r>
              <a:rPr lang="ar-DZ" sz="1700" dirty="0" err="1" smtClean="0"/>
              <a:t>و</a:t>
            </a:r>
            <a:r>
              <a:rPr lang="ar-DZ" sz="1700" dirty="0" smtClean="0"/>
              <a:t> ترقية الحركة </a:t>
            </a:r>
            <a:r>
              <a:rPr lang="ar-DZ" sz="1700" dirty="0" err="1" smtClean="0"/>
              <a:t>الجمعوية</a:t>
            </a:r>
            <a:r>
              <a:rPr lang="ar-DZ" sz="1700" dirty="0" smtClean="0"/>
              <a:t> في ميادين الشباب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الثقافة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الرياضة </a:t>
            </a:r>
            <a:r>
              <a:rPr lang="ar-DZ" sz="1700" dirty="0" err="1" smtClean="0"/>
              <a:t>و</a:t>
            </a:r>
            <a:r>
              <a:rPr lang="ar-DZ" sz="1700" dirty="0" smtClean="0"/>
              <a:t> </a:t>
            </a:r>
            <a:r>
              <a:rPr lang="ar-DZ" sz="1700" dirty="0" err="1" smtClean="0"/>
              <a:t>و</a:t>
            </a:r>
            <a:r>
              <a:rPr lang="ar-DZ" sz="1700" dirty="0" smtClean="0"/>
              <a:t> </a:t>
            </a:r>
            <a:r>
              <a:rPr lang="ar-DZ" sz="1700" dirty="0" err="1" smtClean="0"/>
              <a:t>الصحاة</a:t>
            </a:r>
            <a:r>
              <a:rPr lang="ar-DZ" sz="1700" dirty="0" smtClean="0"/>
              <a:t> و مساعدة الفئات </a:t>
            </a:r>
            <a:r>
              <a:rPr lang="ar-DZ" sz="1700" dirty="0" err="1" smtClean="0"/>
              <a:t>الإجتماعية</a:t>
            </a:r>
            <a:r>
              <a:rPr lang="ar-DZ" sz="1700" dirty="0" smtClean="0"/>
              <a:t> المحرومة لا </a:t>
            </a:r>
            <a:r>
              <a:rPr lang="ar-DZ" sz="1700" dirty="0" err="1" smtClean="0"/>
              <a:t>سيما</a:t>
            </a:r>
            <a:r>
              <a:rPr lang="ar-DZ" sz="1700" dirty="0" smtClean="0"/>
              <a:t> منها ذوو </a:t>
            </a:r>
            <a:r>
              <a:rPr lang="ar-DZ" sz="1700" dirty="0" err="1" smtClean="0"/>
              <a:t>الإحتياجات</a:t>
            </a:r>
            <a:r>
              <a:rPr lang="ar-DZ" sz="1700" dirty="0" smtClean="0"/>
              <a:t> الخاصة</a:t>
            </a:r>
            <a:r>
              <a:rPr lang="ar-DZ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20120521_170636_kspgrandmosquealgiers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500174"/>
            <a:ext cx="3000396" cy="1821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downloa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5357810"/>
            <a:ext cx="2500315" cy="1500190"/>
          </a:xfrm>
          <a:prstGeom prst="rect">
            <a:avLst/>
          </a:prstGeom>
        </p:spPr>
      </p:pic>
      <p:pic>
        <p:nvPicPr>
          <p:cNvPr id="8" name="Image 7" descr="ecole-coraniqu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3429000"/>
            <a:ext cx="2928958" cy="1509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Image-Blog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3500461" cy="1285884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الفصل الرابع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النظافة </a:t>
            </a:r>
            <a:r>
              <a:rPr lang="ar-DZ" b="1" dirty="0" err="1" smtClean="0">
                <a:solidFill>
                  <a:srgbClr val="00B050"/>
                </a:solidFill>
              </a:rPr>
              <a:t>و</a:t>
            </a:r>
            <a:r>
              <a:rPr lang="ar-DZ" b="1" dirty="0" smtClean="0">
                <a:solidFill>
                  <a:srgbClr val="00B050"/>
                </a:solidFill>
              </a:rPr>
              <a:t> حفظ الصحة </a:t>
            </a:r>
            <a:r>
              <a:rPr lang="ar-DZ" b="1" dirty="0" err="1" smtClean="0">
                <a:solidFill>
                  <a:srgbClr val="00B050"/>
                </a:solidFill>
              </a:rPr>
              <a:t>و</a:t>
            </a:r>
            <a:r>
              <a:rPr lang="ar-DZ" b="1" dirty="0" smtClean="0">
                <a:solidFill>
                  <a:srgbClr val="00B050"/>
                </a:solidFill>
              </a:rPr>
              <a:t> الطرقات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تسهر البلدية بمساهمة المصالح التقنية للدولة، على احترام التشريع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 المتعلقين بحفظ الصحة </a:t>
            </a:r>
            <a:r>
              <a:rPr lang="ar-DZ" dirty="0" err="1" smtClean="0"/>
              <a:t>و</a:t>
            </a:r>
            <a:r>
              <a:rPr lang="ar-DZ" dirty="0" smtClean="0"/>
              <a:t> النظافة العمومية </a:t>
            </a:r>
            <a:r>
              <a:rPr lang="ar-DZ" dirty="0" err="1" smtClean="0"/>
              <a:t>و</a:t>
            </a:r>
            <a:r>
              <a:rPr lang="ar-DZ" dirty="0" smtClean="0"/>
              <a:t> لا </a:t>
            </a:r>
            <a:r>
              <a:rPr lang="ar-DZ" dirty="0" err="1" smtClean="0"/>
              <a:t>سيما</a:t>
            </a:r>
            <a:r>
              <a:rPr lang="ar-DZ" dirty="0" smtClean="0"/>
              <a:t> في مجال: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- توزيع المياه الصالحة للشرب،</a:t>
            </a:r>
            <a:endParaRPr lang="en-US" dirty="0" smtClean="0"/>
          </a:p>
          <a:p>
            <a:pPr algn="r"/>
            <a:r>
              <a:rPr lang="ar-DZ" dirty="0" smtClean="0"/>
              <a:t>- صرف المياه المستعملة </a:t>
            </a:r>
            <a:r>
              <a:rPr lang="ar-DZ" dirty="0" err="1" smtClean="0"/>
              <a:t>و</a:t>
            </a:r>
            <a:r>
              <a:rPr lang="ar-DZ" dirty="0" smtClean="0"/>
              <a:t> معالجتها،</a:t>
            </a:r>
            <a:endParaRPr lang="en-US" dirty="0" smtClean="0"/>
          </a:p>
          <a:p>
            <a:pPr algn="r"/>
            <a:r>
              <a:rPr lang="ar-DZ" dirty="0" smtClean="0"/>
              <a:t>- جمع النفايات الصلبة </a:t>
            </a:r>
            <a:r>
              <a:rPr lang="ar-DZ" dirty="0" err="1" smtClean="0"/>
              <a:t>و</a:t>
            </a:r>
            <a:r>
              <a:rPr lang="ar-DZ" dirty="0" smtClean="0"/>
              <a:t> نقلها </a:t>
            </a:r>
            <a:r>
              <a:rPr lang="ar-DZ" dirty="0" err="1" smtClean="0"/>
              <a:t>و</a:t>
            </a:r>
            <a:r>
              <a:rPr lang="ar-DZ" dirty="0" smtClean="0"/>
              <a:t> معالجتها،</a:t>
            </a:r>
            <a:endParaRPr lang="en-US" dirty="0" smtClean="0"/>
          </a:p>
          <a:p>
            <a:pPr algn="r"/>
            <a:r>
              <a:rPr lang="ar-DZ" dirty="0" smtClean="0"/>
              <a:t>- مكافحة </a:t>
            </a:r>
            <a:r>
              <a:rPr lang="ar-DZ" dirty="0" err="1" smtClean="0"/>
              <a:t>نواقل</a:t>
            </a:r>
            <a:r>
              <a:rPr lang="ar-DZ" dirty="0" smtClean="0"/>
              <a:t> الأمراض المتنقلة،</a:t>
            </a:r>
            <a:endParaRPr lang="en-US" dirty="0" smtClean="0"/>
          </a:p>
          <a:p>
            <a:pPr algn="r"/>
            <a:r>
              <a:rPr lang="ar-DZ" dirty="0" smtClean="0"/>
              <a:t>- الحفاظ على صحة الأغذية </a:t>
            </a:r>
            <a:r>
              <a:rPr lang="ar-DZ" dirty="0" err="1" smtClean="0"/>
              <a:t>و</a:t>
            </a:r>
            <a:r>
              <a:rPr lang="ar-DZ" dirty="0" smtClean="0"/>
              <a:t> المؤسسات المستقبلة للجمهور،</a:t>
            </a:r>
            <a:endParaRPr lang="en-US" dirty="0" smtClean="0"/>
          </a:p>
          <a:p>
            <a:pPr algn="r"/>
            <a:r>
              <a:rPr lang="ar-DZ" dirty="0" smtClean="0"/>
              <a:t>- صيانة الطرقات البلدية،</a:t>
            </a:r>
            <a:endParaRPr lang="en-US" dirty="0" smtClean="0"/>
          </a:p>
          <a:p>
            <a:pPr algn="r"/>
            <a:r>
              <a:rPr lang="ar-DZ" dirty="0" smtClean="0"/>
              <a:t>- إشارات المرور التابعة لشبكة طرقاتها.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614M3G4J-cL._AC_UF1000,1000_QL8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143248"/>
            <a:ext cx="192882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3143248"/>
            <a:ext cx="201452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614M3G4J-cL._AC_UF1000,1000_QL80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714884"/>
            <a:ext cx="4000496" cy="1762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92.160631680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64333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r"/>
            <a:r>
              <a:rPr lang="ar-DZ" dirty="0" smtClean="0"/>
              <a:t>*  </a:t>
            </a:r>
            <a:r>
              <a:rPr lang="ar-DZ" sz="1600" dirty="0" smtClean="0"/>
              <a:t>تتكفل البلدية في مجال تسيير الإطار المعيشي للمواطن، </a:t>
            </a:r>
            <a:r>
              <a:rPr lang="ar-DZ" sz="1600" dirty="0" err="1" smtClean="0"/>
              <a:t>و</a:t>
            </a:r>
            <a:r>
              <a:rPr lang="ar-DZ" sz="1600" dirty="0" smtClean="0"/>
              <a:t> في حدود إمكانياتها </a:t>
            </a:r>
            <a:r>
              <a:rPr lang="ar-DZ" sz="1600" dirty="0" err="1" smtClean="0"/>
              <a:t>و</a:t>
            </a:r>
            <a:r>
              <a:rPr lang="ar-DZ" sz="1600" dirty="0" smtClean="0"/>
              <a:t> طبقا للتشريع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التنظيم المعمول </a:t>
            </a:r>
            <a:r>
              <a:rPr lang="ar-DZ" sz="1600" dirty="0" err="1" smtClean="0"/>
              <a:t>بهما</a:t>
            </a:r>
            <a:r>
              <a:rPr lang="ar-DZ" sz="1600" dirty="0" smtClean="0"/>
              <a:t>، بتهيئة المساحات الخضراء ووضع العتاد الحضري </a:t>
            </a:r>
            <a:r>
              <a:rPr lang="ar-DZ" sz="1600" dirty="0" err="1" smtClean="0"/>
              <a:t>و</a:t>
            </a:r>
            <a:r>
              <a:rPr lang="ar-DZ" sz="1600" dirty="0" smtClean="0"/>
              <a:t> تساهم في صيانة </a:t>
            </a:r>
            <a:r>
              <a:rPr lang="ar-DZ" sz="1600" dirty="0" err="1" smtClean="0"/>
              <a:t>فضاءات</a:t>
            </a:r>
            <a:r>
              <a:rPr lang="ar-DZ" sz="1600" dirty="0" smtClean="0"/>
              <a:t> الترفيه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الشواطئ</a:t>
            </a:r>
            <a:endParaRPr lang="en-US" sz="1600" dirty="0"/>
          </a:p>
        </p:txBody>
      </p:sp>
      <p:pic>
        <p:nvPicPr>
          <p:cNvPr id="6" name="Image 5" descr="so-57ecd93566a4bdbe42a18f28-ph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143380"/>
            <a:ext cx="3643338" cy="2035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214686"/>
            <a:ext cx="3214710" cy="2552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714488"/>
            <a:ext cx="3657600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القسم الثالث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الإدارة البلدية </a:t>
            </a:r>
            <a:r>
              <a:rPr lang="ar-DZ" b="1" dirty="0" err="1" smtClean="0">
                <a:solidFill>
                  <a:srgbClr val="00B050"/>
                </a:solidFill>
              </a:rPr>
              <a:t>و</a:t>
            </a:r>
            <a:r>
              <a:rPr lang="ar-DZ" b="1" dirty="0" smtClean="0">
                <a:solidFill>
                  <a:srgbClr val="00B050"/>
                </a:solidFill>
              </a:rPr>
              <a:t> المصالح العمومية </a:t>
            </a:r>
            <a:r>
              <a:rPr lang="ar-DZ" b="1" dirty="0" err="1" smtClean="0">
                <a:solidFill>
                  <a:srgbClr val="00B050"/>
                </a:solidFill>
              </a:rPr>
              <a:t>و</a:t>
            </a:r>
            <a:r>
              <a:rPr lang="ar-DZ" b="1" dirty="0" smtClean="0">
                <a:solidFill>
                  <a:srgbClr val="00B050"/>
                </a:solidFill>
              </a:rPr>
              <a:t> أملاك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الباب الأول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إدارة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الفصل الأول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تنظيم إدارة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للبلدية إدارة توضع تحت سلطة رئيس المجلس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ينشطها الأمين العام للبلدية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يتحدد تنظيم إدارة البلدية طبقا لهذا القانون </a:t>
            </a:r>
            <a:r>
              <a:rPr lang="ar-DZ" dirty="0" err="1" smtClean="0"/>
              <a:t>و</a:t>
            </a:r>
            <a:r>
              <a:rPr lang="ar-DZ" dirty="0" smtClean="0"/>
              <a:t> حسب أهمية الجماعة المحلية </a:t>
            </a:r>
            <a:r>
              <a:rPr lang="ar-DZ" dirty="0" err="1" smtClean="0"/>
              <a:t>و</a:t>
            </a:r>
            <a:r>
              <a:rPr lang="ar-DZ" dirty="0" smtClean="0"/>
              <a:t> حجم المهام المسندة إليها </a:t>
            </a:r>
            <a:r>
              <a:rPr lang="ar-DZ" dirty="0" err="1" smtClean="0"/>
              <a:t>و</a:t>
            </a:r>
            <a:r>
              <a:rPr lang="ar-DZ" dirty="0" smtClean="0"/>
              <a:t> لا </a:t>
            </a:r>
            <a:r>
              <a:rPr lang="ar-DZ" dirty="0" err="1" smtClean="0"/>
              <a:t>سيما</a:t>
            </a:r>
            <a:r>
              <a:rPr lang="ar-DZ" dirty="0" smtClean="0"/>
              <a:t> منها المتعلقة بما يأتي:</a:t>
            </a:r>
            <a:endParaRPr lang="en-US" dirty="0" smtClean="0"/>
          </a:p>
          <a:p>
            <a:pPr algn="r"/>
            <a:r>
              <a:rPr lang="ar-DZ" dirty="0" smtClean="0"/>
              <a:t>- الهيكل التنظيمي </a:t>
            </a:r>
            <a:r>
              <a:rPr lang="ar-DZ" dirty="0" err="1" smtClean="0"/>
              <a:t>و</a:t>
            </a:r>
            <a:r>
              <a:rPr lang="ar-DZ" dirty="0" smtClean="0"/>
              <a:t> مخطط تسيير المستخدمين</a:t>
            </a:r>
            <a:endParaRPr lang="en-US" dirty="0" smtClean="0"/>
          </a:p>
          <a:p>
            <a:pPr algn="r"/>
            <a:r>
              <a:rPr lang="ar-DZ" dirty="0" smtClean="0"/>
              <a:t>- تنظيم مصلحة الحالة المدنية </a:t>
            </a:r>
            <a:r>
              <a:rPr lang="ar-DZ" dirty="0" err="1" smtClean="0"/>
              <a:t>و</a:t>
            </a:r>
            <a:r>
              <a:rPr lang="ar-DZ" dirty="0" smtClean="0"/>
              <a:t> سيرها و حماية كل العقود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smtClean="0"/>
              <a:t>السجلات الخاصة </a:t>
            </a:r>
            <a:r>
              <a:rPr lang="ar-DZ" dirty="0" err="1" smtClean="0"/>
              <a:t>بها</a:t>
            </a:r>
            <a:r>
              <a:rPr lang="ar-DZ" dirty="0" smtClean="0"/>
              <a:t> و الحفاظ عليها،</a:t>
            </a:r>
            <a:endParaRPr lang="en-US" dirty="0" smtClean="0"/>
          </a:p>
          <a:p>
            <a:pPr algn="r"/>
            <a:r>
              <a:rPr lang="ar-DZ" dirty="0" smtClean="0"/>
              <a:t>- مسك بطاقة الناخبين </a:t>
            </a:r>
            <a:r>
              <a:rPr lang="ar-DZ" dirty="0" err="1" smtClean="0"/>
              <a:t>و</a:t>
            </a:r>
            <a:r>
              <a:rPr lang="ar-DZ" dirty="0" smtClean="0"/>
              <a:t> تسييرها،</a:t>
            </a:r>
            <a:endParaRPr lang="en-US" dirty="0" smtClean="0"/>
          </a:p>
          <a:p>
            <a:pPr algn="r"/>
            <a:r>
              <a:rPr lang="ar-DZ" dirty="0" smtClean="0"/>
              <a:t>- إحصاء المواطنين حسب شرائح السن، المولودين في البلدية أو المقيمين </a:t>
            </a:r>
            <a:r>
              <a:rPr lang="ar-DZ" dirty="0" err="1" smtClean="0"/>
              <a:t>بها</a:t>
            </a:r>
            <a:r>
              <a:rPr lang="ar-DZ" dirty="0" smtClean="0"/>
              <a:t> في إطار تسيير</a:t>
            </a:r>
            <a:endParaRPr lang="en-US" dirty="0"/>
          </a:p>
        </p:txBody>
      </p:sp>
      <p:pic>
        <p:nvPicPr>
          <p:cNvPr id="6" name="Image 5" descr="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285992"/>
            <a:ext cx="1785954" cy="622506"/>
          </a:xfrm>
          <a:prstGeom prst="rect">
            <a:avLst/>
          </a:prstGeom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929066"/>
            <a:ext cx="366191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571612"/>
            <a:ext cx="3657600" cy="2250831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DZ" dirty="0" smtClean="0"/>
              <a:t>- </a:t>
            </a:r>
            <a:r>
              <a:rPr lang="ar-DZ" sz="1600" dirty="0" smtClean="0"/>
              <a:t>إحصاء المواطنين حسب شرائح السن، المولودين في البلدية أو المقيمين </a:t>
            </a:r>
            <a:r>
              <a:rPr lang="ar-DZ" sz="1600" dirty="0" err="1" smtClean="0"/>
              <a:t>بها</a:t>
            </a:r>
            <a:r>
              <a:rPr lang="ar-DZ" sz="1600" dirty="0" smtClean="0"/>
              <a:t> في إطار تسيير بطاقية الخدمة الوطنية،</a:t>
            </a:r>
            <a:endParaRPr lang="en-US" sz="1600" dirty="0" smtClean="0"/>
          </a:p>
          <a:p>
            <a:pPr algn="r"/>
            <a:r>
              <a:rPr lang="ar-DZ" sz="1600" dirty="0" smtClean="0"/>
              <a:t>- النشاط </a:t>
            </a:r>
            <a:r>
              <a:rPr lang="ar-DZ" sz="1600" dirty="0" err="1" smtClean="0"/>
              <a:t>الإجتماعي</a:t>
            </a:r>
            <a:r>
              <a:rPr lang="ar-DZ" sz="1600" dirty="0" smtClean="0"/>
              <a:t>،</a:t>
            </a:r>
            <a:endParaRPr lang="en-US" sz="1600" dirty="0" smtClean="0"/>
          </a:p>
          <a:p>
            <a:pPr algn="r"/>
            <a:r>
              <a:rPr lang="ar-DZ" sz="1600" dirty="0" smtClean="0"/>
              <a:t>- النشاط الثقافي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الرياضي،</a:t>
            </a:r>
            <a:endParaRPr lang="en-US" sz="1600" dirty="0" smtClean="0"/>
          </a:p>
          <a:p>
            <a:pPr algn="r"/>
            <a:r>
              <a:rPr lang="ar-DZ" sz="1600" dirty="0" smtClean="0"/>
              <a:t>- تسيير الميزانية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المالية،</a:t>
            </a:r>
            <a:endParaRPr lang="en-US" sz="1600" dirty="0" smtClean="0"/>
          </a:p>
          <a:p>
            <a:pPr algn="r"/>
            <a:r>
              <a:rPr lang="ar-DZ" sz="1600" dirty="0" smtClean="0"/>
              <a:t>- مسك سجل جرد الأملاك العقارية البلدية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سجل جرد الأملاك المنقولة،</a:t>
            </a:r>
            <a:endParaRPr lang="en-US" sz="1600" dirty="0" smtClean="0"/>
          </a:p>
          <a:p>
            <a:pPr algn="r"/>
            <a:r>
              <a:rPr lang="ar-DZ" sz="1600" dirty="0" smtClean="0"/>
              <a:t>- تسيير مستخدمي البلدية،</a:t>
            </a:r>
            <a:endParaRPr lang="en-US" sz="1600" dirty="0" smtClean="0"/>
          </a:p>
          <a:p>
            <a:pPr algn="r"/>
            <a:r>
              <a:rPr lang="ar-DZ" sz="1600" dirty="0" smtClean="0"/>
              <a:t>- تنظيم المصالح التقنية البلدية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تسييرها،</a:t>
            </a:r>
            <a:endParaRPr lang="en-US" sz="1600" dirty="0" smtClean="0"/>
          </a:p>
          <a:p>
            <a:pPr algn="r"/>
            <a:r>
              <a:rPr lang="ar-DZ" sz="1600" dirty="0" smtClean="0"/>
              <a:t>- أرشيف البلدية،</a:t>
            </a:r>
            <a:endParaRPr lang="en-US" sz="1600" dirty="0" smtClean="0"/>
          </a:p>
          <a:p>
            <a:pPr algn="r"/>
            <a:r>
              <a:rPr lang="ar-DZ" sz="1600" dirty="0" smtClean="0"/>
              <a:t>- الشؤون القانونية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المنازعات</a:t>
            </a:r>
            <a:endParaRPr lang="en-US" sz="1600" dirty="0"/>
          </a:p>
        </p:txBody>
      </p:sp>
      <p:pic>
        <p:nvPicPr>
          <p:cNvPr id="6" name="Image 5" descr="gestion-ressources-humain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000504"/>
            <a:ext cx="3602012" cy="20147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bureau-de-direction-niven-plateau-arrondi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714488"/>
            <a:ext cx="3300410" cy="2475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7500" lnSpcReduction="20000"/>
          </a:bodyPr>
          <a:lstStyle/>
          <a:p>
            <a:pPr algn="r"/>
            <a:r>
              <a:rPr lang="ar-DZ" sz="2900" b="1" dirty="0" smtClean="0">
                <a:solidFill>
                  <a:srgbClr val="00B050"/>
                </a:solidFill>
              </a:rPr>
              <a:t>الأمين العام للبلدية</a:t>
            </a:r>
            <a:endParaRPr lang="en-US" sz="2900" dirty="0" smtClean="0">
              <a:solidFill>
                <a:srgbClr val="00B050"/>
              </a:solidFill>
            </a:endParaRPr>
          </a:p>
          <a:p>
            <a:pPr algn="r"/>
            <a:r>
              <a:rPr lang="ar-DZ" sz="2900" dirty="0" smtClean="0"/>
              <a:t> </a:t>
            </a:r>
            <a:endParaRPr lang="en-US" sz="2900" dirty="0" smtClean="0"/>
          </a:p>
          <a:p>
            <a:pPr algn="r"/>
            <a:r>
              <a:rPr lang="ar-DZ" sz="2900" dirty="0" smtClean="0"/>
              <a:t>* يتولى الأمين العام تحت سلطة رئيس المجلس الشعبي البلدي:</a:t>
            </a:r>
            <a:endParaRPr lang="en-US" sz="2900" dirty="0" smtClean="0"/>
          </a:p>
          <a:p>
            <a:pPr algn="r"/>
            <a:r>
              <a:rPr lang="ar-DZ" sz="2900" dirty="0" smtClean="0"/>
              <a:t>- ضمان تحضير </a:t>
            </a:r>
            <a:r>
              <a:rPr lang="ar-DZ" sz="2900" dirty="0" err="1" smtClean="0"/>
              <a:t>إجتماعات</a:t>
            </a:r>
            <a:r>
              <a:rPr lang="ar-DZ" sz="2900" dirty="0" smtClean="0"/>
              <a:t> المجلس الشعبي البلدي،</a:t>
            </a:r>
            <a:endParaRPr lang="en-US" sz="2900" dirty="0" smtClean="0"/>
          </a:p>
          <a:p>
            <a:pPr algn="r"/>
            <a:r>
              <a:rPr lang="ar-DZ" sz="2900" dirty="0" smtClean="0"/>
              <a:t>- تنسيق </a:t>
            </a:r>
            <a:r>
              <a:rPr lang="ar-DZ" sz="2900" dirty="0" err="1" smtClean="0"/>
              <a:t>و</a:t>
            </a:r>
            <a:r>
              <a:rPr lang="ar-DZ" sz="2900" dirty="0" smtClean="0"/>
              <a:t> تنشيط سير المصالح التقنية </a:t>
            </a:r>
            <a:r>
              <a:rPr lang="ar-DZ" sz="2900" dirty="0" err="1" smtClean="0"/>
              <a:t>و</a:t>
            </a:r>
            <a:r>
              <a:rPr lang="ar-DZ" sz="2900" dirty="0" smtClean="0"/>
              <a:t> الإدارية للبلدية،</a:t>
            </a:r>
            <a:endParaRPr lang="en-US" sz="2900" dirty="0" smtClean="0"/>
          </a:p>
          <a:p>
            <a:pPr algn="r"/>
            <a:r>
              <a:rPr lang="ar-DZ" sz="2900" dirty="0" smtClean="0"/>
              <a:t>- ضمان تنفيذ القرارات ذات الصلة بتطبيق المداولات، المتضمنة الهيكل التنظيمي </a:t>
            </a:r>
            <a:r>
              <a:rPr lang="ar-DZ" sz="2900" dirty="0" err="1" smtClean="0"/>
              <a:t>و</a:t>
            </a:r>
            <a:r>
              <a:rPr lang="ar-DZ" sz="2900" dirty="0" smtClean="0"/>
              <a:t> مخطط تسيير المستخدمين</a:t>
            </a:r>
            <a:endParaRPr lang="en-US" sz="2900" dirty="0" smtClean="0"/>
          </a:p>
          <a:p>
            <a:pPr algn="r"/>
            <a:r>
              <a:rPr lang="ar-DZ" sz="2900" dirty="0" smtClean="0"/>
              <a:t>-  إعداد محضر تسليم </a:t>
            </a:r>
            <a:r>
              <a:rPr lang="ar-DZ" sz="2900" dirty="0" err="1" smtClean="0"/>
              <a:t>و</a:t>
            </a:r>
            <a:r>
              <a:rPr lang="ar-DZ" sz="2900" dirty="0" smtClean="0"/>
              <a:t> استلام المهام،</a:t>
            </a:r>
            <a:endParaRPr lang="en-US" sz="2900" dirty="0" smtClean="0"/>
          </a:p>
          <a:p>
            <a:pPr algn="r"/>
            <a:r>
              <a:rPr lang="ar-DZ" sz="2900" dirty="0" smtClean="0"/>
              <a:t>- يتلقى تفويض بالإمضاء من طرف رئيس المجلس الشعبي البلدي قصد الإمضاء على كافة الوثائق المتعلقة بالتسيير الإداري </a:t>
            </a:r>
            <a:r>
              <a:rPr lang="ar-DZ" sz="2900" dirty="0" err="1" smtClean="0"/>
              <a:t>و</a:t>
            </a:r>
            <a:r>
              <a:rPr lang="ar-DZ" sz="2900" dirty="0" smtClean="0"/>
              <a:t> التقني للبلدية باستثناء القرارات.</a:t>
            </a:r>
            <a:endParaRPr lang="en-US" sz="2900" dirty="0" smtClean="0"/>
          </a:p>
          <a:p>
            <a:pPr algn="r"/>
            <a:r>
              <a:rPr lang="ar-DZ" sz="2900" dirty="0" smtClean="0"/>
              <a:t>- يستفيد المستخدمون من عمليات التكوين </a:t>
            </a:r>
            <a:r>
              <a:rPr lang="ar-DZ" sz="2900" dirty="0" err="1" smtClean="0"/>
              <a:t>و</a:t>
            </a:r>
            <a:r>
              <a:rPr lang="ar-DZ" sz="2900" dirty="0" smtClean="0"/>
              <a:t> تحسين المستوى،</a:t>
            </a:r>
            <a:endParaRPr lang="en-US" sz="2900" dirty="0" smtClean="0"/>
          </a:p>
          <a:p>
            <a:pPr algn="r"/>
            <a:r>
              <a:rPr lang="ar-DZ" sz="2900" dirty="0" smtClean="0"/>
              <a:t>- يمكن للبلدية أن تلجأ إلى خدمات خبراء </a:t>
            </a:r>
            <a:r>
              <a:rPr lang="ar-DZ" sz="2900" dirty="0" err="1" smtClean="0"/>
              <a:t>و</a:t>
            </a:r>
            <a:r>
              <a:rPr lang="ar-DZ" sz="2900" dirty="0" smtClean="0"/>
              <a:t> مستشارين عن طريق التعاقد من أجل إنجاز مهام ظرفية </a:t>
            </a:r>
            <a:r>
              <a:rPr lang="ar-DZ" sz="2900" dirty="0" err="1" smtClean="0"/>
              <a:t>و</a:t>
            </a:r>
            <a:r>
              <a:rPr lang="ar-DZ" sz="2900" dirty="0" smtClean="0"/>
              <a:t> فق الشروط المحددة في التشريع </a:t>
            </a:r>
            <a:r>
              <a:rPr lang="ar-DZ" sz="2900" dirty="0" err="1" smtClean="0"/>
              <a:t>و</a:t>
            </a:r>
            <a:r>
              <a:rPr lang="ar-DZ" sz="2900" dirty="0" smtClean="0"/>
              <a:t> التنظيم المعمول </a:t>
            </a:r>
            <a:r>
              <a:rPr lang="ar-DZ" sz="2900" dirty="0" err="1" smtClean="0"/>
              <a:t>بهما</a:t>
            </a:r>
            <a:endParaRPr lang="en-US" sz="2900" dirty="0" smtClean="0"/>
          </a:p>
          <a:p>
            <a:endParaRPr lang="en-US" dirty="0"/>
          </a:p>
        </p:txBody>
      </p:sp>
      <p:pic>
        <p:nvPicPr>
          <p:cNvPr id="6" name="Image 5" descr="Optimized-logo-jpeg-RGB-300dp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572008"/>
            <a:ext cx="3124200" cy="142875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1643050"/>
            <a:ext cx="3357586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الفصل الثاني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err="1" smtClean="0">
                <a:solidFill>
                  <a:srgbClr val="00B050"/>
                </a:solidFill>
              </a:rPr>
              <a:t>المندوبيات</a:t>
            </a:r>
            <a:r>
              <a:rPr lang="ar-DZ" b="1" dirty="0" smtClean="0">
                <a:solidFill>
                  <a:srgbClr val="00B050"/>
                </a:solidFill>
              </a:rPr>
              <a:t> و الملحقات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يمكن للبلدية أن تحدث </a:t>
            </a:r>
            <a:r>
              <a:rPr lang="ar-DZ" dirty="0" err="1" smtClean="0"/>
              <a:t>مندوبيات</a:t>
            </a:r>
            <a:r>
              <a:rPr lang="ar-DZ" dirty="0" smtClean="0"/>
              <a:t> بلدية </a:t>
            </a:r>
            <a:r>
              <a:rPr lang="ar-DZ" dirty="0" err="1" smtClean="0"/>
              <a:t>و</a:t>
            </a:r>
            <a:r>
              <a:rPr lang="ar-DZ" dirty="0" smtClean="0"/>
              <a:t>/أو ملحقات بلدية في حدود اختصاصاتها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تتولى المندوبية البلدية ضمان مهام المرفق العام </a:t>
            </a:r>
            <a:r>
              <a:rPr lang="ar-DZ" dirty="0" err="1" smtClean="0"/>
              <a:t>و</a:t>
            </a:r>
            <a:r>
              <a:rPr lang="ar-DZ" dirty="0" smtClean="0"/>
              <a:t> توفير الوسائل الضرورية للتكفل </a:t>
            </a:r>
            <a:r>
              <a:rPr lang="ar-DZ" dirty="0" err="1" smtClean="0"/>
              <a:t>بها</a:t>
            </a:r>
            <a:r>
              <a:rPr lang="ar-DZ" dirty="0" smtClean="0"/>
              <a:t>.</a:t>
            </a:r>
            <a:endParaRPr lang="en-US" dirty="0" smtClean="0"/>
          </a:p>
          <a:p>
            <a:pPr algn="r"/>
            <a:r>
              <a:rPr lang="ar-DZ" dirty="0" smtClean="0"/>
              <a:t> 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ينشط المندوبية البلدية، منتخب يدعي المندوب البلدي </a:t>
            </a:r>
            <a:r>
              <a:rPr lang="ar-DZ" dirty="0" err="1" smtClean="0"/>
              <a:t>و</a:t>
            </a:r>
            <a:r>
              <a:rPr lang="ar-DZ" dirty="0" smtClean="0"/>
              <a:t> يعين بموجب مداولة المجلس الشعبي البلدي ، بناءا على اقتراح رئيس المجلس.</a:t>
            </a:r>
            <a:endParaRPr lang="en-US" dirty="0" smtClean="0"/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يساعده متصرف يعينه رئيس المجلس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باسمه </a:t>
            </a:r>
            <a:r>
              <a:rPr lang="ar-DZ" dirty="0" err="1" smtClean="0"/>
              <a:t>و</a:t>
            </a:r>
            <a:r>
              <a:rPr lang="ar-DZ" dirty="0" smtClean="0"/>
              <a:t> يتلقى تفويضا منه بالإمضاء.</a:t>
            </a:r>
            <a:endParaRPr lang="en-US" dirty="0"/>
          </a:p>
        </p:txBody>
      </p:sp>
      <p:pic>
        <p:nvPicPr>
          <p:cNvPr id="6" name="Image 5" descr="614M3G4J-cL._AC_UF1000,1000_QL80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3786190"/>
            <a:ext cx="3381379" cy="2128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614M3G4J-cL._AC_UF1000,1000_QL80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714488"/>
            <a:ext cx="3357586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 rtl="1">
              <a:buNone/>
            </a:pPr>
            <a:r>
              <a:rPr lang="ar-DZ" dirty="0" smtClean="0"/>
              <a:t>* يحدد المجلس الشعبي البلدي، بموجب مداولة، المرافق العمومية التي يعهد </a:t>
            </a:r>
            <a:r>
              <a:rPr lang="ar-DZ" dirty="0" err="1" smtClean="0"/>
              <a:t>بها</a:t>
            </a:r>
            <a:r>
              <a:rPr lang="ar-DZ" dirty="0" smtClean="0"/>
              <a:t> إلى المندوبية البلدية، </a:t>
            </a:r>
            <a:r>
              <a:rPr lang="ar-DZ" dirty="0" err="1" smtClean="0"/>
              <a:t>و</a:t>
            </a:r>
            <a:r>
              <a:rPr lang="ar-DZ" dirty="0" smtClean="0"/>
              <a:t> يوفر الوسائل البشرية </a:t>
            </a:r>
            <a:r>
              <a:rPr lang="ar-DZ" dirty="0" err="1" smtClean="0"/>
              <a:t>و</a:t>
            </a:r>
            <a:r>
              <a:rPr lang="ar-DZ" dirty="0" smtClean="0"/>
              <a:t> المادية لسيرها.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عندما يكون  من الصعب </a:t>
            </a:r>
            <a:r>
              <a:rPr lang="ar-DZ" dirty="0" err="1" smtClean="0"/>
              <a:t>الإتصال</a:t>
            </a:r>
            <a:r>
              <a:rPr lang="ar-DZ" dirty="0" smtClean="0"/>
              <a:t>، بين المقر الرئيسي للبلدية </a:t>
            </a:r>
            <a:r>
              <a:rPr lang="ar-DZ" dirty="0" err="1" smtClean="0"/>
              <a:t>و</a:t>
            </a:r>
            <a:r>
              <a:rPr lang="ar-DZ" dirty="0" smtClean="0"/>
              <a:t> جزء منها لبعد المسافة، أو للضرورة، يحدث المجلس الشعبي البلدي، بموجب مداولة، ملحقة إدارية، </a:t>
            </a:r>
            <a:r>
              <a:rPr lang="ar-DZ" dirty="0" err="1" smtClean="0"/>
              <a:t>و</a:t>
            </a:r>
            <a:r>
              <a:rPr lang="ar-DZ" dirty="0" smtClean="0"/>
              <a:t> يحدد مجال </a:t>
            </a:r>
            <a:r>
              <a:rPr lang="ar-DZ" dirty="0" err="1" smtClean="0"/>
              <a:t>إختصاصها</a:t>
            </a:r>
            <a:r>
              <a:rPr lang="ar-DZ" dirty="0" smtClean="0"/>
              <a:t>، </a:t>
            </a:r>
            <a:r>
              <a:rPr lang="ar-DZ" dirty="0" err="1" smtClean="0"/>
              <a:t>و</a:t>
            </a:r>
            <a:r>
              <a:rPr lang="ar-DZ" dirty="0" smtClean="0"/>
              <a:t> يعين لها مندوبا خاصا.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يعين المندوب الخاص من بين أعضاء المجلس الشعبي البلدي، </a:t>
            </a:r>
            <a:r>
              <a:rPr lang="ar-DZ" dirty="0" err="1" smtClean="0"/>
              <a:t>و</a:t>
            </a:r>
            <a:r>
              <a:rPr lang="ar-DZ" dirty="0" smtClean="0"/>
              <a:t> يراعى قدر الإمكان في تعيينه أن يكون من المقيمين في ذلك الجزء من البلدية، </a:t>
            </a:r>
            <a:r>
              <a:rPr lang="ar-DZ" dirty="0" err="1" smtClean="0"/>
              <a:t>و</a:t>
            </a:r>
            <a:r>
              <a:rPr lang="ar-DZ" dirty="0" smtClean="0"/>
              <a:t> يتصرف تحت مسؤولية رئيس المجلس الشعبي البلدي، </a:t>
            </a:r>
            <a:r>
              <a:rPr lang="ar-DZ" dirty="0" err="1" smtClean="0"/>
              <a:t>و</a:t>
            </a:r>
            <a:r>
              <a:rPr lang="ar-DZ" dirty="0" smtClean="0"/>
              <a:t> يتصرف تحت مسؤولية رئيس المجلس الشعبي البلدي، </a:t>
            </a:r>
            <a:r>
              <a:rPr lang="ar-DZ" dirty="0" err="1" smtClean="0"/>
              <a:t>و</a:t>
            </a:r>
            <a:r>
              <a:rPr lang="ar-DZ" dirty="0" smtClean="0"/>
              <a:t> يتلقى باسمه تفويضا بالإمضاء.</a:t>
            </a:r>
            <a:endParaRPr lang="en-US" dirty="0" smtClean="0"/>
          </a:p>
          <a:p>
            <a:pPr algn="r"/>
            <a:r>
              <a:rPr lang="ar-DZ" dirty="0" smtClean="0"/>
              <a:t>يتولى المندوب الخاص، وظائف  ضابط الحالة المدنية في هذا الجزء من البلدية.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116581773_3093279170793455_1275188734405953627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929066"/>
            <a:ext cx="3357566" cy="2303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livres-et-documents-d-archives-sur-des-etageres-ejx1m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137161" cy="1571636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25000" lnSpcReduction="20000"/>
          </a:bodyPr>
          <a:lstStyle/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الفصل الثالث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أرشيف البلدية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* البلدية </a:t>
            </a:r>
            <a:r>
              <a:rPr lang="ar-DZ" sz="5600" dirty="0" err="1" smtClean="0"/>
              <a:t>مسؤولة</a:t>
            </a:r>
            <a:r>
              <a:rPr lang="ar-DZ" sz="5600" dirty="0" smtClean="0"/>
              <a:t> على الحافظ على أرشيفها و حمايته</a:t>
            </a:r>
            <a:endParaRPr lang="en-US" sz="5600" dirty="0" smtClean="0"/>
          </a:p>
          <a:p>
            <a:pPr algn="r"/>
            <a:r>
              <a:rPr lang="ar-DZ" sz="5600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* يضمن الأمين العام للبلدية تحت سلطة رئيس المجلس الشعبي البلدي تسيير أرشيف البلدية طبقا للتشريع </a:t>
            </a:r>
            <a:r>
              <a:rPr lang="ar-DZ" sz="5600" dirty="0" err="1" smtClean="0"/>
              <a:t>و</a:t>
            </a:r>
            <a:r>
              <a:rPr lang="ar-DZ" sz="5600" dirty="0" smtClean="0"/>
              <a:t> التنظيم المعمول </a:t>
            </a:r>
            <a:r>
              <a:rPr lang="ar-DZ" sz="5600" dirty="0" err="1" smtClean="0"/>
              <a:t>بهما</a:t>
            </a:r>
            <a:r>
              <a:rPr lang="ar-DZ" sz="5600" dirty="0" smtClean="0"/>
              <a:t> </a:t>
            </a:r>
            <a:endParaRPr lang="en-US" sz="5600" dirty="0" smtClean="0"/>
          </a:p>
          <a:p>
            <a:pPr algn="r"/>
            <a:r>
              <a:rPr lang="ar-DZ" sz="5600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* تشكل أعباء حفظ الأرشيف البلدية ، أعباء إجبارية</a:t>
            </a:r>
            <a:endParaRPr lang="en-US" sz="5600" dirty="0" smtClean="0"/>
          </a:p>
          <a:p>
            <a:pPr algn="r"/>
            <a:r>
              <a:rPr lang="ar-DZ" sz="5600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* طبقا للقانون، تودع إجباريا وثائق الحالة المدنية التي تجاوز عمرها القرن، </a:t>
            </a:r>
            <a:r>
              <a:rPr lang="ar-DZ" sz="5600" dirty="0" err="1" smtClean="0"/>
              <a:t>و</a:t>
            </a:r>
            <a:r>
              <a:rPr lang="ar-DZ" sz="5600" dirty="0" smtClean="0"/>
              <a:t> المخططات </a:t>
            </a:r>
            <a:r>
              <a:rPr lang="ar-DZ" sz="5600" dirty="0" err="1" smtClean="0"/>
              <a:t>و</a:t>
            </a:r>
            <a:r>
              <a:rPr lang="ar-DZ" sz="5600" dirty="0" smtClean="0"/>
              <a:t> سجلات مسح الأراضي، التي لم تعد مستعملة منذ 30 سنة، على الأقل </a:t>
            </a:r>
            <a:r>
              <a:rPr lang="ar-DZ" sz="5600" dirty="0" err="1" smtClean="0"/>
              <a:t>و</a:t>
            </a:r>
            <a:r>
              <a:rPr lang="ar-DZ" sz="5600" dirty="0" smtClean="0"/>
              <a:t> كل الوثائق الأخرى المحفوظة في أرشيف البلدية، التي يقل عدد سكانها عن 20.000 نسمة، في أرشيف الولاية، ما عدا الحالات التي يرخص فيها الوالي بخلاف </a:t>
            </a:r>
            <a:r>
              <a:rPr lang="ar-DZ" sz="6600" dirty="0" smtClean="0"/>
              <a:t>ذلك.</a:t>
            </a:r>
            <a:r>
              <a:rPr lang="ar-DZ" dirty="0" smtClean="0"/>
              <a:t>.</a:t>
            </a:r>
            <a:endParaRPr lang="en-US" dirty="0"/>
          </a:p>
        </p:txBody>
      </p:sp>
      <p:pic>
        <p:nvPicPr>
          <p:cNvPr id="6" name="Image 5" descr="livres-et-documents-d-archives-sur-des-etageres-ejx15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1571613"/>
            <a:ext cx="1979707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614M3G4J-cL._AC_UF1000,1000_QL80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214686"/>
            <a:ext cx="2143140" cy="1643074"/>
          </a:xfrm>
          <a:prstGeom prst="rect">
            <a:avLst/>
          </a:prstGeom>
        </p:spPr>
      </p:pic>
      <p:pic>
        <p:nvPicPr>
          <p:cNvPr id="8" name="Image 7" descr="ca5ec356f6ab54dca5e4f523931d833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4929198"/>
            <a:ext cx="4214842" cy="1427146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astauamarataeagif9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714488"/>
            <a:ext cx="3657600" cy="244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 rtl="1">
              <a:buNone/>
            </a:pPr>
            <a:r>
              <a:rPr lang="ar-DZ" dirty="0" smtClean="0"/>
              <a:t>* مع احترام التشريع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، يمكن أن تودع الوثائق المذكورة أعلاه، المحفوظة بأرشيف البلديات التي يزيد عدد سكانها عن 20.000 نسمة بأرشيف الولاية بقرار من الوالي، بعد مداولة المجلس الشعبي البلدي.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تودع هذه الوثائق إجباريا في مركز أرشيف الولاية، إذا تبين بأنه من غير الممكن ضمان حفظها بصفة ملائمة من طرف البلدية.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في إطار </a:t>
            </a:r>
            <a:r>
              <a:rPr lang="ar-DZ" dirty="0" err="1" smtClean="0"/>
              <a:t>إحترام</a:t>
            </a:r>
            <a:r>
              <a:rPr lang="ar-DZ" dirty="0" smtClean="0"/>
              <a:t> التشريع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، يلزم رئيس المجلس الشعبي البلدي باتخاذ كافة الإجراءات اللازمة بالنسبة للوثائق التي تكتسي أهمية خاصة ، لاسيما سجلات الحالة المدنية </a:t>
            </a:r>
            <a:r>
              <a:rPr lang="ar-DZ" dirty="0" err="1" smtClean="0"/>
              <a:t>و</a:t>
            </a:r>
            <a:r>
              <a:rPr lang="ar-DZ" dirty="0" smtClean="0"/>
              <a:t> المخططات </a:t>
            </a:r>
            <a:r>
              <a:rPr lang="ar-DZ" dirty="0" err="1" smtClean="0"/>
              <a:t>و</a:t>
            </a:r>
            <a:r>
              <a:rPr lang="ar-DZ" dirty="0" smtClean="0"/>
              <a:t> سجلات مسح الأراضي  </a:t>
            </a:r>
            <a:r>
              <a:rPr lang="ar-DZ" dirty="0" err="1" smtClean="0"/>
              <a:t>و</a:t>
            </a:r>
            <a:r>
              <a:rPr lang="ar-DZ" dirty="0" smtClean="0"/>
              <a:t> الوثائق المالية </a:t>
            </a:r>
            <a:r>
              <a:rPr lang="ar-DZ" dirty="0" err="1" smtClean="0"/>
              <a:t>و</a:t>
            </a:r>
            <a:r>
              <a:rPr lang="ar-DZ" dirty="0" smtClean="0"/>
              <a:t> المحاسبة التي تبين أن ظروف المحافظة عليها تعرضها للإتلاف.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livres-et-documents-d-archives-sur-des-etageres-ejx15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256"/>
            <a:ext cx="3643338" cy="2098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r"/>
            <a:r>
              <a:rPr lang="ar-DZ" sz="1600" dirty="0" smtClean="0"/>
              <a:t>في حالة تقصير البلدية، يقرر الوالي الإيداع التلقائي لهذه الوثائق في أرشيف الولاية.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تبقى كل هذه الوثائق المودعة في أرشيف الولاية ملكا للبلدية.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</a:t>
            </a:r>
            <a:r>
              <a:rPr lang="ar-DZ" sz="1600" dirty="0" err="1" smtClean="0"/>
              <a:t>لايمكن</a:t>
            </a:r>
            <a:r>
              <a:rPr lang="ar-DZ" sz="1600" dirty="0" smtClean="0"/>
              <a:t> إتلاف محتوى أرشيف البلدية المودع بأرشيف الولاية بدون ترخيص من المجلس الشعبي البلدي</a:t>
            </a:r>
            <a:r>
              <a:rPr lang="ar-DZ" dirty="0" smtClean="0"/>
              <a:t>.</a:t>
            </a:r>
            <a:endParaRPr lang="en-US" dirty="0"/>
          </a:p>
        </p:txBody>
      </p:sp>
      <p:pic>
        <p:nvPicPr>
          <p:cNvPr id="6" name="Image 5" descr="34b3dcb38fa179b3e2e3cb7389c19a99_MISE_A_J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857364"/>
            <a:ext cx="3357587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space réservé du contenu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34b3dcb38fa179b3e2e3cb7389c19a99_MISE_A_JOU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27532" y="1928802"/>
            <a:ext cx="2744336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ar-DZ" b="1" dirty="0" smtClean="0">
                <a:solidFill>
                  <a:srgbClr val="00B050"/>
                </a:solidFill>
              </a:rPr>
              <a:t>الباب الثاني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>
                <a:solidFill>
                  <a:srgbClr val="00B050"/>
                </a:solidFill>
              </a:rPr>
              <a:t>مسؤولية البلدية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/>
            <a:r>
              <a:rPr lang="ar-DZ" b="1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البلدية </a:t>
            </a:r>
            <a:r>
              <a:rPr lang="ar-DZ" dirty="0" err="1" smtClean="0"/>
              <a:t>مسؤولة</a:t>
            </a:r>
            <a:r>
              <a:rPr lang="ar-DZ" dirty="0" smtClean="0"/>
              <a:t> مدنيا عن الأخطاء التي يرتكبها رئيس المجلس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منتخبو البلدية </a:t>
            </a:r>
            <a:r>
              <a:rPr lang="ar-DZ" dirty="0" err="1" smtClean="0"/>
              <a:t>و</a:t>
            </a:r>
            <a:r>
              <a:rPr lang="ar-DZ" dirty="0" smtClean="0"/>
              <a:t> مستخدموها أثناء ممارسة مهامهم أو بمناسبتها.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تلزم البلدية برفع دعوى الرجوع إلى الجهات القضائية المختصة ضد هؤلاء في حالة ارتكابهم خطأ شخصيا.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كل قرار صادر عن رئيس المجلس الشعبي البلدي لا يأخذ بعين </a:t>
            </a:r>
            <a:r>
              <a:rPr lang="ar-DZ" dirty="0" err="1" smtClean="0"/>
              <a:t>الإعتبار</a:t>
            </a:r>
            <a:r>
              <a:rPr lang="ar-DZ" dirty="0" smtClean="0"/>
              <a:t> آراء المصالح التقنية المؤهلة قانونا </a:t>
            </a:r>
            <a:r>
              <a:rPr lang="ar-DZ" dirty="0" err="1" smtClean="0"/>
              <a:t>و</a:t>
            </a:r>
            <a:r>
              <a:rPr lang="ar-DZ" dirty="0" smtClean="0"/>
              <a:t> يحدث ضررا في حق المواطن </a:t>
            </a:r>
            <a:r>
              <a:rPr lang="ar-DZ" dirty="0" err="1" smtClean="0"/>
              <a:t>و</a:t>
            </a:r>
            <a:r>
              <a:rPr lang="ar-DZ" dirty="0" smtClean="0"/>
              <a:t> البلدية </a:t>
            </a:r>
            <a:r>
              <a:rPr lang="ar-DZ" dirty="0" err="1" smtClean="0"/>
              <a:t>و</a:t>
            </a:r>
            <a:r>
              <a:rPr lang="ar-DZ" dirty="0" smtClean="0"/>
              <a:t>/أو الدولة تعرضه للعقوبات المنصوص عليها في التشريع الساري المفعول.</a:t>
            </a:r>
            <a:endParaRPr lang="en-US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34b3dcb38fa179b3e2e3cb7389c19a99_MISE_A_JOU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714488"/>
            <a:ext cx="36576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 rtl="1">
              <a:buNone/>
            </a:pPr>
            <a:r>
              <a:rPr lang="ar-DZ" dirty="0" smtClean="0"/>
              <a:t>* تلزم البلدية بحماية رئيس المجلس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نواب الرئيس </a:t>
            </a:r>
            <a:r>
              <a:rPr lang="ar-DZ" dirty="0" err="1" smtClean="0"/>
              <a:t>و</a:t>
            </a:r>
            <a:r>
              <a:rPr lang="ar-DZ" dirty="0" smtClean="0"/>
              <a:t> المندوبين البلديين </a:t>
            </a:r>
            <a:r>
              <a:rPr lang="ar-DZ" dirty="0" err="1" smtClean="0"/>
              <a:t>و</a:t>
            </a:r>
            <a:r>
              <a:rPr lang="ar-DZ" dirty="0" smtClean="0"/>
              <a:t> المنتخبين </a:t>
            </a:r>
            <a:r>
              <a:rPr lang="ar-DZ" dirty="0" err="1" smtClean="0"/>
              <a:t>و</a:t>
            </a:r>
            <a:r>
              <a:rPr lang="ar-DZ" dirty="0" smtClean="0"/>
              <a:t> المستخدمين البلديين أثناء ممارسة مهامهم أو بمناسبتها من التهديدات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dirty="0" err="1" smtClean="0"/>
              <a:t>الإهانات</a:t>
            </a:r>
            <a:r>
              <a:rPr lang="ar-DZ" dirty="0" smtClean="0"/>
              <a:t> أو القذف التي يمكن أن يتعرضوا لها.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في حالة وقوع كارثة طبيعية، لا تتحمل البلدية أية مسؤولية تجاه الدولة </a:t>
            </a:r>
            <a:r>
              <a:rPr lang="ar-DZ" dirty="0" err="1" smtClean="0"/>
              <a:t>و</a:t>
            </a:r>
            <a:r>
              <a:rPr lang="ar-DZ" dirty="0" smtClean="0"/>
              <a:t> المواطنين، إذا أثبتت ، أنها اتخذت </a:t>
            </a:r>
            <a:r>
              <a:rPr lang="ar-DZ" dirty="0" err="1" smtClean="0"/>
              <a:t>الإحتياطات</a:t>
            </a:r>
            <a:r>
              <a:rPr lang="ar-DZ" dirty="0" smtClean="0"/>
              <a:t> التي تقع على عاتقها </a:t>
            </a:r>
            <a:r>
              <a:rPr lang="ar-DZ" dirty="0" err="1" smtClean="0"/>
              <a:t>و</a:t>
            </a:r>
            <a:r>
              <a:rPr lang="ar-DZ" dirty="0" smtClean="0"/>
              <a:t> المنصوص عليها بموجب التشريع </a:t>
            </a:r>
            <a:r>
              <a:rPr lang="ar-DZ" dirty="0" err="1" smtClean="0"/>
              <a:t>و</a:t>
            </a:r>
            <a:r>
              <a:rPr lang="ar-DZ" dirty="0" smtClean="0"/>
              <a:t> التنظيم المعمول </a:t>
            </a:r>
            <a:r>
              <a:rPr lang="ar-DZ" dirty="0" err="1" smtClean="0"/>
              <a:t>بهما</a:t>
            </a:r>
            <a:r>
              <a:rPr lang="ar-DZ" dirty="0" smtClean="0"/>
              <a:t>.</a:t>
            </a:r>
            <a:endParaRPr lang="en-US" dirty="0" smtClean="0"/>
          </a:p>
          <a:p>
            <a:pPr algn="r"/>
            <a:r>
              <a:rPr lang="ar-DZ" dirty="0" smtClean="0"/>
              <a:t> </a:t>
            </a:r>
            <a:endParaRPr lang="en-US" dirty="0" smtClean="0"/>
          </a:p>
          <a:p>
            <a:pPr algn="r"/>
            <a:r>
              <a:rPr lang="ar-DZ" dirty="0" smtClean="0"/>
              <a:t>* تغطي البلدية مبالغ التعويضات الناجمة عن الحوادث الضارة التي تطرأ لرئيس المجلس الشعبي البلدي </a:t>
            </a:r>
            <a:r>
              <a:rPr lang="ar-DZ" dirty="0" err="1" smtClean="0"/>
              <a:t>و</a:t>
            </a:r>
            <a:r>
              <a:rPr lang="ar-DZ" dirty="0" smtClean="0"/>
              <a:t> نواب الرئيس </a:t>
            </a:r>
            <a:r>
              <a:rPr lang="ar-DZ" dirty="0" err="1" smtClean="0"/>
              <a:t>و</a:t>
            </a:r>
            <a:r>
              <a:rPr lang="ar-DZ" dirty="0" smtClean="0"/>
              <a:t> المندوبين البلديين </a:t>
            </a:r>
            <a:r>
              <a:rPr lang="ar-DZ" dirty="0" err="1" smtClean="0"/>
              <a:t>و</a:t>
            </a:r>
            <a:r>
              <a:rPr lang="ar-DZ" dirty="0" smtClean="0"/>
              <a:t> المنتخبين </a:t>
            </a:r>
            <a:r>
              <a:rPr lang="ar-DZ" dirty="0" err="1" smtClean="0"/>
              <a:t>و</a:t>
            </a:r>
            <a:r>
              <a:rPr lang="ar-DZ" dirty="0" smtClean="0"/>
              <a:t> المستخدمين البلديين أثناء ممارسة مهامهم أو بمناسبتها.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34b3dcb38fa179b3e2e3cb7389c19a99_MISE_A_JO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929066"/>
            <a:ext cx="3643338" cy="2285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34b3dcb38fa179b3e2e3cb7389c19a99_MISE_A_JOU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785926"/>
            <a:ext cx="3657600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DZ" dirty="0" smtClean="0"/>
              <a:t>* </a:t>
            </a:r>
            <a:r>
              <a:rPr lang="ar-DZ" sz="2100" dirty="0" smtClean="0"/>
              <a:t>عندما يتعرض منتخب أو أو عون بلدي إلى ضرر مادي ناجم بصفة مباشرة عن ممارسة وظيفته أو بمناسبتها ، تكون البلدية ملزمة، </a:t>
            </a:r>
            <a:r>
              <a:rPr lang="ar-DZ" sz="1700" dirty="0" smtClean="0"/>
              <a:t>بموجب</a:t>
            </a:r>
            <a:r>
              <a:rPr lang="ar-DZ" sz="2100" dirty="0" smtClean="0"/>
              <a:t> مداولة المجلس الشعبي البلدي مصادق عليها طبقا لأحكام هذا القانون، بالتعويض المستحق على أساس تقييم عادل </a:t>
            </a:r>
            <a:r>
              <a:rPr lang="ar-DZ" sz="2100" dirty="0" err="1" smtClean="0"/>
              <a:t>و</a:t>
            </a:r>
            <a:r>
              <a:rPr lang="ar-DZ" sz="2100" dirty="0" smtClean="0"/>
              <a:t> منصف.</a:t>
            </a:r>
            <a:endParaRPr lang="en-US" sz="2100" dirty="0" smtClean="0"/>
          </a:p>
          <a:p>
            <a:pPr algn="r"/>
            <a:r>
              <a:rPr lang="ar-DZ" sz="2100" dirty="0" smtClean="0"/>
              <a:t> </a:t>
            </a:r>
            <a:endParaRPr lang="en-US" sz="2100" dirty="0" smtClean="0"/>
          </a:p>
          <a:p>
            <a:pPr algn="r"/>
            <a:r>
              <a:rPr lang="ar-DZ" sz="2100" dirty="0" smtClean="0"/>
              <a:t>و لا يمكن </a:t>
            </a:r>
            <a:r>
              <a:rPr lang="ar-DZ" sz="2100" dirty="0" err="1" smtClean="0"/>
              <a:t>باي</a:t>
            </a:r>
            <a:r>
              <a:rPr lang="ar-DZ" sz="2100" dirty="0" smtClean="0"/>
              <a:t> حال من الأحوال، أن يجمع هذا التعويض  مع تعويض آخر لنفس الضرر</a:t>
            </a:r>
            <a:endParaRPr lang="en-US" sz="2100" dirty="0" smtClean="0"/>
          </a:p>
          <a:p>
            <a:pPr algn="r"/>
            <a:r>
              <a:rPr lang="ar-DZ" sz="2100" dirty="0" smtClean="0"/>
              <a:t> </a:t>
            </a:r>
            <a:endParaRPr lang="en-US" sz="2100" dirty="0" smtClean="0"/>
          </a:p>
          <a:p>
            <a:pPr algn="r"/>
            <a:r>
              <a:rPr lang="ar-DZ" sz="2100" dirty="0" smtClean="0"/>
              <a:t>* تتحمل البلدية التعويضات ذات الصلة.</a:t>
            </a:r>
            <a:endParaRPr lang="en-US" sz="2100" dirty="0" smtClean="0"/>
          </a:p>
          <a:p>
            <a:pPr algn="r"/>
            <a:r>
              <a:rPr lang="ar-DZ" sz="2100" dirty="0" smtClean="0"/>
              <a:t> </a:t>
            </a:r>
            <a:endParaRPr lang="en-US" sz="2100" dirty="0" smtClean="0"/>
          </a:p>
          <a:p>
            <a:pPr algn="r"/>
            <a:r>
              <a:rPr lang="ar-DZ" sz="2100" dirty="0" smtClean="0"/>
              <a:t>* للبلدية حق الرجوع ضد المتسببين في هذه الأحداث</a:t>
            </a:r>
            <a:r>
              <a:rPr lang="ar-DZ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la-loi-du-5-janvier-2010-ne-prevoit-aucun-dispositif-pour-les-proches-des-victimes-directes-des-essais-nucleaires-pour-leur-prejudice-moral-familial-ou-materiel-photo-sipa-patrick-siccoli-16996189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929066"/>
            <a:ext cx="364333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28596" y="1643050"/>
            <a:ext cx="3714776" cy="4643438"/>
          </a:xfrm>
        </p:spPr>
        <p:txBody>
          <a:bodyPr>
            <a:normAutofit fontScale="25000" lnSpcReduction="20000"/>
          </a:bodyPr>
          <a:lstStyle/>
          <a:p>
            <a:pPr algn="r"/>
            <a:endParaRPr lang="ar-DZ" sz="5600" dirty="0" smtClean="0"/>
          </a:p>
          <a:p>
            <a:pPr algn="r"/>
            <a:endParaRPr lang="ar-DZ" sz="5600" dirty="0" smtClean="0"/>
          </a:p>
          <a:p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286248" y="2000240"/>
            <a:ext cx="3657600" cy="457200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الباب الثالث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المصالح العمومية البلدية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الفصل الأول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>
                <a:solidFill>
                  <a:srgbClr val="00B050"/>
                </a:solidFill>
              </a:rPr>
              <a:t>أحكام عامة</a:t>
            </a:r>
            <a:endParaRPr lang="en-US" sz="5600" dirty="0" smtClean="0">
              <a:solidFill>
                <a:srgbClr val="00B050"/>
              </a:solidFill>
            </a:endParaRPr>
          </a:p>
          <a:p>
            <a:pPr algn="r"/>
            <a:r>
              <a:rPr lang="ar-DZ" sz="5600" b="1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* مع مراعاة الأحكام القانونية </a:t>
            </a:r>
            <a:r>
              <a:rPr lang="ar-DZ" sz="5600" dirty="0" err="1" smtClean="0"/>
              <a:t>و</a:t>
            </a:r>
            <a:r>
              <a:rPr lang="ar-DZ" sz="5600" dirty="0" smtClean="0"/>
              <a:t> التنظيمية، تضمن البلدية سير المصالح العمومية البلدية التي تهدف إلى تلبية حاجيات مواطنيها </a:t>
            </a:r>
            <a:r>
              <a:rPr lang="ar-DZ" sz="5600" dirty="0" err="1" smtClean="0"/>
              <a:t>و</a:t>
            </a:r>
            <a:r>
              <a:rPr lang="ar-DZ" sz="5600" dirty="0" smtClean="0"/>
              <a:t> إدارة أملاكها.</a:t>
            </a:r>
            <a:endParaRPr lang="en-US" sz="5600" dirty="0" smtClean="0"/>
          </a:p>
          <a:p>
            <a:pPr algn="r"/>
            <a:r>
              <a:rPr lang="ar-DZ" sz="5600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و بهذه الصفة، فهي تحدث إضافة إلى مصالح الإدارة العامة، مصالح عمومية تقنية قصد التكفل بوجه الخصوص ، بما يأتي:</a:t>
            </a:r>
            <a:endParaRPr lang="en-US" sz="5600" dirty="0" smtClean="0"/>
          </a:p>
          <a:p>
            <a:pPr algn="r"/>
            <a:r>
              <a:rPr lang="ar-DZ" sz="5600" dirty="0" smtClean="0"/>
              <a:t> </a:t>
            </a:r>
            <a:endParaRPr lang="en-US" sz="5600" dirty="0" smtClean="0"/>
          </a:p>
          <a:p>
            <a:pPr algn="r"/>
            <a:r>
              <a:rPr lang="ar-DZ" sz="5600" dirty="0" smtClean="0"/>
              <a:t>- التزويد بالمياه الصالحة للشرب </a:t>
            </a:r>
            <a:r>
              <a:rPr lang="ar-DZ" sz="5600" dirty="0" err="1" smtClean="0"/>
              <a:t>و</a:t>
            </a:r>
            <a:r>
              <a:rPr lang="ar-DZ" sz="5600" dirty="0" smtClean="0"/>
              <a:t> صرف المياه المستعملة،</a:t>
            </a:r>
            <a:endParaRPr lang="en-US" sz="5600" dirty="0" smtClean="0"/>
          </a:p>
          <a:p>
            <a:pPr algn="r"/>
            <a:r>
              <a:rPr lang="ar-DZ" sz="5600" dirty="0" smtClean="0"/>
              <a:t>- النفايات المنزلية </a:t>
            </a:r>
            <a:r>
              <a:rPr lang="ar-DZ" sz="5600" dirty="0" err="1" smtClean="0"/>
              <a:t>و</a:t>
            </a:r>
            <a:r>
              <a:rPr lang="ar-DZ" sz="5600" dirty="0" smtClean="0"/>
              <a:t> الفضلات الأخرى،</a:t>
            </a:r>
            <a:endParaRPr lang="en-US" sz="5600" dirty="0" smtClean="0"/>
          </a:p>
          <a:p>
            <a:pPr algn="r"/>
            <a:r>
              <a:rPr lang="ar-DZ" sz="5600" dirty="0" smtClean="0"/>
              <a:t>- صيانة الطرقات </a:t>
            </a:r>
            <a:r>
              <a:rPr lang="ar-DZ" sz="5600" dirty="0" err="1" smtClean="0"/>
              <a:t>و</a:t>
            </a:r>
            <a:r>
              <a:rPr lang="ar-DZ" sz="5600" dirty="0" smtClean="0"/>
              <a:t> إشارات المرور،</a:t>
            </a:r>
            <a:endParaRPr lang="en-US" sz="5600" dirty="0" smtClean="0"/>
          </a:p>
          <a:p>
            <a:pPr algn="r"/>
            <a:r>
              <a:rPr lang="ar-DZ" sz="5600" dirty="0" smtClean="0"/>
              <a:t>- الإنارة العمومية،</a:t>
            </a:r>
            <a:endParaRPr lang="en-US" sz="5600" dirty="0" smtClean="0"/>
          </a:p>
          <a:p>
            <a:pPr algn="r"/>
            <a:r>
              <a:rPr lang="ar-DZ" sz="5600" dirty="0" smtClean="0"/>
              <a:t>،</a:t>
            </a:r>
            <a:endParaRPr lang="en-US" sz="5600" dirty="0" smtClean="0"/>
          </a:p>
          <a:p>
            <a:pPr algn="r"/>
            <a:r>
              <a:rPr lang="ar-DZ" dirty="0" smtClean="0"/>
              <a:t>-</a:t>
            </a:r>
            <a:endParaRPr lang="en-US" dirty="0"/>
          </a:p>
        </p:txBody>
      </p:sp>
      <p:pic>
        <p:nvPicPr>
          <p:cNvPr id="6" name="Image 5" descr="Une-collecte-des-deche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71612"/>
            <a:ext cx="2500330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Une-collecte-des-deche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214686"/>
            <a:ext cx="2500330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signalisation-horizonta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4786322"/>
            <a:ext cx="2500330" cy="1477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Une-collecte-des-dechet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4786322"/>
            <a:ext cx="2286016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 descr="Une-collecte-des-dechet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8926" y="1571612"/>
            <a:ext cx="1785950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 descr="Une-collecte-des-dechet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6072206"/>
            <a:ext cx="2357454" cy="50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 descr="Une-collecte-des-dechet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6314" y="1571612"/>
            <a:ext cx="1571636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maxresdefaul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4357694"/>
            <a:ext cx="4071966" cy="1843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ar-DZ" dirty="0" smtClean="0"/>
              <a:t>- </a:t>
            </a:r>
            <a:r>
              <a:rPr lang="ar-DZ" sz="2300" dirty="0" smtClean="0"/>
              <a:t>الأسواق المغطاة </a:t>
            </a:r>
            <a:r>
              <a:rPr lang="ar-DZ" sz="2300" dirty="0" err="1" smtClean="0"/>
              <a:t>و</a:t>
            </a:r>
            <a:r>
              <a:rPr lang="ar-DZ" sz="2300" dirty="0" smtClean="0"/>
              <a:t> الأسواق </a:t>
            </a:r>
            <a:r>
              <a:rPr lang="ar-DZ" sz="2300" dirty="0" err="1" smtClean="0"/>
              <a:t>و</a:t>
            </a:r>
            <a:r>
              <a:rPr lang="ar-DZ" sz="2300" dirty="0" smtClean="0"/>
              <a:t> الموازين العمومية،</a:t>
            </a:r>
            <a:endParaRPr lang="en-US" sz="2300" dirty="0" smtClean="0"/>
          </a:p>
          <a:p>
            <a:pPr algn="r"/>
            <a:r>
              <a:rPr lang="ar-DZ" sz="2300" dirty="0" smtClean="0"/>
              <a:t>- الحظائر </a:t>
            </a:r>
            <a:r>
              <a:rPr lang="ar-DZ" sz="2300" dirty="0" err="1" smtClean="0"/>
              <a:t>و</a:t>
            </a:r>
            <a:r>
              <a:rPr lang="ar-DZ" sz="2300" dirty="0" smtClean="0"/>
              <a:t> مساحات التوقف،</a:t>
            </a:r>
            <a:endParaRPr lang="en-US" sz="2300" dirty="0" smtClean="0"/>
          </a:p>
          <a:p>
            <a:pPr algn="r"/>
            <a:r>
              <a:rPr lang="ar-DZ" sz="2300" dirty="0" smtClean="0"/>
              <a:t>- </a:t>
            </a:r>
            <a:r>
              <a:rPr lang="ar-DZ" sz="2300" dirty="0" err="1" smtClean="0"/>
              <a:t>المحاشر</a:t>
            </a:r>
            <a:r>
              <a:rPr lang="ar-DZ" sz="2300" dirty="0" smtClean="0"/>
              <a:t>،</a:t>
            </a:r>
            <a:endParaRPr lang="en-US" sz="2300" dirty="0" smtClean="0"/>
          </a:p>
          <a:p>
            <a:pPr algn="r"/>
            <a:r>
              <a:rPr lang="ar-DZ" sz="2300" dirty="0" smtClean="0"/>
              <a:t>- النقل الجماعي،</a:t>
            </a:r>
            <a:endParaRPr lang="en-US" sz="2300" dirty="0" smtClean="0"/>
          </a:p>
          <a:p>
            <a:pPr algn="r"/>
            <a:r>
              <a:rPr lang="ar-DZ" sz="2300" dirty="0" smtClean="0"/>
              <a:t>- المذابح البلدية</a:t>
            </a:r>
          </a:p>
          <a:p>
            <a:pPr algn="r"/>
            <a:r>
              <a:rPr lang="ar-DZ" sz="2300" dirty="0" smtClean="0"/>
              <a:t>الخدمات الجنائزية </a:t>
            </a:r>
            <a:r>
              <a:rPr lang="ar-DZ" sz="2300" dirty="0" err="1" smtClean="0"/>
              <a:t>و</a:t>
            </a:r>
            <a:r>
              <a:rPr lang="ar-DZ" sz="2300" dirty="0" smtClean="0"/>
              <a:t> تهيئة المقابر </a:t>
            </a:r>
            <a:r>
              <a:rPr lang="ar-DZ" sz="2300" dirty="0" err="1" smtClean="0"/>
              <a:t>و</a:t>
            </a:r>
            <a:r>
              <a:rPr lang="ar-DZ" sz="2300" dirty="0" smtClean="0"/>
              <a:t> صيانتها بما فيها مقابر الشهداء،</a:t>
            </a:r>
            <a:endParaRPr lang="en-US" sz="2300" dirty="0" smtClean="0"/>
          </a:p>
          <a:p>
            <a:pPr algn="r"/>
            <a:r>
              <a:rPr lang="ar-DZ" sz="2300" dirty="0" smtClean="0"/>
              <a:t>- </a:t>
            </a:r>
            <a:r>
              <a:rPr lang="ar-DZ" sz="2300" dirty="0" err="1" smtClean="0"/>
              <a:t>الفضاءات</a:t>
            </a:r>
            <a:r>
              <a:rPr lang="ar-DZ" sz="2300" dirty="0" smtClean="0"/>
              <a:t> الثقافية التابعة لأملاكها،</a:t>
            </a:r>
            <a:endParaRPr lang="en-US" sz="2300" dirty="0" smtClean="0"/>
          </a:p>
          <a:p>
            <a:pPr algn="r"/>
            <a:r>
              <a:rPr lang="ar-DZ" sz="2300" dirty="0" smtClean="0"/>
              <a:t>- </a:t>
            </a:r>
            <a:r>
              <a:rPr lang="ar-DZ" sz="2300" dirty="0" err="1" smtClean="0"/>
              <a:t>فضاءات</a:t>
            </a:r>
            <a:r>
              <a:rPr lang="ar-DZ" sz="2300" dirty="0" smtClean="0"/>
              <a:t> الرياضة </a:t>
            </a:r>
            <a:r>
              <a:rPr lang="ar-DZ" sz="2300" dirty="0" err="1" smtClean="0"/>
              <a:t>و</a:t>
            </a:r>
            <a:r>
              <a:rPr lang="ar-DZ" sz="2300" dirty="0" smtClean="0"/>
              <a:t> التسلية التابعة لأملاكها،</a:t>
            </a:r>
            <a:endParaRPr lang="en-US" sz="2300" dirty="0" smtClean="0"/>
          </a:p>
          <a:p>
            <a:pPr algn="r"/>
            <a:r>
              <a:rPr lang="ar-DZ" sz="2300" dirty="0" smtClean="0"/>
              <a:t>- المساحات الخضراء</a:t>
            </a:r>
            <a:endParaRPr lang="en-US" sz="2300" dirty="0" smtClean="0"/>
          </a:p>
          <a:p>
            <a:pPr algn="r"/>
            <a:r>
              <a:rPr lang="ar-DZ" sz="2300" dirty="0" smtClean="0"/>
              <a:t> </a:t>
            </a:r>
            <a:endParaRPr lang="en-US" sz="2300" dirty="0" smtClean="0"/>
          </a:p>
          <a:p>
            <a:pPr algn="r"/>
            <a:r>
              <a:rPr lang="ar-DZ" sz="2300" dirty="0" smtClean="0"/>
              <a:t>يمكن تسيير هذه المصالح مباشرة في شكل استغلال مباشر أو في شكل مؤسسة عمومية بلدية أو عن طريق </a:t>
            </a:r>
            <a:r>
              <a:rPr lang="ar-DZ" sz="2300" dirty="0" err="1" smtClean="0"/>
              <a:t>الإمتياز</a:t>
            </a:r>
            <a:r>
              <a:rPr lang="ar-DZ" sz="2300" dirty="0" smtClean="0"/>
              <a:t> أو التفويض</a:t>
            </a:r>
            <a:endParaRPr lang="en-US" sz="2300" dirty="0" smtClean="0"/>
          </a:p>
          <a:p>
            <a:endParaRPr lang="en-US" sz="2300" dirty="0"/>
          </a:p>
        </p:txBody>
      </p:sp>
      <p:pic>
        <p:nvPicPr>
          <p:cNvPr id="6" name="Image 5" descr="marches-couver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500174"/>
            <a:ext cx="2071702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marches-couver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74" y="1500174"/>
            <a:ext cx="2071702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espaces-verts-la-solution-anti-pollution-et-canicule-en-ville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2857496"/>
            <a:ext cx="4214842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mq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429024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/>
            <a:r>
              <a:rPr lang="ar-DZ" sz="1600" b="1" dirty="0" smtClean="0">
                <a:solidFill>
                  <a:srgbClr val="00B050"/>
                </a:solidFill>
              </a:rPr>
              <a:t>الفصل الثاني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/>
            <a:r>
              <a:rPr lang="ar-DZ" sz="1600" b="1" dirty="0" err="1" smtClean="0">
                <a:solidFill>
                  <a:srgbClr val="00B050"/>
                </a:solidFill>
              </a:rPr>
              <a:t>الإستغلال</a:t>
            </a:r>
            <a:r>
              <a:rPr lang="ar-DZ" sz="1600" b="1" dirty="0" smtClean="0">
                <a:solidFill>
                  <a:srgbClr val="00B050"/>
                </a:solidFill>
              </a:rPr>
              <a:t> المباشر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/>
            <a:r>
              <a:rPr lang="ar-DZ" sz="1600" b="1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يمكن للبلدية أن تستغل مصالحها العمومية عن طريق </a:t>
            </a:r>
            <a:r>
              <a:rPr lang="ar-DZ" sz="1600" dirty="0" err="1" smtClean="0"/>
              <a:t>الإستغلال</a:t>
            </a:r>
            <a:r>
              <a:rPr lang="ar-DZ" sz="1600" dirty="0" smtClean="0"/>
              <a:t> المباشر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تقيد إيرادات </a:t>
            </a:r>
            <a:r>
              <a:rPr lang="ar-DZ" sz="1600" dirty="0" err="1" smtClean="0"/>
              <a:t>و</a:t>
            </a:r>
            <a:r>
              <a:rPr lang="ar-DZ" sz="1600" dirty="0" smtClean="0"/>
              <a:t> نفقات </a:t>
            </a:r>
            <a:r>
              <a:rPr lang="ar-DZ" sz="1600" dirty="0" err="1" smtClean="0"/>
              <a:t>الإستغلال</a:t>
            </a:r>
            <a:r>
              <a:rPr lang="ar-DZ" sz="1600" dirty="0" smtClean="0"/>
              <a:t> المباشر في ميزانية البلدية</a:t>
            </a:r>
            <a:endParaRPr lang="en-US" sz="1600" dirty="0" smtClean="0"/>
          </a:p>
          <a:p>
            <a:pPr algn="r"/>
            <a:r>
              <a:rPr lang="ar-DZ" sz="1600" dirty="0" smtClean="0"/>
              <a:t>* </a:t>
            </a:r>
            <a:r>
              <a:rPr lang="ar-DZ" sz="1600" dirty="0" err="1" smtClean="0"/>
              <a:t>و</a:t>
            </a:r>
            <a:r>
              <a:rPr lang="ar-DZ" sz="1600" dirty="0" smtClean="0"/>
              <a:t> يتولى تنفيذها أمين خزينة البلدية طبقا لقواعد المحاسبة العمومية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يمكن البلدية منح ميزانية مستقلة لبعض المصالح العمومية المستغلة مباشرة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6" name="Image 5" descr="34b3dcb38fa179b3e2e3cb7389c19a99_MISE_A_JO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4143380"/>
            <a:ext cx="3429024" cy="1971676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pic>
        <p:nvPicPr>
          <p:cNvPr id="5" name="Espace réservé du contenu 4" descr="epa_etablissement-public-a-caractere-administratif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571613"/>
            <a:ext cx="3571900" cy="1214445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/>
            <a:r>
              <a:rPr lang="ar-DZ" sz="1700" b="1" dirty="0" smtClean="0">
                <a:solidFill>
                  <a:srgbClr val="00B050"/>
                </a:solidFill>
              </a:rPr>
              <a:t>الفصل الثالث</a:t>
            </a:r>
            <a:endParaRPr lang="en-US" sz="1700" dirty="0" smtClean="0">
              <a:solidFill>
                <a:srgbClr val="00B050"/>
              </a:solidFill>
            </a:endParaRPr>
          </a:p>
          <a:p>
            <a:pPr algn="r"/>
            <a:r>
              <a:rPr lang="ar-DZ" sz="1700" b="1" dirty="0" smtClean="0">
                <a:solidFill>
                  <a:srgbClr val="00B050"/>
                </a:solidFill>
              </a:rPr>
              <a:t>المؤسسة العمومية البلدية</a:t>
            </a:r>
            <a:endParaRPr lang="en-US" sz="1700" dirty="0" smtClean="0">
              <a:solidFill>
                <a:srgbClr val="00B050"/>
              </a:solidFill>
            </a:endParaRPr>
          </a:p>
          <a:p>
            <a:pPr algn="r"/>
            <a:r>
              <a:rPr lang="ar-DZ" sz="1700" b="1" dirty="0" smtClean="0"/>
              <a:t> </a:t>
            </a:r>
            <a:endParaRPr lang="en-US" sz="1700" dirty="0" smtClean="0"/>
          </a:p>
          <a:p>
            <a:pPr algn="r"/>
            <a:r>
              <a:rPr lang="ar-DZ" sz="1700" dirty="0" smtClean="0"/>
              <a:t>* يمكن البلدية أن تنشئ مؤسسات عمومية بلدية تتمتع بالشخصية المعنوية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الذمة المالية المستقلة من أجل تسيير مصالحها</a:t>
            </a:r>
            <a:endParaRPr lang="en-US" sz="1700" dirty="0" smtClean="0"/>
          </a:p>
          <a:p>
            <a:pPr algn="r"/>
            <a:r>
              <a:rPr lang="ar-DZ" sz="1700" dirty="0" smtClean="0"/>
              <a:t> </a:t>
            </a:r>
            <a:endParaRPr lang="en-US" sz="1700" dirty="0" smtClean="0"/>
          </a:p>
          <a:p>
            <a:pPr algn="r"/>
            <a:r>
              <a:rPr lang="ar-DZ" sz="1700" dirty="0" smtClean="0"/>
              <a:t>* تكون المؤسسات العمومية ذات طابع إداري أو ذات طابع صناعي </a:t>
            </a:r>
            <a:r>
              <a:rPr lang="ar-DZ" sz="1700" dirty="0" err="1" smtClean="0"/>
              <a:t>و</a:t>
            </a:r>
            <a:r>
              <a:rPr lang="ar-DZ" sz="1700" dirty="0" smtClean="0"/>
              <a:t> تجاري </a:t>
            </a:r>
            <a:r>
              <a:rPr lang="ar-DZ" sz="1700" dirty="0" err="1" smtClean="0"/>
              <a:t>و</a:t>
            </a:r>
            <a:r>
              <a:rPr lang="ar-DZ" sz="1700" dirty="0" smtClean="0"/>
              <a:t> يجب على المؤسسة العمومية البلدية ذات الطابع التجاري </a:t>
            </a:r>
            <a:r>
              <a:rPr lang="ar-DZ" sz="1700" dirty="0" err="1" smtClean="0"/>
              <a:t>و</a:t>
            </a:r>
            <a:r>
              <a:rPr lang="ar-DZ" sz="1700" dirty="0" smtClean="0"/>
              <a:t> الصناعي أن توازن بين إيراداتها </a:t>
            </a:r>
            <a:r>
              <a:rPr lang="ar-DZ" sz="1700" dirty="0" err="1" smtClean="0"/>
              <a:t>و</a:t>
            </a:r>
            <a:r>
              <a:rPr lang="ar-DZ" sz="1700" dirty="0" smtClean="0"/>
              <a:t> نفقاتها</a:t>
            </a:r>
            <a:r>
              <a:rPr lang="ar-DZ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Image 5" descr="epic_etablissement-public-a-caractere-industriel-et-commer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5357826"/>
            <a:ext cx="3500462" cy="1252547"/>
          </a:xfrm>
          <a:prstGeom prst="rect">
            <a:avLst/>
          </a:prstGeom>
        </p:spPr>
      </p:pic>
      <p:pic>
        <p:nvPicPr>
          <p:cNvPr id="7" name="Image 6" descr="marches-couver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5143512"/>
            <a:ext cx="3429024" cy="142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marches-couvert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143248"/>
            <a:ext cx="3548055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lèche vers le bas 8"/>
          <p:cNvSpPr/>
          <p:nvPr/>
        </p:nvSpPr>
        <p:spPr>
          <a:xfrm>
            <a:off x="2071670" y="2643182"/>
            <a:ext cx="48463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èche droite 10"/>
          <p:cNvSpPr/>
          <p:nvPr/>
        </p:nvSpPr>
        <p:spPr>
          <a:xfrm>
            <a:off x="3786182" y="5786454"/>
            <a:ext cx="7143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/>
            <a:r>
              <a:rPr lang="ar-DZ" sz="1600" b="1" dirty="0" smtClean="0">
                <a:solidFill>
                  <a:srgbClr val="00B050"/>
                </a:solidFill>
              </a:rPr>
              <a:t>الفصل الرابع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/>
            <a:r>
              <a:rPr lang="ar-DZ" sz="1600" b="1" dirty="0" err="1" smtClean="0">
                <a:solidFill>
                  <a:srgbClr val="00B050"/>
                </a:solidFill>
              </a:rPr>
              <a:t>الإمتياز</a:t>
            </a:r>
            <a:r>
              <a:rPr lang="ar-DZ" sz="1600" b="1" dirty="0" smtClean="0">
                <a:solidFill>
                  <a:srgbClr val="00B050"/>
                </a:solidFill>
              </a:rPr>
              <a:t> و تفويض المصالح العمومية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/>
            <a:r>
              <a:rPr lang="ar-DZ" sz="1600" b="1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يمكن للمصالح العمومية البلدية المذكورة آنفا أن تكون محل امتياز طبقا للتنظيم الساري المفعول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يخضع </a:t>
            </a:r>
            <a:r>
              <a:rPr lang="ar-DZ" sz="1600" dirty="0" err="1" smtClean="0"/>
              <a:t>الإمتياز</a:t>
            </a:r>
            <a:r>
              <a:rPr lang="ar-DZ" sz="1600" dirty="0" smtClean="0"/>
              <a:t> لدفتر شروط نموذجي يحدد عن طريق التنظيم</a:t>
            </a:r>
            <a:endParaRPr lang="en-US" sz="1600" dirty="0" smtClean="0"/>
          </a:p>
          <a:p>
            <a:pPr algn="r"/>
            <a:r>
              <a:rPr lang="ar-DZ" sz="1600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* يمكن للبلدية أن تفوض تسيير المصالح العمومية المنصوص عليها أعلاه، عن طريق عقد برنامج أو صفقة </a:t>
            </a:r>
            <a:r>
              <a:rPr lang="ar-DZ" sz="1600" dirty="0" err="1" smtClean="0"/>
              <a:t>طلبية</a:t>
            </a:r>
            <a:r>
              <a:rPr lang="ar-DZ" sz="1600" dirty="0" smtClean="0"/>
              <a:t> طبقا للأحكام التشريعية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التنظيمية المعمول </a:t>
            </a:r>
            <a:r>
              <a:rPr lang="ar-DZ" sz="1600" dirty="0" err="1" smtClean="0"/>
              <a:t>بها</a:t>
            </a:r>
            <a:r>
              <a:rPr lang="ar-DZ" dirty="0" smtClean="0"/>
              <a:t>.</a:t>
            </a:r>
            <a:endParaRPr lang="en-US" dirty="0"/>
          </a:p>
        </p:txBody>
      </p:sp>
      <p:pic>
        <p:nvPicPr>
          <p:cNvPr id="7" name="Espace réservé du contenu 6" descr="34b3dcb38fa179b3e2e3cb7389c19a99_MISE_A_JOU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5" y="1857364"/>
            <a:ext cx="2000265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1857364"/>
            <a:ext cx="2071703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endParaRPr lang="ar-DZ" dirty="0" smtClean="0"/>
          </a:p>
          <a:p>
            <a:r>
              <a:rPr lang="ar-DZ" dirty="0" smtClean="0"/>
              <a:t>الأستاذ </a:t>
            </a:r>
            <a:r>
              <a:rPr lang="ar-DZ" dirty="0" err="1" smtClean="0"/>
              <a:t>محند</a:t>
            </a:r>
            <a:r>
              <a:rPr lang="ar-DZ" dirty="0" smtClean="0"/>
              <a:t> الحسين </a:t>
            </a:r>
            <a:r>
              <a:rPr lang="ar-DZ" dirty="0" err="1" smtClean="0"/>
              <a:t>أوفروخ</a:t>
            </a:r>
            <a:endParaRPr lang="en-US" dirty="0"/>
          </a:p>
        </p:txBody>
      </p:sp>
      <p:pic>
        <p:nvPicPr>
          <p:cNvPr id="6" name="Espace réservé du contenu 5" descr="8ef65763-dfe7-49d9-aea8-40bcd5ccdd64_20200623103358 (1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71472" y="928670"/>
            <a:ext cx="7358114" cy="4386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1837</TotalTime>
  <Words>862</Words>
  <PresentationFormat>Affichage à l'écran (4:3)</PresentationFormat>
  <Paragraphs>246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Oriel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DELL</dc:creator>
  <cp:lastModifiedBy>DELL</cp:lastModifiedBy>
  <cp:revision>159</cp:revision>
  <dcterms:created xsi:type="dcterms:W3CDTF">2023-11-05T21:06:29Z</dcterms:created>
  <dcterms:modified xsi:type="dcterms:W3CDTF">2023-12-03T17:58:39Z</dcterms:modified>
</cp:coreProperties>
</file>