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71" r:id="rId3"/>
    <p:sldId id="272" r:id="rId4"/>
    <p:sldId id="273" r:id="rId5"/>
    <p:sldId id="274" r:id="rId6"/>
    <p:sldId id="275" r:id="rId7"/>
    <p:sldId id="276" r:id="rId8"/>
    <p:sldId id="277" r:id="rId9"/>
    <p:sldId id="278" r:id="rId10"/>
    <p:sldId id="279" r:id="rId11"/>
    <p:sldId id="280"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8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AA309A6D-C09C-4548-B29A-6CF363A7E532}" type="datetimeFigureOut">
              <a:rPr lang="fr-FR" smtClean="0"/>
              <a:pPr/>
              <a:t>25/11/2023</a:t>
            </a:fld>
            <a:endParaRPr lang="fr-BE"/>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BE"/>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AA309A6D-C09C-4548-B29A-6CF363A7E532}" type="datetimeFigureOut">
              <a:rPr lang="fr-FR" smtClean="0"/>
              <a:pPr/>
              <a:t>25/11/2023</a:t>
            </a:fld>
            <a:endParaRPr lang="fr-BE"/>
          </a:p>
        </p:txBody>
      </p:sp>
      <p:sp>
        <p:nvSpPr>
          <p:cNvPr id="9" name="Espace réservé du numéro de diapositive 8"/>
          <p:cNvSpPr>
            <a:spLocks noGrp="1"/>
          </p:cNvSpPr>
          <p:nvPr>
            <p:ph type="sldNum" sz="quarter" idx="15"/>
          </p:nvPr>
        </p:nvSpPr>
        <p:spPr/>
        <p:txBody>
          <a:bodyPr rtlCol="0"/>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rtlCol="0"/>
          <a:lstStyle/>
          <a:p>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BE"/>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AA309A6D-C09C-4548-B29A-6CF363A7E532}" type="datetimeFigureOut">
              <a:rPr lang="fr-FR" smtClean="0"/>
              <a:pPr/>
              <a:t>25/11/2023</a:t>
            </a:fld>
            <a:endParaRPr lang="fr-BE"/>
          </a:p>
        </p:txBody>
      </p:sp>
      <p:sp>
        <p:nvSpPr>
          <p:cNvPr id="7" name="Espace réservé du numéro de diapositive 6"/>
          <p:cNvSpPr>
            <a:spLocks noGrp="1"/>
          </p:cNvSpPr>
          <p:nvPr>
            <p:ph type="sldNum" sz="quarter" idx="11"/>
          </p:nvPr>
        </p:nvSpPr>
        <p:spPr/>
        <p:txBody>
          <a:bodyPr rtlCol="0"/>
          <a:lstStyle/>
          <a:p>
            <a:fld id="{CF4668DC-857F-487D-BFFA-8C0CA5037977}" type="slidenum">
              <a:rPr lang="fr-BE" smtClean="0"/>
              <a:pPr/>
              <a:t>‹N°›</a:t>
            </a:fld>
            <a:endParaRPr lang="fr-BE"/>
          </a:p>
        </p:txBody>
      </p:sp>
      <p:sp>
        <p:nvSpPr>
          <p:cNvPr id="8" name="Espace réservé du pied de page 7"/>
          <p:cNvSpPr>
            <a:spLocks noGrp="1"/>
          </p:cNvSpPr>
          <p:nvPr>
            <p:ph type="ftr" sz="quarter" idx="12"/>
          </p:nvPr>
        </p:nvSpPr>
        <p:spPr/>
        <p:txBody>
          <a:bodyPr rtlCol="0"/>
          <a:lstStyle/>
          <a:p>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AA309A6D-C09C-4548-B29A-6CF363A7E532}" type="datetimeFigureOut">
              <a:rPr lang="fr-FR" smtClean="0"/>
              <a:pPr/>
              <a:t>25/11/2023</a:t>
            </a:fld>
            <a:endParaRPr lang="fr-BE"/>
          </a:p>
        </p:txBody>
      </p:sp>
      <p:sp>
        <p:nvSpPr>
          <p:cNvPr id="22" name="Espace réservé du numéro de diapositive 21"/>
          <p:cNvSpPr>
            <a:spLocks noGrp="1"/>
          </p:cNvSpPr>
          <p:nvPr>
            <p:ph type="sldNum" sz="quarter" idx="15"/>
          </p:nvPr>
        </p:nvSpPr>
        <p:spPr/>
        <p:txBody>
          <a:bodyPr rtlCol="0"/>
          <a:lstStyle/>
          <a:p>
            <a:fld id="{CF4668DC-857F-487D-BFFA-8C0CA5037977}" type="slidenum">
              <a:rPr lang="fr-BE" smtClean="0"/>
              <a:pPr/>
              <a:t>‹N°›</a:t>
            </a:fld>
            <a:endParaRPr lang="fr-BE"/>
          </a:p>
        </p:txBody>
      </p:sp>
      <p:sp>
        <p:nvSpPr>
          <p:cNvPr id="23" name="Espace réservé du pied de page 22"/>
          <p:cNvSpPr>
            <a:spLocks noGrp="1"/>
          </p:cNvSpPr>
          <p:nvPr>
            <p:ph type="ftr" sz="quarter" idx="16"/>
          </p:nvPr>
        </p:nvSpPr>
        <p:spPr/>
        <p:txBody>
          <a:bodyPr rtlCol="0"/>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AA309A6D-C09C-4548-B29A-6CF363A7E532}" type="datetimeFigureOut">
              <a:rPr lang="fr-FR" smtClean="0"/>
              <a:pPr/>
              <a:t>25/11/2023</a:t>
            </a:fld>
            <a:endParaRPr lang="fr-BE"/>
          </a:p>
        </p:txBody>
      </p:sp>
      <p:sp>
        <p:nvSpPr>
          <p:cNvPr id="18" name="Espace réservé du numéro de diapositive 17"/>
          <p:cNvSpPr>
            <a:spLocks noGrp="1"/>
          </p:cNvSpPr>
          <p:nvPr>
            <p:ph type="sldNum" sz="quarter" idx="11"/>
          </p:nvPr>
        </p:nvSpPr>
        <p:spPr/>
        <p:txBody>
          <a:bodyPr rtlCol="0"/>
          <a:lstStyle/>
          <a:p>
            <a:fld id="{CF4668DC-857F-487D-BFFA-8C0CA5037977}" type="slidenum">
              <a:rPr lang="fr-BE" smtClean="0"/>
              <a:pPr/>
              <a:t>‹N°›</a:t>
            </a:fld>
            <a:endParaRPr lang="fr-BE"/>
          </a:p>
        </p:txBody>
      </p:sp>
      <p:sp>
        <p:nvSpPr>
          <p:cNvPr id="21" name="Espace réservé du pied de page 20"/>
          <p:cNvSpPr>
            <a:spLocks noGrp="1"/>
          </p:cNvSpPr>
          <p:nvPr>
            <p:ph type="ftr" sz="quarter" idx="12"/>
          </p:nvPr>
        </p:nvSpPr>
        <p:spPr/>
        <p:txBody>
          <a:bodyPr rtlCol="0"/>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25/11/2023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A309A6D-C09C-4548-B29A-6CF363A7E532}" type="datetimeFigureOut">
              <a:rPr lang="fr-FR" smtClean="0"/>
              <a:pPr/>
              <a:t>25/11/2023</a:t>
            </a:fld>
            <a:endParaRPr lang="fr-BE"/>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BE"/>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cribbr.fr/rapport-de-stage/couverture-de-rapport-de-stage/"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scribbr.fr/astuces/liste-tableaux-figures/" TargetMode="External"/><Relationship Id="rId2" Type="http://schemas.openxmlformats.org/officeDocument/2006/relationships/hyperlink" Target="http://tuto-office.fr/tutos/word/word-sommaire-rapid/" TargetMode="Externa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scribbr.fr/rapport-de-stage/introduction-de-votre-rapport-de-stage/" TargetMode="External"/><Relationship Id="rId2" Type="http://schemas.openxmlformats.org/officeDocument/2006/relationships/hyperlink" Target="https://www.scribbr.fr/uncategorized-fr/introduction-de-votre-rapport-de-stage/" TargetMode="Externa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scribbr.fr/rapport-de-stage/conclusion-rapport-de-stage/" TargetMode="Externa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85000" lnSpcReduction="10000"/>
          </a:bodyPr>
          <a:lstStyle/>
          <a:p>
            <a:pPr lvl="0"/>
            <a:r>
              <a:rPr lang="fr-FR" b="1" dirty="0" smtClean="0"/>
              <a:t>4- </a:t>
            </a:r>
            <a:r>
              <a:rPr lang="fr-FR" b="1" u="sng" dirty="0" smtClean="0"/>
              <a:t>La </a:t>
            </a:r>
            <a:r>
              <a:rPr lang="fr-FR" b="1" dirty="0" smtClean="0">
                <a:hlinkClick r:id="rId2"/>
              </a:rPr>
              <a:t>couverture</a:t>
            </a:r>
            <a:r>
              <a:rPr lang="fr-FR" b="1" u="sng" dirty="0" smtClean="0"/>
              <a:t> </a:t>
            </a:r>
            <a:endParaRPr lang="en-US" dirty="0" smtClean="0"/>
          </a:p>
          <a:p>
            <a:endParaRPr lang="en-US" dirty="0" smtClean="0"/>
          </a:p>
          <a:p>
            <a:r>
              <a:rPr lang="fr-FR" dirty="0" smtClean="0"/>
              <a:t>       Est la première page de votre mémoire de stage. Elle doit être visuelle et contenir les informations suivantes :</a:t>
            </a:r>
            <a:endParaRPr lang="en-US" dirty="0" smtClean="0"/>
          </a:p>
          <a:p>
            <a:pPr lvl="0"/>
            <a:r>
              <a:rPr lang="fr-FR" dirty="0" smtClean="0"/>
              <a:t>Titre du mémoire de stage.</a:t>
            </a:r>
            <a:endParaRPr lang="en-US" dirty="0" smtClean="0"/>
          </a:p>
          <a:p>
            <a:pPr lvl="0"/>
            <a:r>
              <a:rPr lang="en-US" dirty="0" err="1" smtClean="0"/>
              <a:t>Votre</a:t>
            </a:r>
            <a:r>
              <a:rPr lang="en-US" dirty="0" smtClean="0"/>
              <a:t> nom et </a:t>
            </a:r>
            <a:r>
              <a:rPr lang="en-US" dirty="0" err="1" smtClean="0"/>
              <a:t>prénom</a:t>
            </a:r>
            <a:r>
              <a:rPr lang="en-US" dirty="0" smtClean="0"/>
              <a:t>.</a:t>
            </a:r>
          </a:p>
          <a:p>
            <a:pPr lvl="0"/>
            <a:r>
              <a:rPr lang="en-US" dirty="0" err="1" smtClean="0"/>
              <a:t>L’intitulé</a:t>
            </a:r>
            <a:r>
              <a:rPr lang="en-US" dirty="0" smtClean="0"/>
              <a:t> « </a:t>
            </a:r>
            <a:r>
              <a:rPr lang="en-US" dirty="0" err="1" smtClean="0"/>
              <a:t>mémoire</a:t>
            </a:r>
            <a:r>
              <a:rPr lang="en-US" dirty="0" smtClean="0"/>
              <a:t> de stage ».</a:t>
            </a:r>
          </a:p>
          <a:p>
            <a:pPr lvl="0"/>
            <a:r>
              <a:rPr lang="en-US" dirty="0" err="1" smtClean="0"/>
              <a:t>L’année</a:t>
            </a:r>
            <a:r>
              <a:rPr lang="en-US" dirty="0" smtClean="0"/>
              <a:t> de </a:t>
            </a:r>
            <a:r>
              <a:rPr lang="en-US" dirty="0" err="1" smtClean="0"/>
              <a:t>rédaction</a:t>
            </a:r>
            <a:r>
              <a:rPr lang="en-US" dirty="0" smtClean="0"/>
              <a:t>.</a:t>
            </a:r>
          </a:p>
          <a:p>
            <a:pPr lvl="0"/>
            <a:r>
              <a:rPr lang="fr-FR" dirty="0" smtClean="0"/>
              <a:t>Noms et prénoms des Tuteurs et Encadreurs </a:t>
            </a:r>
            <a:endParaRPr lang="en-US" dirty="0" smtClean="0"/>
          </a:p>
          <a:p>
            <a:endParaRPr lang="en-US" dirty="0" smtClean="0"/>
          </a:p>
          <a:p>
            <a:endParaRPr lang="en-US" dirty="0"/>
          </a:p>
        </p:txBody>
      </p:sp>
      <p:pic>
        <p:nvPicPr>
          <p:cNvPr id="7" name="Espace réservé du contenu 6" descr="image.png"/>
          <p:cNvPicPr>
            <a:picLocks noGrp="1" noChangeAspect="1"/>
          </p:cNvPicPr>
          <p:nvPr>
            <p:ph sz="quarter" idx="2"/>
          </p:nvPr>
        </p:nvPicPr>
        <p:blipFill>
          <a:blip r:embed="rId3"/>
          <a:stretch>
            <a:fillRect/>
          </a:stretch>
        </p:blipFill>
        <p:spPr>
          <a:xfrm>
            <a:off x="4270375" y="2071678"/>
            <a:ext cx="3657600" cy="35004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endParaRPr lang="en-US" sz="1600" dirty="0" smtClean="0">
              <a:sym typeface="Symbol"/>
            </a:endParaRPr>
          </a:p>
          <a:p>
            <a:endParaRPr lang="en-US" sz="1600" dirty="0" smtClean="0">
              <a:sym typeface="Symbol"/>
            </a:endParaRPr>
          </a:p>
          <a:p>
            <a:endParaRPr lang="en-US" sz="1600" dirty="0" smtClean="0">
              <a:sym typeface="Symbol"/>
            </a:endParaRPr>
          </a:p>
          <a:p>
            <a:endParaRPr lang="en-US" sz="1600" dirty="0" smtClean="0">
              <a:sym typeface="Symbol"/>
            </a:endParaRPr>
          </a:p>
          <a:p>
            <a:endParaRPr lang="en-US" sz="1600" dirty="0" smtClean="0">
              <a:sym typeface="Symbol"/>
            </a:endParaRPr>
          </a:p>
          <a:p>
            <a:r>
              <a:rPr lang="en-US" sz="1600" dirty="0" smtClean="0">
                <a:sym typeface="Symbol"/>
              </a:rPr>
              <a:t></a:t>
            </a:r>
            <a:r>
              <a:rPr lang="fr-FR" sz="1600" dirty="0" smtClean="0"/>
              <a:t>  Le logo de la collectivité</a:t>
            </a:r>
            <a:endParaRPr lang="en-US" sz="1600" dirty="0" smtClean="0"/>
          </a:p>
          <a:p>
            <a:r>
              <a:rPr lang="en-US" sz="1600" dirty="0" smtClean="0">
                <a:sym typeface="Symbol"/>
              </a:rPr>
              <a:t></a:t>
            </a:r>
            <a:r>
              <a:rPr lang="fr-FR" sz="1600" dirty="0" smtClean="0"/>
              <a:t>  Celui de votre école / université</a:t>
            </a:r>
            <a:endParaRPr lang="en-US" sz="1600" dirty="0" smtClean="0"/>
          </a:p>
          <a:p>
            <a:endParaRPr lang="en-US" dirty="0"/>
          </a:p>
        </p:txBody>
      </p:sp>
      <p:pic>
        <p:nvPicPr>
          <p:cNvPr id="7" name="Espace réservé du contenu 6" descr="Deficit-Budgetaire.jpg"/>
          <p:cNvPicPr>
            <a:picLocks noGrp="1" noChangeAspect="1"/>
          </p:cNvPicPr>
          <p:nvPr>
            <p:ph sz="quarter" idx="2"/>
          </p:nvPr>
        </p:nvPicPr>
        <p:blipFill>
          <a:blip r:embed="rId2"/>
          <a:stretch>
            <a:fillRect/>
          </a:stretch>
        </p:blipFill>
        <p:spPr>
          <a:xfrm>
            <a:off x="4786314" y="1857364"/>
            <a:ext cx="2857500" cy="392909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92500"/>
          </a:bodyPr>
          <a:lstStyle/>
          <a:p>
            <a:pPr lvl="0"/>
            <a:r>
              <a:rPr lang="fr-FR" sz="1600" b="1" dirty="0" smtClean="0"/>
              <a:t>5- </a:t>
            </a:r>
            <a:r>
              <a:rPr lang="fr-FR" sz="1600" b="1" u="sng" dirty="0" smtClean="0"/>
              <a:t>Le Plan</a:t>
            </a:r>
            <a:endParaRPr lang="en-US" sz="1600" dirty="0" smtClean="0"/>
          </a:p>
          <a:p>
            <a:endParaRPr lang="en-US" sz="1600" dirty="0" smtClean="0"/>
          </a:p>
          <a:p>
            <a:r>
              <a:rPr lang="fr-FR" sz="1600" dirty="0" smtClean="0"/>
              <a:t>    Un mémoire de stage est un travail de recherche pratique sur le terrain  qui permet à votre évaluateur de comprendre vos missions et la structure dans laquelle vous avez effectué un stage formateur. Il s’agit de mettre en exergue le thème de votre mémoire et bien l’analyser par rapport à la réalité du terrain et faire des propositions de nature à améliorer la qualité de service et aplanir les carences constatées.</a:t>
            </a:r>
            <a:endParaRPr lang="en-US" sz="1600" dirty="0" smtClean="0"/>
          </a:p>
          <a:p>
            <a:r>
              <a:rPr lang="fr-FR" sz="1600" dirty="0" smtClean="0"/>
              <a:t>    Pour faire un plan du mémoire de stage, il faut suivre une certaine structure et bien l’équilibrer.</a:t>
            </a:r>
            <a:endParaRPr lang="en-US" sz="1600" dirty="0" smtClean="0"/>
          </a:p>
          <a:p>
            <a:endParaRPr lang="en-US" dirty="0"/>
          </a:p>
        </p:txBody>
      </p:sp>
      <p:pic>
        <p:nvPicPr>
          <p:cNvPr id="5" name="Espace réservé du contenu 4" descr="download.jpg"/>
          <p:cNvPicPr>
            <a:picLocks noGrp="1" noChangeAspect="1"/>
          </p:cNvPicPr>
          <p:nvPr>
            <p:ph sz="quarter" idx="2"/>
          </p:nvPr>
        </p:nvPicPr>
        <p:blipFill>
          <a:blip r:embed="rId2"/>
          <a:stretch>
            <a:fillRect/>
          </a:stretch>
        </p:blipFill>
        <p:spPr>
          <a:xfrm>
            <a:off x="4500562" y="1928802"/>
            <a:ext cx="3214710" cy="2214578"/>
          </a:xfrm>
        </p:spPr>
      </p:pic>
      <p:pic>
        <p:nvPicPr>
          <p:cNvPr id="6" name="Image 5" descr="download (1).jpg"/>
          <p:cNvPicPr>
            <a:picLocks noChangeAspect="1"/>
          </p:cNvPicPr>
          <p:nvPr/>
        </p:nvPicPr>
        <p:blipFill>
          <a:blip r:embed="rId3"/>
          <a:stretch>
            <a:fillRect/>
          </a:stretch>
        </p:blipFill>
        <p:spPr>
          <a:xfrm>
            <a:off x="4714876" y="4143380"/>
            <a:ext cx="2952750" cy="1543050"/>
          </a:xfrm>
          <a:prstGeom prst="rect">
            <a:avLst/>
          </a:prstGeom>
        </p:spPr>
      </p:pic>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47500" lnSpcReduction="20000"/>
          </a:bodyPr>
          <a:lstStyle/>
          <a:p>
            <a:r>
              <a:rPr lang="fr-FR" sz="2500" b="1" dirty="0" smtClean="0"/>
              <a:t>Un conseil pratique pour votre mémoire de stage ?</a:t>
            </a:r>
          </a:p>
          <a:p>
            <a:r>
              <a:rPr lang="fr-FR" sz="2500" dirty="0" smtClean="0"/>
              <a:t/>
            </a:r>
            <a:br>
              <a:rPr lang="fr-FR" sz="2500" dirty="0" smtClean="0"/>
            </a:br>
            <a:r>
              <a:rPr lang="fr-FR" sz="2500" dirty="0" smtClean="0"/>
              <a:t>Prenez des notes durant votre stage. Ainsi, vous pourrez les utiliser pour faire le plan du mémoire de stage, pour la rédaction et aussi pour avoir des exemples précis</a:t>
            </a:r>
            <a:endParaRPr lang="en-US" sz="2500" dirty="0" smtClean="0"/>
          </a:p>
          <a:p>
            <a:endParaRPr lang="en-US" sz="2500" dirty="0" smtClean="0"/>
          </a:p>
          <a:p>
            <a:r>
              <a:rPr lang="fr-FR" sz="2500" dirty="0" smtClean="0"/>
              <a:t>      Un plan bien structuré est indispensable à un mémoire de qualité. </a:t>
            </a:r>
          </a:p>
          <a:p>
            <a:endParaRPr lang="fr-FR" sz="2500" dirty="0" smtClean="0"/>
          </a:p>
          <a:p>
            <a:r>
              <a:rPr lang="fr-FR" sz="2500" dirty="0" smtClean="0"/>
              <a:t>Un plan d’un mémoire de stage  bien clair et équilibré, s’avère nécessaire et indispensable, s’appuyant bien sur  un ordre logique et chronologique de vos titre et sous titres ( adapter le cadre législatif et réglementaire régissant les missions de la structure par rapport à la réalité du terrain) et faire des propositions que vous jugerez utiles permettant à la structure d’atteindre les objectifs escomptés et avec argumentation. </a:t>
            </a:r>
            <a:endParaRPr lang="en-US" sz="2500" dirty="0" smtClean="0"/>
          </a:p>
          <a:p>
            <a:pPr>
              <a:buNone/>
            </a:pPr>
            <a:endParaRPr lang="en-US" sz="2500" dirty="0" smtClean="0"/>
          </a:p>
          <a:p>
            <a:pPr>
              <a:buNone/>
            </a:pPr>
            <a:r>
              <a:rPr lang="fr-FR" sz="2500" dirty="0" smtClean="0"/>
              <a:t>  </a:t>
            </a:r>
            <a:endParaRPr lang="en-US" dirty="0"/>
          </a:p>
        </p:txBody>
      </p:sp>
      <p:pic>
        <p:nvPicPr>
          <p:cNvPr id="5" name="Espace réservé du contenu 4" descr="download (2).jpg"/>
          <p:cNvPicPr>
            <a:picLocks noGrp="1" noChangeAspect="1"/>
          </p:cNvPicPr>
          <p:nvPr>
            <p:ph sz="quarter" idx="2"/>
          </p:nvPr>
        </p:nvPicPr>
        <p:blipFill>
          <a:blip r:embed="rId2"/>
          <a:stretch>
            <a:fillRect/>
          </a:stretch>
        </p:blipFill>
        <p:spPr>
          <a:xfrm>
            <a:off x="4714876" y="1428736"/>
            <a:ext cx="2786082" cy="2357454"/>
          </a:xfrm>
        </p:spPr>
      </p:pic>
      <p:pic>
        <p:nvPicPr>
          <p:cNvPr id="6" name="Image 5" descr="plan-rapport-stage-1000x640 (1).jpg"/>
          <p:cNvPicPr>
            <a:picLocks noChangeAspect="1"/>
          </p:cNvPicPr>
          <p:nvPr/>
        </p:nvPicPr>
        <p:blipFill>
          <a:blip r:embed="rId3"/>
          <a:stretch>
            <a:fillRect/>
          </a:stretch>
        </p:blipFill>
        <p:spPr>
          <a:xfrm>
            <a:off x="4357686" y="3643314"/>
            <a:ext cx="3683522" cy="23574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r>
              <a:rPr lang="fr-FR" dirty="0" smtClean="0"/>
              <a:t> </a:t>
            </a:r>
            <a:endParaRPr lang="en-US" dirty="0" smtClean="0"/>
          </a:p>
          <a:p>
            <a:r>
              <a:rPr lang="fr-FR" sz="5600" b="1" dirty="0" smtClean="0"/>
              <a:t>6- </a:t>
            </a:r>
            <a:r>
              <a:rPr lang="fr-FR" sz="5600" b="1" u="sng" dirty="0" smtClean="0"/>
              <a:t>Le sommaire</a:t>
            </a:r>
            <a:endParaRPr lang="en-US" sz="5600" u="sng" dirty="0" smtClean="0"/>
          </a:p>
          <a:p>
            <a:endParaRPr lang="fr-FR" sz="5600" b="1" dirty="0" smtClean="0"/>
          </a:p>
          <a:p>
            <a:r>
              <a:rPr lang="fr-FR" sz="5600" b="1" dirty="0" smtClean="0"/>
              <a:t>Taille</a:t>
            </a:r>
            <a:r>
              <a:rPr lang="fr-FR" sz="5600" dirty="0" smtClean="0"/>
              <a:t> : dépend du nombre de parties que vous avez. Il n’y a pas de limite.</a:t>
            </a:r>
            <a:endParaRPr lang="en-US" sz="5600" dirty="0" smtClean="0"/>
          </a:p>
          <a:p>
            <a:r>
              <a:rPr lang="fr-FR" sz="5600" dirty="0" smtClean="0"/>
              <a:t>      Le sommaire est la table des matières de votre mémoire de stage, c’est un élément incontournable de votre plan. Il doit présenter de manière claire et détaillée le plan de votre rapport de stage.</a:t>
            </a:r>
            <a:endParaRPr lang="en-US" sz="5600" dirty="0" smtClean="0"/>
          </a:p>
          <a:p>
            <a:r>
              <a:rPr lang="fr-FR" sz="5600" dirty="0" smtClean="0"/>
              <a:t>      Il est primordial d’avoir des titres et sous titres clairs et une numérotation des pages précise. Vous pouvez générer un </a:t>
            </a:r>
            <a:r>
              <a:rPr lang="fr-FR" sz="5600" u="sng" dirty="0" smtClean="0">
                <a:hlinkClick r:id="rId2"/>
              </a:rPr>
              <a:t>sommaire automatique</a:t>
            </a:r>
            <a:r>
              <a:rPr lang="fr-FR" sz="5600" dirty="0" smtClean="0"/>
              <a:t> sous Word.</a:t>
            </a:r>
            <a:endParaRPr lang="en-US" sz="5600" dirty="0" smtClean="0"/>
          </a:p>
          <a:p>
            <a:r>
              <a:rPr lang="fr-FR" sz="5600" dirty="0" smtClean="0"/>
              <a:t>     Il faut souligner que bien souvent les correcteurs lisent avec attention votre table des matières, afin de se faire une idée sur la qualité de votre travail.</a:t>
            </a:r>
            <a:endParaRPr lang="en-US" sz="5600" dirty="0" smtClean="0"/>
          </a:p>
          <a:p>
            <a:r>
              <a:rPr lang="fr-FR" sz="5600" dirty="0" smtClean="0"/>
              <a:t>     Il est aussi possible de mettre une </a:t>
            </a:r>
            <a:r>
              <a:rPr lang="fr-FR" sz="5600" u="sng" dirty="0" smtClean="0">
                <a:hlinkClick r:id="rId3"/>
              </a:rPr>
              <a:t>liste des tableaux et figures</a:t>
            </a:r>
            <a:r>
              <a:rPr lang="fr-FR" sz="5600" dirty="0" smtClean="0"/>
              <a:t> après le sommaire (facultatif).</a:t>
            </a:r>
            <a:endParaRPr lang="en-US" sz="5600" dirty="0" smtClean="0"/>
          </a:p>
          <a:p>
            <a:endParaRPr lang="en-US" dirty="0"/>
          </a:p>
        </p:txBody>
      </p:sp>
      <p:pic>
        <p:nvPicPr>
          <p:cNvPr id="5" name="Espace réservé du contenu 4" descr="360_F_23442810_QPYdJfSVfGHAaM3mp8p3aasXx2U2gODw.jpg"/>
          <p:cNvPicPr>
            <a:picLocks noGrp="1" noChangeAspect="1"/>
          </p:cNvPicPr>
          <p:nvPr>
            <p:ph sz="quarter" idx="2"/>
          </p:nvPr>
        </p:nvPicPr>
        <p:blipFill>
          <a:blip r:embed="rId4"/>
          <a:stretch>
            <a:fillRect/>
          </a:stretch>
        </p:blipFill>
        <p:spPr>
          <a:xfrm>
            <a:off x="4929190" y="1643050"/>
            <a:ext cx="3000396" cy="2357454"/>
          </a:xfrm>
        </p:spPr>
      </p:pic>
      <p:pic>
        <p:nvPicPr>
          <p:cNvPr id="6" name="Image 5" descr="plan-dice-760.jpg"/>
          <p:cNvPicPr>
            <a:picLocks noChangeAspect="1"/>
          </p:cNvPicPr>
          <p:nvPr/>
        </p:nvPicPr>
        <p:blipFill>
          <a:blip r:embed="rId5"/>
          <a:stretch>
            <a:fillRect/>
          </a:stretch>
        </p:blipFill>
        <p:spPr>
          <a:xfrm>
            <a:off x="5214942" y="4357694"/>
            <a:ext cx="2571768" cy="176974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a:buNone/>
            </a:pPr>
            <a:endParaRPr lang="en-US" sz="1600" dirty="0" smtClean="0"/>
          </a:p>
          <a:p>
            <a:pPr lvl="0"/>
            <a:r>
              <a:rPr lang="fr-FR" sz="1600" b="1" dirty="0" smtClean="0"/>
              <a:t> </a:t>
            </a:r>
            <a:r>
              <a:rPr lang="fr-FR" sz="1600" b="1" u="sng" dirty="0" smtClean="0"/>
              <a:t>Les remerciements</a:t>
            </a:r>
            <a:r>
              <a:rPr lang="fr-FR" sz="1600" b="1" dirty="0" smtClean="0"/>
              <a:t> : </a:t>
            </a:r>
            <a:r>
              <a:rPr lang="fr-FR" sz="1600" dirty="0" smtClean="0"/>
              <a:t>Ils sont adressés à l'ensemble du personnel en général et à une ou deux personnes en particulier mais pas plus.</a:t>
            </a:r>
            <a:endParaRPr lang="en-US" sz="1600" dirty="0" smtClean="0"/>
          </a:p>
          <a:p>
            <a:pPr>
              <a:buNone/>
            </a:pPr>
            <a:endParaRPr lang="en-US" sz="1600" dirty="0" smtClean="0"/>
          </a:p>
          <a:p>
            <a:r>
              <a:rPr lang="fr-FR" sz="1600" dirty="0" smtClean="0"/>
              <a:t>       Il est évident que cette partie de votre plan du mémoire de stage sert à remercier avant tout votre maître de stage, ainsi que les personnes qui ont eu un rôle important durant votre stage.</a:t>
            </a:r>
            <a:endParaRPr lang="en-US" sz="1600" dirty="0" smtClean="0"/>
          </a:p>
          <a:p>
            <a:endParaRPr lang="en-US" dirty="0"/>
          </a:p>
        </p:txBody>
      </p:sp>
      <p:pic>
        <p:nvPicPr>
          <p:cNvPr id="5" name="Espace réservé du contenu 4" descr="download.png"/>
          <p:cNvPicPr>
            <a:picLocks noGrp="1" noChangeAspect="1"/>
          </p:cNvPicPr>
          <p:nvPr>
            <p:ph sz="quarter" idx="2"/>
          </p:nvPr>
        </p:nvPicPr>
        <p:blipFill>
          <a:blip r:embed="rId2"/>
          <a:stretch>
            <a:fillRect/>
          </a:stretch>
        </p:blipFill>
        <p:spPr>
          <a:xfrm>
            <a:off x="4500562" y="1928802"/>
            <a:ext cx="3357586" cy="1857388"/>
          </a:xfrm>
        </p:spPr>
      </p:pic>
      <p:pic>
        <p:nvPicPr>
          <p:cNvPr id="6" name="Image 5" descr="360_F_23442810_QPYdJfSVfGHAaM3mp8p3aasXx2U2gODw.jpg"/>
          <p:cNvPicPr>
            <a:picLocks noChangeAspect="1"/>
          </p:cNvPicPr>
          <p:nvPr/>
        </p:nvPicPr>
        <p:blipFill>
          <a:blip r:embed="rId3"/>
          <a:stretch>
            <a:fillRect/>
          </a:stretch>
        </p:blipFill>
        <p:spPr>
          <a:xfrm>
            <a:off x="4357686" y="4214818"/>
            <a:ext cx="3786214" cy="1066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pPr lvl="0"/>
            <a:r>
              <a:rPr lang="fr-FR" sz="6400" b="1" dirty="0" smtClean="0"/>
              <a:t>7- </a:t>
            </a:r>
            <a:r>
              <a:rPr lang="fr-FR" sz="6400" b="1" u="sng" dirty="0" smtClean="0"/>
              <a:t>L’introduction</a:t>
            </a:r>
            <a:r>
              <a:rPr lang="fr-FR" sz="6400" b="1" dirty="0" smtClean="0"/>
              <a:t> :</a:t>
            </a:r>
            <a:endParaRPr lang="en-US" sz="6400" dirty="0" smtClean="0"/>
          </a:p>
          <a:p>
            <a:endParaRPr lang="en-US" sz="6400" dirty="0" smtClean="0"/>
          </a:p>
          <a:p>
            <a:r>
              <a:rPr lang="fr-FR" sz="6400" dirty="0" smtClean="0"/>
              <a:t>    L’</a:t>
            </a:r>
            <a:r>
              <a:rPr lang="fr-FR" sz="6400" dirty="0" smtClean="0">
                <a:hlinkClick r:id="rId2"/>
              </a:rPr>
              <a:t>introduction</a:t>
            </a:r>
            <a:r>
              <a:rPr lang="fr-FR" sz="6400" dirty="0" smtClean="0"/>
              <a:t> comme dans tous documents est un élément central de votre plan de mémoire de stage. Elle donne un cadre à votre travail. Vous devez aborder des thèmes précis.</a:t>
            </a:r>
            <a:endParaRPr lang="en-US" sz="6400" dirty="0" smtClean="0"/>
          </a:p>
          <a:p>
            <a:pPr lvl="0"/>
            <a:r>
              <a:rPr lang="fr-FR" sz="6400" dirty="0" smtClean="0"/>
              <a:t>Comment vous avez trouvé votre stage ?</a:t>
            </a:r>
            <a:endParaRPr lang="en-US" sz="6400" dirty="0" smtClean="0"/>
          </a:p>
          <a:p>
            <a:pPr lvl="0"/>
            <a:r>
              <a:rPr lang="fr-FR" sz="6400" dirty="0" smtClean="0"/>
              <a:t>Une présentation générale de la collectivité.</a:t>
            </a:r>
            <a:endParaRPr lang="en-US" sz="6400" dirty="0" smtClean="0"/>
          </a:p>
          <a:p>
            <a:pPr lvl="0"/>
            <a:r>
              <a:rPr lang="fr-FR" sz="6400" dirty="0" smtClean="0"/>
              <a:t>Quel est votre projet professionnel ?</a:t>
            </a:r>
            <a:endParaRPr lang="en-US" sz="6400" dirty="0" smtClean="0"/>
          </a:p>
          <a:p>
            <a:pPr lvl="0"/>
            <a:r>
              <a:rPr lang="fr-FR" sz="6400" dirty="0" smtClean="0"/>
              <a:t>Quel rapport direct entre ce stage et votre formation ?</a:t>
            </a:r>
            <a:endParaRPr lang="en-US" sz="6400" dirty="0" smtClean="0"/>
          </a:p>
          <a:p>
            <a:pPr lvl="0"/>
            <a:r>
              <a:rPr lang="fr-FR" sz="6400" dirty="0" smtClean="0"/>
              <a:t>Quels sont les objectifs de ce stage ?</a:t>
            </a:r>
            <a:endParaRPr lang="en-US" sz="6400" dirty="0" smtClean="0"/>
          </a:p>
          <a:p>
            <a:endParaRPr lang="en-US" dirty="0"/>
          </a:p>
        </p:txBody>
      </p:sp>
      <p:sp>
        <p:nvSpPr>
          <p:cNvPr id="4" name="Espace réservé du contenu 3"/>
          <p:cNvSpPr>
            <a:spLocks noGrp="1"/>
          </p:cNvSpPr>
          <p:nvPr>
            <p:ph sz="quarter" idx="2"/>
          </p:nvPr>
        </p:nvSpPr>
        <p:spPr/>
        <p:txBody>
          <a:bodyPr>
            <a:normAutofit fontScale="25000" lnSpcReduction="20000"/>
          </a:bodyPr>
          <a:lstStyle/>
          <a:p>
            <a:pPr lvl="0"/>
            <a:r>
              <a:rPr lang="fr-FR" sz="6400" dirty="0" smtClean="0"/>
              <a:t>Présentation de votre thème, plan et si nécessaire, de votre problématique.</a:t>
            </a:r>
            <a:endParaRPr lang="en-US" sz="6400" dirty="0" smtClean="0"/>
          </a:p>
          <a:p>
            <a:pPr lvl="0"/>
            <a:r>
              <a:rPr lang="fr-FR" sz="6400" dirty="0" smtClean="0"/>
              <a:t>Il est primordial de savoir</a:t>
            </a:r>
            <a:r>
              <a:rPr lang="fr-FR" sz="6400" dirty="0" smtClean="0">
                <a:hlinkClick r:id="rId3"/>
              </a:rPr>
              <a:t> comment rédiger une bonne introduction du mémoire de stage.</a:t>
            </a:r>
            <a:endParaRPr lang="en-US" sz="6400" dirty="0" smtClean="0"/>
          </a:p>
          <a:p>
            <a:pPr lvl="0"/>
            <a:r>
              <a:rPr lang="fr-FR" sz="6400" dirty="0" smtClean="0"/>
              <a:t> Elle doit présenter de façon claire et succincte les activités du service.</a:t>
            </a:r>
            <a:endParaRPr lang="en-US" sz="17600" dirty="0" smtClean="0"/>
          </a:p>
          <a:p>
            <a:r>
              <a:rPr lang="fr-FR" sz="6400" dirty="0" smtClean="0"/>
              <a:t>.   On doit aussi y trouver la mission spécifique qui vous a été confiée pendant votre stage, prenez le temps de développer ce passage, </a:t>
            </a:r>
            <a:endParaRPr lang="en-US" sz="6400" dirty="0"/>
          </a:p>
        </p:txBody>
      </p:sp>
      <p:pic>
        <p:nvPicPr>
          <p:cNvPr id="5" name="Image 4" descr="download (1).png"/>
          <p:cNvPicPr>
            <a:picLocks noChangeAspect="1"/>
          </p:cNvPicPr>
          <p:nvPr/>
        </p:nvPicPr>
        <p:blipFill>
          <a:blip r:embed="rId4"/>
          <a:stretch>
            <a:fillRect/>
          </a:stretch>
        </p:blipFill>
        <p:spPr>
          <a:xfrm>
            <a:off x="4857752" y="5143512"/>
            <a:ext cx="2643206" cy="1214446"/>
          </a:xfrm>
          <a:prstGeom prst="rect">
            <a:avLst/>
          </a:prstGeom>
        </p:spPr>
      </p:pic>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lnSpcReduction="10000"/>
          </a:bodyPr>
          <a:lstStyle/>
          <a:p>
            <a:r>
              <a:rPr lang="fr-FR" dirty="0" smtClean="0"/>
              <a:t> </a:t>
            </a:r>
            <a:r>
              <a:rPr lang="fr-FR" sz="1600" b="1" dirty="0" smtClean="0"/>
              <a:t>8. </a:t>
            </a:r>
            <a:r>
              <a:rPr lang="fr-FR" sz="1600" b="1" u="sng" dirty="0" smtClean="0"/>
              <a:t>Le développement</a:t>
            </a:r>
            <a:r>
              <a:rPr lang="fr-FR" sz="1600" dirty="0" smtClean="0"/>
              <a:t> : Il s'agit de la description de toutes les tâches effectuées pendant votre stage ayant un rapport avec votre thème. Il faut présenter votre poste et votre position dans l'organigramme, la description de votre travail. N'hésitez pas à agrémenter votre travail de schémas et d'illustrations qui l'aèrent</a:t>
            </a:r>
            <a:r>
              <a:rPr lang="fr-FR" dirty="0" smtClean="0"/>
              <a:t>.</a:t>
            </a:r>
          </a:p>
          <a:p>
            <a:r>
              <a:rPr lang="fr-FR" sz="1600" dirty="0" smtClean="0"/>
              <a:t> Si vous avez abordé différentes tâches ou missions, vous pouvez les développer en les adapter à votre thème</a:t>
            </a:r>
            <a:r>
              <a:rPr lang="fr-FR" sz="1700" dirty="0" smtClean="0"/>
              <a:t> </a:t>
            </a:r>
            <a:r>
              <a:rPr lang="fr-FR" sz="1600" dirty="0" smtClean="0"/>
              <a:t>et enrichir votre réflexion et analyse sur les solutions à proposer par rapport aux différents problèmes rencontrées par la structure. </a:t>
            </a:r>
            <a:endParaRPr lang="en-US" sz="1600" dirty="0"/>
          </a:p>
        </p:txBody>
      </p:sp>
      <p:pic>
        <p:nvPicPr>
          <p:cNvPr id="5" name="Espace réservé du contenu 4" descr="developpement.jpg"/>
          <p:cNvPicPr>
            <a:picLocks noGrp="1" noChangeAspect="1"/>
          </p:cNvPicPr>
          <p:nvPr>
            <p:ph sz="quarter" idx="2"/>
          </p:nvPr>
        </p:nvPicPr>
        <p:blipFill>
          <a:blip r:embed="rId2"/>
          <a:stretch>
            <a:fillRect/>
          </a:stretch>
        </p:blipFill>
        <p:spPr>
          <a:xfrm>
            <a:off x="4214810" y="1857364"/>
            <a:ext cx="3586162" cy="1928826"/>
          </a:xfrm>
          <a:prstGeom prst="rect">
            <a:avLst/>
          </a:prstGeom>
          <a:ln>
            <a:noFill/>
          </a:ln>
          <a:effectLst>
            <a:outerShdw blurRad="292100" dist="139700" dir="2700000" algn="tl" rotWithShape="0">
              <a:srgbClr val="333333">
                <a:alpha val="65000"/>
              </a:srgbClr>
            </a:outerShdw>
          </a:effectLst>
        </p:spPr>
      </p:pic>
      <p:pic>
        <p:nvPicPr>
          <p:cNvPr id="6" name="Image 5" descr="download.jpg"/>
          <p:cNvPicPr>
            <a:picLocks noChangeAspect="1"/>
          </p:cNvPicPr>
          <p:nvPr/>
        </p:nvPicPr>
        <p:blipFill>
          <a:blip r:embed="rId3"/>
          <a:stretch>
            <a:fillRect/>
          </a:stretch>
        </p:blipFill>
        <p:spPr>
          <a:xfrm>
            <a:off x="4572000" y="4000504"/>
            <a:ext cx="3000396" cy="2190750"/>
          </a:xfrm>
          <a:prstGeom prst="rect">
            <a:avLst/>
          </a:prstGeom>
        </p:spPr>
      </p:pic>
    </p:spTree>
  </p:cSld>
  <p:clrMapOvr>
    <a:masterClrMapping/>
  </p:clrMapOvr>
  <p:transition>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a:buNone/>
            </a:pPr>
            <a:endParaRPr lang="fr-FR" b="1" dirty="0" smtClean="0"/>
          </a:p>
          <a:p>
            <a:r>
              <a:rPr lang="fr-FR" sz="1600" b="1" dirty="0" smtClean="0"/>
              <a:t>NB</a:t>
            </a:r>
            <a:r>
              <a:rPr lang="fr-FR" sz="1600" dirty="0" smtClean="0"/>
              <a:t>: il convient toujours de conserver une approche juridique dans ces développements; cette partie doit s'apparenter à un “mémoire” à la fois théorique et pratique</a:t>
            </a:r>
            <a:endParaRPr lang="en-US" sz="1600" dirty="0" smtClean="0"/>
          </a:p>
          <a:p>
            <a:r>
              <a:rPr lang="fr-FR" sz="1600" dirty="0" smtClean="0"/>
              <a:t>Exemple de développement :</a:t>
            </a:r>
            <a:endParaRPr lang="en-US" sz="1600" dirty="0" smtClean="0"/>
          </a:p>
          <a:p>
            <a:r>
              <a:rPr lang="fr-FR" sz="1600" b="1" dirty="0" smtClean="0"/>
              <a:t>o</a:t>
            </a:r>
            <a:r>
              <a:rPr lang="fr-FR" sz="1600" dirty="0" smtClean="0"/>
              <a:t> L'activité du service</a:t>
            </a:r>
            <a:endParaRPr lang="en-US" sz="1600" dirty="0" smtClean="0"/>
          </a:p>
          <a:p>
            <a:r>
              <a:rPr lang="fr-FR" sz="1600" b="1" dirty="0" smtClean="0"/>
              <a:t>o</a:t>
            </a:r>
            <a:r>
              <a:rPr lang="fr-FR" sz="1600" dirty="0" smtClean="0"/>
              <a:t> La mission en elle-même</a:t>
            </a:r>
          </a:p>
          <a:p>
            <a:r>
              <a:rPr lang="en-US" sz="1600" b="1" dirty="0" smtClean="0"/>
              <a:t>o</a:t>
            </a:r>
            <a:r>
              <a:rPr lang="en-US" sz="1600" dirty="0" smtClean="0"/>
              <a:t> la rigueur du service</a:t>
            </a:r>
          </a:p>
          <a:p>
            <a:r>
              <a:rPr lang="en-US" sz="1600" b="1" dirty="0" smtClean="0"/>
              <a:t>o</a:t>
            </a:r>
            <a:r>
              <a:rPr lang="en-US" sz="1600" dirty="0" smtClean="0"/>
              <a:t> La </a:t>
            </a:r>
            <a:r>
              <a:rPr lang="en-US" sz="1600" dirty="0" err="1" smtClean="0"/>
              <a:t>celerité</a:t>
            </a:r>
            <a:r>
              <a:rPr lang="en-US" sz="1600" dirty="0" smtClean="0"/>
              <a:t> des missions</a:t>
            </a:r>
          </a:p>
          <a:p>
            <a:r>
              <a:rPr lang="en-US" sz="1600" b="1" dirty="0" smtClean="0"/>
              <a:t>o</a:t>
            </a:r>
            <a:r>
              <a:rPr lang="en-US" sz="1600" dirty="0" smtClean="0"/>
              <a:t> Les </a:t>
            </a:r>
            <a:r>
              <a:rPr lang="en-US" sz="1600" dirty="0" err="1" smtClean="0"/>
              <a:t>résultats</a:t>
            </a:r>
            <a:r>
              <a:rPr lang="en-US" sz="1600" dirty="0" smtClean="0"/>
              <a:t>  </a:t>
            </a:r>
            <a:r>
              <a:rPr lang="en-US" sz="1600" dirty="0" err="1" smtClean="0"/>
              <a:t>obtenus</a:t>
            </a:r>
            <a:endParaRPr lang="en-US" sz="1600" dirty="0" smtClean="0"/>
          </a:p>
          <a:p>
            <a:endParaRPr lang="en-US" sz="1600" dirty="0"/>
          </a:p>
        </p:txBody>
      </p:sp>
      <p:pic>
        <p:nvPicPr>
          <p:cNvPr id="5" name="Espace réservé du contenu 4" descr="download (1).jpg"/>
          <p:cNvPicPr>
            <a:picLocks noGrp="1" noChangeAspect="1"/>
          </p:cNvPicPr>
          <p:nvPr>
            <p:ph sz="quarter" idx="2"/>
          </p:nvPr>
        </p:nvPicPr>
        <p:blipFill>
          <a:blip r:embed="rId2"/>
          <a:stretch>
            <a:fillRect/>
          </a:stretch>
        </p:blipFill>
        <p:spPr>
          <a:xfrm>
            <a:off x="4643438" y="2214554"/>
            <a:ext cx="3143272" cy="1571636"/>
          </a:xfrm>
        </p:spPr>
      </p:pic>
      <p:pic>
        <p:nvPicPr>
          <p:cNvPr id="6" name="Image 5" descr="developpement.jpg"/>
          <p:cNvPicPr>
            <a:picLocks noChangeAspect="1"/>
          </p:cNvPicPr>
          <p:nvPr/>
        </p:nvPicPr>
        <p:blipFill>
          <a:blip r:embed="rId3"/>
          <a:stretch>
            <a:fillRect/>
          </a:stretch>
        </p:blipFill>
        <p:spPr>
          <a:xfrm>
            <a:off x="4714876" y="4071942"/>
            <a:ext cx="3270768" cy="2050765"/>
          </a:xfrm>
          <a:prstGeom prst="rect">
            <a:avLst/>
          </a:prstGeom>
        </p:spPr>
      </p:pic>
    </p:spTree>
  </p:cSld>
  <p:clrMapOvr>
    <a:masterClrMapping/>
  </p:clrMapOvr>
  <p:transition>
    <p:push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pPr lvl="0"/>
            <a:r>
              <a:rPr lang="en-US" sz="2300" b="1" dirty="0" smtClean="0"/>
              <a:t>9- </a:t>
            </a:r>
            <a:r>
              <a:rPr lang="en-US" sz="2300" b="1" u="sng" dirty="0" smtClean="0"/>
              <a:t>La conclusion</a:t>
            </a:r>
            <a:endParaRPr lang="en-US" sz="2300" dirty="0" smtClean="0"/>
          </a:p>
          <a:p>
            <a:pPr>
              <a:buNone/>
            </a:pPr>
            <a:endParaRPr lang="en-US" sz="2300" dirty="0" smtClean="0"/>
          </a:p>
          <a:p>
            <a:r>
              <a:rPr lang="fr-FR" sz="2300" dirty="0" smtClean="0"/>
              <a:t>    </a:t>
            </a:r>
            <a:r>
              <a:rPr lang="fr-FR" sz="2300" u="sng" dirty="0" smtClean="0">
                <a:hlinkClick r:id="rId2"/>
              </a:rPr>
              <a:t>La conclusion</a:t>
            </a:r>
            <a:r>
              <a:rPr lang="fr-FR" sz="2300" dirty="0" smtClean="0"/>
              <a:t> de votre mémoire de stage doit synthétiser ce qui a été dit, afin de rappeler aux lecteurs ce qui a été fait durant le stage.</a:t>
            </a:r>
            <a:endParaRPr lang="en-US" sz="2300" dirty="0" smtClean="0"/>
          </a:p>
          <a:p>
            <a:r>
              <a:rPr lang="fr-FR" sz="2300" dirty="0" smtClean="0"/>
              <a:t>    Elle sert aussi à prolonger la réflexion et est indispensable dans un bon plan de mémoire de stage. Vous pouvez alors parler de l’apport de ce stage dans votre formation ainsi que de l’avenir de la collectivité.</a:t>
            </a:r>
            <a:endParaRPr lang="en-US" sz="2300" dirty="0" smtClean="0"/>
          </a:p>
          <a:p>
            <a:r>
              <a:rPr lang="fr-FR" sz="2300" dirty="0" smtClean="0"/>
              <a:t>       Dans le plan d’un mémoire de stage, la conclusion est une partie très importante. Ne la négligez pas</a:t>
            </a:r>
            <a:endParaRPr lang="en-US" sz="2300" dirty="0" smtClean="0"/>
          </a:p>
          <a:p>
            <a:endParaRPr lang="en-US" dirty="0"/>
          </a:p>
        </p:txBody>
      </p:sp>
      <p:pic>
        <p:nvPicPr>
          <p:cNvPr id="5" name="Espace réservé du contenu 4" descr="developpement.jpg"/>
          <p:cNvPicPr>
            <a:picLocks noGrp="1" noChangeAspect="1"/>
          </p:cNvPicPr>
          <p:nvPr>
            <p:ph sz="quarter" idx="2"/>
          </p:nvPr>
        </p:nvPicPr>
        <p:blipFill>
          <a:blip r:embed="rId3" cstate="print"/>
          <a:stretch>
            <a:fillRect/>
          </a:stretch>
        </p:blipFill>
        <p:spPr>
          <a:xfrm>
            <a:off x="4286248" y="2071678"/>
            <a:ext cx="3857652" cy="2057400"/>
          </a:xfrm>
        </p:spPr>
      </p:pic>
      <p:pic>
        <p:nvPicPr>
          <p:cNvPr id="6" name="Image 5" descr="rx-logo.png"/>
          <p:cNvPicPr>
            <a:picLocks noChangeAspect="1"/>
          </p:cNvPicPr>
          <p:nvPr/>
        </p:nvPicPr>
        <p:blipFill>
          <a:blip r:embed="rId4" cstate="print"/>
          <a:stretch>
            <a:fillRect/>
          </a:stretch>
        </p:blipFill>
        <p:spPr>
          <a:xfrm>
            <a:off x="4357686" y="4214818"/>
            <a:ext cx="3789616" cy="1714512"/>
          </a:xfrm>
          <a:prstGeom prst="rect">
            <a:avLst/>
          </a:prstGeom>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r>
              <a:rPr lang="fr-FR" sz="1600" dirty="0" smtClean="0"/>
              <a:t>Elle précise ce que le stage vous a apporté (point de vue personnel : confiance, assurance. et point de vue professionnel : choix d'orientation,...)</a:t>
            </a:r>
            <a:endParaRPr lang="en-US" sz="1600" dirty="0" smtClean="0"/>
          </a:p>
          <a:p>
            <a:pPr>
              <a:buNone/>
            </a:pPr>
            <a:endParaRPr lang="en-US" sz="1600" dirty="0" smtClean="0"/>
          </a:p>
          <a:p>
            <a:r>
              <a:rPr lang="fr-FR" sz="1600" dirty="0" smtClean="0"/>
              <a:t>Elle précise également vos perspectives, ouvre le développement de votre thème, conclut sur la réussite ou l'échec du stage. </a:t>
            </a:r>
            <a:endParaRPr lang="en-US" sz="1600" dirty="0" smtClean="0"/>
          </a:p>
          <a:p>
            <a:endParaRPr lang="en-US" dirty="0"/>
          </a:p>
        </p:txBody>
      </p:sp>
      <p:pic>
        <p:nvPicPr>
          <p:cNvPr id="5" name="Espace réservé du contenu 4" descr="download.jpg"/>
          <p:cNvPicPr>
            <a:picLocks noGrp="1" noChangeAspect="1"/>
          </p:cNvPicPr>
          <p:nvPr>
            <p:ph sz="quarter" idx="2"/>
          </p:nvPr>
        </p:nvPicPr>
        <p:blipFill>
          <a:blip r:embed="rId2"/>
          <a:stretch>
            <a:fillRect/>
          </a:stretch>
        </p:blipFill>
        <p:spPr>
          <a:xfrm>
            <a:off x="4357686" y="1857364"/>
            <a:ext cx="3643338" cy="1928826"/>
          </a:xfrm>
          <a:prstGeom prst="rect">
            <a:avLst/>
          </a:prstGeom>
          <a:ln>
            <a:noFill/>
          </a:ln>
          <a:effectLst>
            <a:outerShdw blurRad="292100" dist="139700" dir="2700000" algn="tl" rotWithShape="0">
              <a:srgbClr val="333333">
                <a:alpha val="65000"/>
              </a:srgbClr>
            </a:outerShdw>
          </a:effectLst>
        </p:spPr>
      </p:pic>
      <p:pic>
        <p:nvPicPr>
          <p:cNvPr id="6" name="Image 5" descr="download (1).jpg"/>
          <p:cNvPicPr>
            <a:picLocks noChangeAspect="1"/>
          </p:cNvPicPr>
          <p:nvPr/>
        </p:nvPicPr>
        <p:blipFill>
          <a:blip r:embed="rId3"/>
          <a:stretch>
            <a:fillRect/>
          </a:stretch>
        </p:blipFill>
        <p:spPr>
          <a:xfrm>
            <a:off x="4429124" y="4071942"/>
            <a:ext cx="3571900" cy="1928826"/>
          </a:xfrm>
          <a:prstGeom prst="rect">
            <a:avLst/>
          </a:prstGeom>
        </p:spPr>
      </p:pic>
    </p:spTree>
  </p:cSld>
  <p:clrMapOvr>
    <a:masterClrMapping/>
  </p:clrMapOvr>
  <p:transition>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1516</TotalTime>
  <Words>375</Words>
  <PresentationFormat>Affichage à l'écran (4:3)</PresentationFormat>
  <Paragraphs>80</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Oriel</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DELL</dc:creator>
  <cp:lastModifiedBy>DELL</cp:lastModifiedBy>
  <cp:revision>55</cp:revision>
  <dcterms:created xsi:type="dcterms:W3CDTF">2023-11-05T21:06:29Z</dcterms:created>
  <dcterms:modified xsi:type="dcterms:W3CDTF">2023-11-25T22:06:25Z</dcterms:modified>
</cp:coreProperties>
</file>