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87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AA309A6D-C09C-4548-B29A-6CF363A7E532}" type="datetimeFigureOut">
              <a:rPr lang="fr-FR" smtClean="0"/>
              <a:pPr/>
              <a:t>03/12/2023</a:t>
            </a:fld>
            <a:endParaRPr lang="fr-BE"/>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BE"/>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AA309A6D-C09C-4548-B29A-6CF363A7E532}" type="datetimeFigureOut">
              <a:rPr lang="fr-FR" smtClean="0"/>
              <a:pPr/>
              <a:t>03/12/2023</a:t>
            </a:fld>
            <a:endParaRPr lang="fr-BE"/>
          </a:p>
        </p:txBody>
      </p:sp>
      <p:sp>
        <p:nvSpPr>
          <p:cNvPr id="9" name="Espace réservé du numéro de diapositive 8"/>
          <p:cNvSpPr>
            <a:spLocks noGrp="1"/>
          </p:cNvSpPr>
          <p:nvPr>
            <p:ph type="sldNum" sz="quarter" idx="15"/>
          </p:nvPr>
        </p:nvSpPr>
        <p:spPr/>
        <p:txBody>
          <a:bodyPr rtlCol="0"/>
          <a:lstStyle/>
          <a:p>
            <a:fld id="{CF4668DC-857F-487D-BFFA-8C0CA5037977}" type="slidenum">
              <a:rPr lang="fr-BE" smtClean="0"/>
              <a:pPr/>
              <a:t>‹N°›</a:t>
            </a:fld>
            <a:endParaRPr lang="fr-BE"/>
          </a:p>
        </p:txBody>
      </p:sp>
      <p:sp>
        <p:nvSpPr>
          <p:cNvPr id="10" name="Espace réservé du pied de page 9"/>
          <p:cNvSpPr>
            <a:spLocks noGrp="1"/>
          </p:cNvSpPr>
          <p:nvPr>
            <p:ph type="ftr" sz="quarter" idx="16"/>
          </p:nvPr>
        </p:nvSpPr>
        <p:spPr/>
        <p:txBody>
          <a:bodyPr rtlCol="0"/>
          <a:lstStyle/>
          <a:p>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AA309A6D-C09C-4548-B29A-6CF363A7E532}" type="datetimeFigureOut">
              <a:rPr lang="fr-FR" smtClean="0"/>
              <a:pPr/>
              <a:t>03/12/2023</a:t>
            </a:fld>
            <a:endParaRPr lang="fr-BE"/>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BE"/>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03/12/2023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03/12/2023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AA309A6D-C09C-4548-B29A-6CF363A7E532}" type="datetimeFigureOut">
              <a:rPr lang="fr-FR" smtClean="0"/>
              <a:pPr/>
              <a:t>03/12/2023</a:t>
            </a:fld>
            <a:endParaRPr lang="fr-BE"/>
          </a:p>
        </p:txBody>
      </p:sp>
      <p:sp>
        <p:nvSpPr>
          <p:cNvPr id="7" name="Espace réservé du numéro de diapositive 6"/>
          <p:cNvSpPr>
            <a:spLocks noGrp="1"/>
          </p:cNvSpPr>
          <p:nvPr>
            <p:ph type="sldNum" sz="quarter" idx="11"/>
          </p:nvPr>
        </p:nvSpPr>
        <p:spPr/>
        <p:txBody>
          <a:bodyPr rtlCol="0"/>
          <a:lstStyle/>
          <a:p>
            <a:fld id="{CF4668DC-857F-487D-BFFA-8C0CA5037977}" type="slidenum">
              <a:rPr lang="fr-BE" smtClean="0"/>
              <a:pPr/>
              <a:t>‹N°›</a:t>
            </a:fld>
            <a:endParaRPr lang="fr-BE"/>
          </a:p>
        </p:txBody>
      </p:sp>
      <p:sp>
        <p:nvSpPr>
          <p:cNvPr id="8" name="Espace réservé du pied de page 7"/>
          <p:cNvSpPr>
            <a:spLocks noGrp="1"/>
          </p:cNvSpPr>
          <p:nvPr>
            <p:ph type="ftr" sz="quarter" idx="12"/>
          </p:nvPr>
        </p:nvSpPr>
        <p:spPr/>
        <p:txBody>
          <a:bodyPr rtlCol="0"/>
          <a:lstStyle/>
          <a:p>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03/12/2023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AA309A6D-C09C-4548-B29A-6CF363A7E532}" type="datetimeFigureOut">
              <a:rPr lang="fr-FR" smtClean="0"/>
              <a:pPr/>
              <a:t>03/12/2023</a:t>
            </a:fld>
            <a:endParaRPr lang="fr-BE"/>
          </a:p>
        </p:txBody>
      </p:sp>
      <p:sp>
        <p:nvSpPr>
          <p:cNvPr id="22" name="Espace réservé du numéro de diapositive 21"/>
          <p:cNvSpPr>
            <a:spLocks noGrp="1"/>
          </p:cNvSpPr>
          <p:nvPr>
            <p:ph type="sldNum" sz="quarter" idx="15"/>
          </p:nvPr>
        </p:nvSpPr>
        <p:spPr/>
        <p:txBody>
          <a:bodyPr rtlCol="0"/>
          <a:lstStyle/>
          <a:p>
            <a:fld id="{CF4668DC-857F-487D-BFFA-8C0CA5037977}" type="slidenum">
              <a:rPr lang="fr-BE" smtClean="0"/>
              <a:pPr/>
              <a:t>‹N°›</a:t>
            </a:fld>
            <a:endParaRPr lang="fr-BE"/>
          </a:p>
        </p:txBody>
      </p:sp>
      <p:sp>
        <p:nvSpPr>
          <p:cNvPr id="23" name="Espace réservé du pied de page 22"/>
          <p:cNvSpPr>
            <a:spLocks noGrp="1"/>
          </p:cNvSpPr>
          <p:nvPr>
            <p:ph type="ftr" sz="quarter" idx="16"/>
          </p:nvPr>
        </p:nvSpPr>
        <p:spPr/>
        <p:txBody>
          <a:bodyPr rtlCol="0"/>
          <a:lstStyle/>
          <a:p>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AA309A6D-C09C-4548-B29A-6CF363A7E532}" type="datetimeFigureOut">
              <a:rPr lang="fr-FR" smtClean="0"/>
              <a:pPr/>
              <a:t>03/12/2023</a:t>
            </a:fld>
            <a:endParaRPr lang="fr-BE"/>
          </a:p>
        </p:txBody>
      </p:sp>
      <p:sp>
        <p:nvSpPr>
          <p:cNvPr id="18" name="Espace réservé du numéro de diapositive 17"/>
          <p:cNvSpPr>
            <a:spLocks noGrp="1"/>
          </p:cNvSpPr>
          <p:nvPr>
            <p:ph type="sldNum" sz="quarter" idx="11"/>
          </p:nvPr>
        </p:nvSpPr>
        <p:spPr/>
        <p:txBody>
          <a:bodyPr rtlCol="0"/>
          <a:lstStyle/>
          <a:p>
            <a:fld id="{CF4668DC-857F-487D-BFFA-8C0CA5037977}" type="slidenum">
              <a:rPr lang="fr-BE" smtClean="0"/>
              <a:pPr/>
              <a:t>‹N°›</a:t>
            </a:fld>
            <a:endParaRPr lang="fr-BE"/>
          </a:p>
        </p:txBody>
      </p:sp>
      <p:sp>
        <p:nvSpPr>
          <p:cNvPr id="21" name="Espace réservé du pied de page 20"/>
          <p:cNvSpPr>
            <a:spLocks noGrp="1"/>
          </p:cNvSpPr>
          <p:nvPr>
            <p:ph type="ftr" sz="quarter" idx="12"/>
          </p:nvPr>
        </p:nvSpPr>
        <p:spPr/>
        <p:txBody>
          <a:bodyPr rtlCol="0"/>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03/12/2023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03/12/2023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A309A6D-C09C-4548-B29A-6CF363A7E532}" type="datetimeFigureOut">
              <a:rPr lang="fr-FR" smtClean="0"/>
              <a:pPr/>
              <a:t>03/12/2023</a:t>
            </a:fld>
            <a:endParaRPr lang="fr-BE"/>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BE"/>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scribbr.fr/rapport-de-stage/conclusion-rapport-de-stage/" TargetMode="Externa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scribbr.fr/memoire/annexes-memoire/" TargetMode="External"/><Relationship Id="rId2" Type="http://schemas.openxmlformats.org/officeDocument/2006/relationships/hyperlink" Target="https://www.scribbr.fr/normes-apa/bibliographie-memoire-selon-les-normes-apa/" TargetMode="External"/><Relationship Id="rId1" Type="http://schemas.openxmlformats.org/officeDocument/2006/relationships/slideLayout" Target="../slideLayouts/slideLayout4.xml"/><Relationship Id="rId4" Type="http://schemas.openxmlformats.org/officeDocument/2006/relationships/hyperlink" Target="https://www.scribbr.fr/relecture-correction/rapport-de-stag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scribbr.fr/plan-memoire/annexes-memoire/" TargetMode="Externa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scribbr.fr/relecture-correction/modele-damelioration/"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70000" lnSpcReduction="20000"/>
          </a:bodyPr>
          <a:lstStyle/>
          <a:p>
            <a:pPr lvl="0"/>
            <a:r>
              <a:rPr lang="en-US" sz="2300" b="1" dirty="0" smtClean="0"/>
              <a:t>9- </a:t>
            </a:r>
            <a:r>
              <a:rPr lang="en-US" sz="2300" b="1" u="sng" dirty="0" smtClean="0"/>
              <a:t>La conclusion</a:t>
            </a:r>
            <a:endParaRPr lang="en-US" sz="2300" dirty="0" smtClean="0"/>
          </a:p>
          <a:p>
            <a:pPr>
              <a:buNone/>
            </a:pPr>
            <a:endParaRPr lang="en-US" sz="2300" dirty="0" smtClean="0"/>
          </a:p>
          <a:p>
            <a:r>
              <a:rPr lang="fr-FR" sz="2300" dirty="0" smtClean="0"/>
              <a:t>    </a:t>
            </a:r>
            <a:r>
              <a:rPr lang="fr-FR" sz="2300" u="sng" dirty="0" smtClean="0">
                <a:hlinkClick r:id="rId2"/>
              </a:rPr>
              <a:t>La conclusion</a:t>
            </a:r>
            <a:r>
              <a:rPr lang="fr-FR" sz="2300" dirty="0" smtClean="0"/>
              <a:t> de votre mémoire de stage doit synthétiser ce qui a été dit, afin de rappeler aux lecteurs ce qui a été fait durant le stage.</a:t>
            </a:r>
            <a:endParaRPr lang="en-US" sz="2300" dirty="0" smtClean="0"/>
          </a:p>
          <a:p>
            <a:r>
              <a:rPr lang="fr-FR" sz="2300" dirty="0" smtClean="0"/>
              <a:t>    Elle sert aussi à prolonger la réflexion et est indispensable dans un bon plan de mémoire de stage. Vous pouvez alors parler de l’apport de ce stage dans votre formation ainsi que de l’avenir de la collectivité.</a:t>
            </a:r>
            <a:endParaRPr lang="en-US" sz="2300" dirty="0" smtClean="0"/>
          </a:p>
          <a:p>
            <a:r>
              <a:rPr lang="fr-FR" sz="2300" dirty="0" smtClean="0"/>
              <a:t>       Dans le plan d’un mémoire de stage, la conclusion est une partie très importante. Ne la négligez pas</a:t>
            </a:r>
            <a:endParaRPr lang="en-US" sz="2300" dirty="0" smtClean="0"/>
          </a:p>
          <a:p>
            <a:endParaRPr lang="en-US" dirty="0"/>
          </a:p>
        </p:txBody>
      </p:sp>
      <p:pic>
        <p:nvPicPr>
          <p:cNvPr id="5" name="Espace réservé du contenu 4" descr="developpement.jpg"/>
          <p:cNvPicPr>
            <a:picLocks noGrp="1" noChangeAspect="1"/>
          </p:cNvPicPr>
          <p:nvPr>
            <p:ph sz="quarter" idx="2"/>
          </p:nvPr>
        </p:nvPicPr>
        <p:blipFill>
          <a:blip r:embed="rId3" cstate="print"/>
          <a:stretch>
            <a:fillRect/>
          </a:stretch>
        </p:blipFill>
        <p:spPr>
          <a:xfrm>
            <a:off x="4286248" y="2071678"/>
            <a:ext cx="3857652" cy="2057400"/>
          </a:xfrm>
        </p:spPr>
      </p:pic>
      <p:pic>
        <p:nvPicPr>
          <p:cNvPr id="6" name="Image 5" descr="rx-logo.png"/>
          <p:cNvPicPr>
            <a:picLocks noChangeAspect="1"/>
          </p:cNvPicPr>
          <p:nvPr/>
        </p:nvPicPr>
        <p:blipFill>
          <a:blip r:embed="rId4" cstate="print"/>
          <a:stretch>
            <a:fillRect/>
          </a:stretch>
        </p:blipFill>
        <p:spPr>
          <a:xfrm>
            <a:off x="4357686" y="4214818"/>
            <a:ext cx="3789616" cy="1714512"/>
          </a:xfrm>
          <a:prstGeom prst="rect">
            <a:avLst/>
          </a:prstGeom>
        </p:spPr>
      </p:pic>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r>
              <a:rPr lang="fr-FR" sz="1600" dirty="0" smtClean="0"/>
              <a:t>Elle précise ce que le stage vous a apporté (point de vue personnel : confiance, assurance. et point de vue professionnel : choix d'orientation,...)</a:t>
            </a:r>
            <a:endParaRPr lang="en-US" sz="1600" dirty="0" smtClean="0"/>
          </a:p>
          <a:p>
            <a:pPr>
              <a:buNone/>
            </a:pPr>
            <a:endParaRPr lang="en-US" sz="1600" dirty="0" smtClean="0"/>
          </a:p>
          <a:p>
            <a:r>
              <a:rPr lang="fr-FR" sz="1600" dirty="0" smtClean="0"/>
              <a:t>Elle précise également vos perspectives, ouvre le développement de votre thème, conclut sur la réussite ou l'échec du stage. </a:t>
            </a:r>
            <a:endParaRPr lang="en-US" sz="1600" dirty="0" smtClean="0"/>
          </a:p>
          <a:p>
            <a:endParaRPr lang="en-US" dirty="0"/>
          </a:p>
        </p:txBody>
      </p:sp>
      <p:pic>
        <p:nvPicPr>
          <p:cNvPr id="5" name="Espace réservé du contenu 4" descr="download.jpg"/>
          <p:cNvPicPr>
            <a:picLocks noGrp="1" noChangeAspect="1"/>
          </p:cNvPicPr>
          <p:nvPr>
            <p:ph sz="quarter" idx="2"/>
          </p:nvPr>
        </p:nvPicPr>
        <p:blipFill>
          <a:blip r:embed="rId2"/>
          <a:stretch>
            <a:fillRect/>
          </a:stretch>
        </p:blipFill>
        <p:spPr>
          <a:xfrm>
            <a:off x="4357686" y="1857364"/>
            <a:ext cx="3643338" cy="1928826"/>
          </a:xfrm>
          <a:prstGeom prst="rect">
            <a:avLst/>
          </a:prstGeom>
          <a:ln>
            <a:noFill/>
          </a:ln>
          <a:effectLst>
            <a:outerShdw blurRad="292100" dist="139700" dir="2700000" algn="tl" rotWithShape="0">
              <a:srgbClr val="333333">
                <a:alpha val="65000"/>
              </a:srgbClr>
            </a:outerShdw>
          </a:effectLst>
        </p:spPr>
      </p:pic>
      <p:pic>
        <p:nvPicPr>
          <p:cNvPr id="6" name="Image 5" descr="download (1).jpg"/>
          <p:cNvPicPr>
            <a:picLocks noChangeAspect="1"/>
          </p:cNvPicPr>
          <p:nvPr/>
        </p:nvPicPr>
        <p:blipFill>
          <a:blip r:embed="rId3"/>
          <a:stretch>
            <a:fillRect/>
          </a:stretch>
        </p:blipFill>
        <p:spPr>
          <a:xfrm>
            <a:off x="4429124" y="4071942"/>
            <a:ext cx="3571900" cy="1928826"/>
          </a:xfrm>
          <a:prstGeom prst="rect">
            <a:avLst/>
          </a:prstGeom>
        </p:spPr>
      </p:pic>
    </p:spTree>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85000" lnSpcReduction="20000"/>
          </a:bodyPr>
          <a:lstStyle/>
          <a:p>
            <a:pPr lvl="0"/>
            <a:r>
              <a:rPr lang="fr-FR" sz="2300" b="1" dirty="0" smtClean="0"/>
              <a:t>10- </a:t>
            </a:r>
            <a:r>
              <a:rPr lang="fr-FR" sz="2300" b="1" u="sng" dirty="0" smtClean="0"/>
              <a:t>La </a:t>
            </a:r>
            <a:r>
              <a:rPr lang="fr-FR" sz="2300" b="1" u="sng" dirty="0" err="1" smtClean="0"/>
              <a:t>bibiographie</a:t>
            </a:r>
            <a:r>
              <a:rPr lang="fr-FR" sz="2300" b="1" dirty="0" smtClean="0"/>
              <a:t> : </a:t>
            </a:r>
            <a:endParaRPr lang="en-US" sz="2300" dirty="0" smtClean="0"/>
          </a:p>
          <a:p>
            <a:pPr>
              <a:buNone/>
            </a:pPr>
            <a:endParaRPr lang="en-US" sz="2300" dirty="0" smtClean="0"/>
          </a:p>
          <a:p>
            <a:r>
              <a:rPr lang="fr-FR" sz="2300" dirty="0" smtClean="0"/>
              <a:t>       Avant les annexes, vous pouvez ajouter une </a:t>
            </a:r>
            <a:r>
              <a:rPr lang="fr-FR" sz="2300" u="sng" dirty="0" smtClean="0">
                <a:hlinkClick r:id="rId2"/>
              </a:rPr>
              <a:t>bibliographie</a:t>
            </a:r>
            <a:r>
              <a:rPr lang="fr-FR" sz="2300" dirty="0" smtClean="0"/>
              <a:t>, afin de citer les ouvrages qui vous ont aidés à faire votre mémoire.</a:t>
            </a:r>
            <a:endParaRPr lang="en-US" sz="2300" dirty="0" smtClean="0"/>
          </a:p>
          <a:p>
            <a:r>
              <a:rPr lang="fr-FR" sz="2300" dirty="0" smtClean="0"/>
              <a:t>       Il ne faut pas oublier de mentionner dans le corps du mémoire les références des ouvrages auxquels vous faites allusion et le cadre législatif  et réglementaire bien entendu </a:t>
            </a:r>
            <a:endParaRPr lang="en-US" sz="2300" dirty="0" smtClean="0"/>
          </a:p>
          <a:p>
            <a:endParaRPr lang="en-US" dirty="0"/>
          </a:p>
        </p:txBody>
      </p:sp>
      <p:sp>
        <p:nvSpPr>
          <p:cNvPr id="4" name="Espace réservé du contenu 3"/>
          <p:cNvSpPr>
            <a:spLocks noGrp="1"/>
          </p:cNvSpPr>
          <p:nvPr>
            <p:ph sz="quarter" idx="2"/>
          </p:nvPr>
        </p:nvSpPr>
        <p:spPr/>
        <p:txBody>
          <a:bodyPr>
            <a:normAutofit fontScale="85000" lnSpcReduction="20000"/>
          </a:bodyPr>
          <a:lstStyle/>
          <a:p>
            <a:pPr lvl="0"/>
            <a:r>
              <a:rPr lang="fr-FR" b="1" dirty="0" smtClean="0"/>
              <a:t>11- </a:t>
            </a:r>
            <a:r>
              <a:rPr lang="fr-FR" b="1" u="sng" dirty="0" smtClean="0"/>
              <a:t>Les annexes</a:t>
            </a:r>
            <a:r>
              <a:rPr lang="fr-FR" b="1" dirty="0" smtClean="0"/>
              <a:t> : </a:t>
            </a:r>
            <a:endParaRPr lang="en-US" dirty="0" smtClean="0"/>
          </a:p>
          <a:p>
            <a:r>
              <a:rPr lang="fr-FR" sz="1700" dirty="0" smtClean="0"/>
              <a:t> </a:t>
            </a:r>
          </a:p>
          <a:p>
            <a:r>
              <a:rPr lang="fr-FR" sz="1700" dirty="0" smtClean="0"/>
              <a:t>      Les </a:t>
            </a:r>
            <a:r>
              <a:rPr lang="fr-FR" sz="1700" u="sng" dirty="0" smtClean="0">
                <a:hlinkClick r:id="rId3"/>
              </a:rPr>
              <a:t>annexes</a:t>
            </a:r>
            <a:r>
              <a:rPr lang="fr-FR" sz="1700" dirty="0" smtClean="0"/>
              <a:t> sont presque indispensables dans un bon plan du </a:t>
            </a:r>
            <a:r>
              <a:rPr lang="fr-FR" sz="1700" u="sng" dirty="0" smtClean="0">
                <a:hlinkClick r:id="rId4" tooltip="Rapport de stage"/>
              </a:rPr>
              <a:t>mémoire de stage</a:t>
            </a:r>
            <a:r>
              <a:rPr lang="fr-FR" sz="1700" dirty="0" smtClean="0"/>
              <a:t>. </a:t>
            </a:r>
            <a:endParaRPr lang="en-US" sz="1700" dirty="0" smtClean="0"/>
          </a:p>
          <a:p>
            <a:pPr lvl="0"/>
            <a:r>
              <a:rPr lang="fr-FR" sz="1700" dirty="0" smtClean="0"/>
              <a:t>Vous pouvez y mettre les tableaux, organigrammes, et rapports fournis par la collectivité. </a:t>
            </a:r>
            <a:endParaRPr lang="en-US" sz="1700" dirty="0" smtClean="0"/>
          </a:p>
          <a:p>
            <a:pPr lvl="0"/>
            <a:r>
              <a:rPr lang="fr-FR" sz="1700" dirty="0" smtClean="0"/>
              <a:t>Vous pouvez également y mettre des articles qui peuvent éclairer des points ou des concepts abordés dans le cœur du mémoire de stage.</a:t>
            </a:r>
            <a:endParaRPr lang="en-US" sz="1700" dirty="0" smtClean="0"/>
          </a:p>
          <a:p>
            <a:pPr lvl="0"/>
            <a:r>
              <a:rPr lang="fr-FR" sz="1700" dirty="0" smtClean="0"/>
              <a:t>Vous avez désormais l’ensemble des éléments qui composent le plan d’un </a:t>
            </a:r>
            <a:r>
              <a:rPr lang="fr-FR" sz="1700" u="sng" dirty="0" smtClean="0">
                <a:hlinkClick r:id="rId4"/>
              </a:rPr>
              <a:t>mémoire de stage</a:t>
            </a:r>
            <a:r>
              <a:rPr lang="fr-FR" sz="1700" dirty="0" smtClean="0"/>
              <a:t>.</a:t>
            </a:r>
            <a:endParaRPr lang="en-US" sz="1700" dirty="0" smtClean="0"/>
          </a:p>
          <a:p>
            <a:endParaRPr lang="en-US" dirty="0"/>
          </a:p>
        </p:txBody>
      </p:sp>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70000" lnSpcReduction="20000"/>
          </a:bodyPr>
          <a:lstStyle/>
          <a:p>
            <a:endParaRPr lang="fr-FR" dirty="0" smtClean="0"/>
          </a:p>
          <a:p>
            <a:r>
              <a:rPr lang="fr-FR" sz="2300" dirty="0" smtClean="0"/>
              <a:t>Il est important de savoir</a:t>
            </a:r>
            <a:r>
              <a:rPr lang="fr-FR" sz="2300" u="sng" dirty="0" smtClean="0">
                <a:hlinkClick r:id="rId2"/>
              </a:rPr>
              <a:t> comment faire les annexes d’un mémoire de stage.</a:t>
            </a:r>
            <a:endParaRPr lang="en-US" sz="2300" dirty="0" smtClean="0"/>
          </a:p>
          <a:p>
            <a:endParaRPr lang="en-US" sz="2300" dirty="0" smtClean="0"/>
          </a:p>
          <a:p>
            <a:r>
              <a:rPr lang="fr-FR" sz="2300" dirty="0" smtClean="0"/>
              <a:t>     Elles doivent compléter votre argumentation. Tout peut être mis en annexes, mais tout n'est pas bon à prendre, réfléchissez à la pertinence de vos annexes ! Toute annexe doit être référencée dans les développements qui doivent s'y référer (s'en servir): une annexe non utilisée dans le corps du mémoire est une annexe non pertinente et inutile!!</a:t>
            </a:r>
            <a:endParaRPr lang="en-US" sz="2300" dirty="0"/>
          </a:p>
        </p:txBody>
      </p:sp>
      <p:pic>
        <p:nvPicPr>
          <p:cNvPr id="5" name="Espace réservé du contenu 4" descr="developpement.jpg"/>
          <p:cNvPicPr>
            <a:picLocks noGrp="1" noChangeAspect="1"/>
          </p:cNvPicPr>
          <p:nvPr>
            <p:ph sz="quarter" idx="2"/>
          </p:nvPr>
        </p:nvPicPr>
        <p:blipFill>
          <a:blip r:embed="rId3"/>
          <a:stretch>
            <a:fillRect/>
          </a:stretch>
        </p:blipFill>
        <p:spPr>
          <a:xfrm>
            <a:off x="4214810" y="1857364"/>
            <a:ext cx="3786214" cy="2106419"/>
          </a:xfrm>
          <a:prstGeom prst="rect">
            <a:avLst/>
          </a:prstGeom>
          <a:ln>
            <a:noFill/>
          </a:ln>
          <a:effectLst>
            <a:outerShdw blurRad="292100" dist="139700" dir="2700000" algn="tl" rotWithShape="0">
              <a:srgbClr val="333333">
                <a:alpha val="65000"/>
              </a:srgbClr>
            </a:outerShdw>
          </a:effectLst>
        </p:spPr>
      </p:pic>
      <p:pic>
        <p:nvPicPr>
          <p:cNvPr id="6" name="Image 5" descr="images.png"/>
          <p:cNvPicPr>
            <a:picLocks noChangeAspect="1"/>
          </p:cNvPicPr>
          <p:nvPr/>
        </p:nvPicPr>
        <p:blipFill>
          <a:blip r:embed="rId4"/>
          <a:stretch>
            <a:fillRect/>
          </a:stretch>
        </p:blipFill>
        <p:spPr>
          <a:xfrm>
            <a:off x="4286248" y="4143380"/>
            <a:ext cx="3643338" cy="1857388"/>
          </a:xfrm>
          <a:prstGeom prst="rect">
            <a:avLst/>
          </a:prstGeom>
        </p:spPr>
      </p:pic>
    </p:spTree>
  </p:cSld>
  <p:clrMapOvr>
    <a:masterClrMapping/>
  </p:clrMapOvr>
  <p:transition>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32500" lnSpcReduction="20000"/>
          </a:bodyPr>
          <a:lstStyle/>
          <a:p>
            <a:r>
              <a:rPr lang="fr-FR" sz="4300" b="1" dirty="0" smtClean="0"/>
              <a:t>II- </a:t>
            </a:r>
            <a:r>
              <a:rPr lang="fr-FR" sz="4300" b="1" u="sng" dirty="0" smtClean="0"/>
              <a:t>LA FORME DU MEMOIRE</a:t>
            </a:r>
            <a:endParaRPr lang="en-US" sz="4300" b="1" u="sng" dirty="0" smtClean="0"/>
          </a:p>
          <a:p>
            <a:pPr>
              <a:buNone/>
            </a:pPr>
            <a:endParaRPr lang="en-US" sz="4300" dirty="0" smtClean="0"/>
          </a:p>
          <a:p>
            <a:pPr>
              <a:buNone/>
            </a:pPr>
            <a:endParaRPr lang="en-US" sz="4300" dirty="0" smtClean="0"/>
          </a:p>
          <a:p>
            <a:r>
              <a:rPr lang="fr-FR" sz="4300" dirty="0" smtClean="0"/>
              <a:t>En effet, même si cela vous paraît souvent évident, il ne faut pas oublier que c'est l'aspect général de votre mémoire que votre correcteur va juger en premier. Il faut donc que celui-ci soit bien présenté, clair et structuré.</a:t>
            </a:r>
            <a:endParaRPr lang="en-US" sz="4300" dirty="0" smtClean="0"/>
          </a:p>
          <a:p>
            <a:pPr>
              <a:buNone/>
            </a:pPr>
            <a:endParaRPr lang="en-US" sz="4300" dirty="0" smtClean="0"/>
          </a:p>
          <a:p>
            <a:r>
              <a:rPr lang="fr-FR" sz="4300" dirty="0" smtClean="0"/>
              <a:t>N'oubliez pas que votre correcteur n'a pas fait votre stage avec vous, ce qui peut donc vous sembler évident, ne le sera pas forcément pour lui !</a:t>
            </a:r>
            <a:endParaRPr lang="en-US" sz="4300" dirty="0" smtClean="0"/>
          </a:p>
          <a:p>
            <a:pPr>
              <a:buNone/>
            </a:pPr>
            <a:r>
              <a:rPr lang="fr-FR" sz="4300" dirty="0" smtClean="0"/>
              <a:t> </a:t>
            </a:r>
            <a:endParaRPr lang="en-US" sz="4300" dirty="0" smtClean="0"/>
          </a:p>
          <a:p>
            <a:r>
              <a:rPr lang="fr-FR" sz="4300" dirty="0" smtClean="0"/>
              <a:t>Voici quelques conseils pour avoir un mémoire clair et structuré:</a:t>
            </a:r>
            <a:endParaRPr lang="en-US" sz="4300" dirty="0" smtClean="0"/>
          </a:p>
          <a:p>
            <a:pPr>
              <a:buNone/>
            </a:pPr>
            <a:endParaRPr lang="en-US" sz="4300" dirty="0" smtClean="0"/>
          </a:p>
          <a:p>
            <a:r>
              <a:rPr lang="en-US" sz="4300" dirty="0" smtClean="0">
                <a:sym typeface="Symbol"/>
              </a:rPr>
              <a:t></a:t>
            </a:r>
            <a:r>
              <a:rPr lang="fr-FR" sz="4300" dirty="0" smtClean="0"/>
              <a:t>Faites des phrases courtes et compréhensibles</a:t>
            </a:r>
            <a:endParaRPr lang="en-US" sz="4300" dirty="0" smtClean="0"/>
          </a:p>
          <a:p>
            <a:endParaRPr lang="en-US" dirty="0"/>
          </a:p>
        </p:txBody>
      </p:sp>
      <p:sp>
        <p:nvSpPr>
          <p:cNvPr id="4" name="Espace réservé du contenu 3"/>
          <p:cNvSpPr>
            <a:spLocks noGrp="1"/>
          </p:cNvSpPr>
          <p:nvPr>
            <p:ph sz="quarter" idx="2"/>
          </p:nvPr>
        </p:nvSpPr>
        <p:spPr/>
        <p:txBody>
          <a:bodyPr>
            <a:noAutofit/>
          </a:bodyPr>
          <a:lstStyle/>
          <a:p>
            <a:r>
              <a:rPr lang="en-US" sz="1600" dirty="0" smtClean="0">
                <a:sym typeface="Symbol"/>
              </a:rPr>
              <a:t></a:t>
            </a:r>
            <a:r>
              <a:rPr lang="fr-FR" sz="1600" dirty="0" smtClean="0"/>
              <a:t>Adoptez une police agréable et standard (Arial, Times) et taille (10,11,12) de police</a:t>
            </a:r>
            <a:endParaRPr lang="en-US" sz="1600" dirty="0" smtClean="0"/>
          </a:p>
          <a:p>
            <a:r>
              <a:rPr lang="fr-FR" sz="1600" dirty="0" smtClean="0"/>
              <a:t> </a:t>
            </a:r>
            <a:r>
              <a:rPr lang="en-US" sz="1600" dirty="0" smtClean="0">
                <a:sym typeface="Symbol"/>
              </a:rPr>
              <a:t></a:t>
            </a:r>
            <a:r>
              <a:rPr lang="fr-FR" sz="1600" dirty="0" smtClean="0"/>
              <a:t>Justifiez vos paragraphes à droite</a:t>
            </a:r>
            <a:endParaRPr lang="en-US" sz="1600" dirty="0" smtClean="0"/>
          </a:p>
          <a:p>
            <a:r>
              <a:rPr lang="fr-FR" sz="1600" dirty="0" smtClean="0"/>
              <a:t> </a:t>
            </a:r>
            <a:r>
              <a:rPr lang="en-US" sz="1600" dirty="0" smtClean="0">
                <a:sym typeface="Symbol"/>
              </a:rPr>
              <a:t></a:t>
            </a:r>
            <a:r>
              <a:rPr lang="fr-FR" sz="1600" dirty="0" smtClean="0"/>
              <a:t>Ayez une numérotation de vos parties cohérente !</a:t>
            </a:r>
            <a:endParaRPr lang="en-US" sz="1600" dirty="0" smtClean="0"/>
          </a:p>
          <a:p>
            <a:r>
              <a:rPr lang="fr-FR" sz="1600" dirty="0" smtClean="0"/>
              <a:t> </a:t>
            </a:r>
            <a:r>
              <a:rPr lang="en-US" sz="1600" dirty="0" smtClean="0">
                <a:sym typeface="Symbol"/>
              </a:rPr>
              <a:t></a:t>
            </a:r>
            <a:r>
              <a:rPr lang="fr-FR" sz="1600" dirty="0" smtClean="0"/>
              <a:t>Vérifier votre orthographe, plutôt deux fois qu'une !</a:t>
            </a:r>
            <a:endParaRPr lang="en-US" sz="1600" dirty="0" smtClean="0"/>
          </a:p>
          <a:p>
            <a:r>
              <a:rPr lang="fr-FR" sz="1600" dirty="0" smtClean="0"/>
              <a:t> </a:t>
            </a:r>
            <a:r>
              <a:rPr lang="en-US" sz="1600" dirty="0" smtClean="0">
                <a:sym typeface="Symbol"/>
              </a:rPr>
              <a:t></a:t>
            </a:r>
            <a:r>
              <a:rPr lang="en-US" sz="1600" dirty="0" smtClean="0"/>
              <a:t> </a:t>
            </a:r>
            <a:r>
              <a:rPr lang="en-US" sz="1600" dirty="0" err="1" smtClean="0"/>
              <a:t>Aérer</a:t>
            </a:r>
            <a:r>
              <a:rPr lang="en-US" sz="1600" dirty="0" smtClean="0"/>
              <a:t> </a:t>
            </a:r>
            <a:r>
              <a:rPr lang="en-US" sz="1600" dirty="0" err="1" smtClean="0"/>
              <a:t>votre</a:t>
            </a:r>
            <a:r>
              <a:rPr lang="en-US" sz="1600" dirty="0" smtClean="0"/>
              <a:t> travail !</a:t>
            </a:r>
          </a:p>
          <a:p>
            <a:endParaRPr lang="en-US" sz="1600" dirty="0"/>
          </a:p>
        </p:txBody>
      </p:sp>
      <p:pic>
        <p:nvPicPr>
          <p:cNvPr id="6" name="Image 5" descr="image.png"/>
          <p:cNvPicPr>
            <a:picLocks noChangeAspect="1"/>
          </p:cNvPicPr>
          <p:nvPr/>
        </p:nvPicPr>
        <p:blipFill>
          <a:blip r:embed="rId2"/>
          <a:stretch>
            <a:fillRect/>
          </a:stretch>
        </p:blipFill>
        <p:spPr>
          <a:xfrm>
            <a:off x="4357686" y="4572008"/>
            <a:ext cx="3331451" cy="1951278"/>
          </a:xfrm>
          <a:prstGeom prst="rect">
            <a:avLst/>
          </a:prstGeom>
        </p:spPr>
      </p:pic>
    </p:spTree>
  </p:cSld>
  <p:clrMapOvr>
    <a:masterClrMapping/>
  </p:clrMapOvr>
  <p:transition>
    <p:wheel spokes="2"/>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25000" lnSpcReduction="20000"/>
          </a:bodyPr>
          <a:lstStyle/>
          <a:p>
            <a:pPr lvl="0"/>
            <a:r>
              <a:rPr lang="fr-FR" sz="5600" b="1" dirty="0" smtClean="0"/>
              <a:t>La mise en forme du mémoire</a:t>
            </a:r>
            <a:endParaRPr lang="en-US" sz="5600" dirty="0" smtClean="0"/>
          </a:p>
          <a:p>
            <a:r>
              <a:rPr lang="fr-FR" sz="5600" b="1" dirty="0" smtClean="0"/>
              <a:t> </a:t>
            </a:r>
            <a:endParaRPr lang="en-US" sz="5600" dirty="0" smtClean="0"/>
          </a:p>
          <a:p>
            <a:r>
              <a:rPr lang="fr-FR" sz="5600" dirty="0" smtClean="0"/>
              <a:t>1. Les marges sont de 2 cm en haut, en bas, à droite et à gauche </a:t>
            </a:r>
            <a:endParaRPr lang="en-US" sz="5600" dirty="0" smtClean="0"/>
          </a:p>
          <a:p>
            <a:r>
              <a:rPr lang="fr-FR" sz="5600" dirty="0" smtClean="0"/>
              <a:t>2. L'en-tête doit porter l'intitulé du chapitre, times 10, italique.</a:t>
            </a:r>
            <a:endParaRPr lang="en-US" sz="5600" dirty="0" smtClean="0"/>
          </a:p>
          <a:p>
            <a:r>
              <a:rPr lang="fr-FR" sz="5600" dirty="0" smtClean="0"/>
              <a:t> 3. Le pied de page doit porter le numéro de la page centré, times 10.</a:t>
            </a:r>
            <a:endParaRPr lang="en-US" sz="5600" dirty="0" smtClean="0"/>
          </a:p>
          <a:p>
            <a:r>
              <a:rPr lang="fr-FR" sz="5600" dirty="0" smtClean="0"/>
              <a:t> 4. Les titres de paragraphes, times 14, gras. </a:t>
            </a:r>
            <a:endParaRPr lang="en-US" sz="5600" dirty="0" smtClean="0"/>
          </a:p>
          <a:p>
            <a:r>
              <a:rPr lang="fr-FR" sz="5600" dirty="0" smtClean="0"/>
              <a:t>5. Les sous titres de paragraphes, times 13, gras. </a:t>
            </a:r>
            <a:endParaRPr lang="en-US" sz="5600" dirty="0" smtClean="0"/>
          </a:p>
          <a:p>
            <a:r>
              <a:rPr lang="fr-FR" sz="5600" dirty="0" smtClean="0"/>
              <a:t>6. Les sous </a:t>
            </a:r>
            <a:r>
              <a:rPr lang="fr-FR" sz="5600" dirty="0" err="1" smtClean="0"/>
              <a:t>sous</a:t>
            </a:r>
            <a:r>
              <a:rPr lang="fr-FR" sz="5600" dirty="0" smtClean="0"/>
              <a:t> titres de paragraphes, times 12, gras.</a:t>
            </a:r>
            <a:endParaRPr lang="en-US" sz="5600" dirty="0" smtClean="0"/>
          </a:p>
          <a:p>
            <a:r>
              <a:rPr lang="fr-FR" sz="5600" dirty="0" smtClean="0"/>
              <a:t>7. La police recommandée est times new roman 12, interligne simple (1,5). </a:t>
            </a:r>
            <a:endParaRPr lang="en-US" sz="5600" dirty="0" smtClean="0"/>
          </a:p>
          <a:p>
            <a:r>
              <a:rPr lang="fr-FR" sz="5600" dirty="0" smtClean="0"/>
              <a:t>.</a:t>
            </a:r>
            <a:endParaRPr lang="en-US" sz="5600" dirty="0" smtClean="0"/>
          </a:p>
          <a:p>
            <a:r>
              <a:rPr lang="fr-FR" sz="5600" dirty="0" smtClean="0"/>
              <a:t> </a:t>
            </a:r>
            <a:endParaRPr lang="en-US" sz="5600" dirty="0" smtClean="0"/>
          </a:p>
          <a:p>
            <a:endParaRPr lang="en-US" dirty="0"/>
          </a:p>
        </p:txBody>
      </p:sp>
      <p:pic>
        <p:nvPicPr>
          <p:cNvPr id="5" name="Espace réservé du contenu 4" descr="maxresdefault.jpg"/>
          <p:cNvPicPr>
            <a:picLocks noGrp="1" noChangeAspect="1"/>
          </p:cNvPicPr>
          <p:nvPr>
            <p:ph sz="quarter" idx="2"/>
          </p:nvPr>
        </p:nvPicPr>
        <p:blipFill>
          <a:blip r:embed="rId2"/>
          <a:stretch>
            <a:fillRect/>
          </a:stretch>
        </p:blipFill>
        <p:spPr>
          <a:xfrm>
            <a:off x="4357686" y="2285992"/>
            <a:ext cx="3657600" cy="305753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62500" lnSpcReduction="20000"/>
          </a:bodyPr>
          <a:lstStyle/>
          <a:p>
            <a:r>
              <a:rPr lang="fr-FR" b="1" dirty="0" smtClean="0"/>
              <a:t>III- </a:t>
            </a:r>
            <a:r>
              <a:rPr lang="fr-FR" b="1" u="sng" dirty="0" smtClean="0"/>
              <a:t>REUSSIR SON MEMOIRE</a:t>
            </a:r>
            <a:endParaRPr lang="en-US" u="sng" dirty="0" smtClean="0"/>
          </a:p>
          <a:p>
            <a:pPr>
              <a:buNone/>
            </a:pPr>
            <a:endParaRPr lang="en-US" dirty="0" smtClean="0"/>
          </a:p>
          <a:p>
            <a:r>
              <a:rPr lang="fr-FR" dirty="0" smtClean="0"/>
              <a:t>Comment réussir son mémoire de stage?</a:t>
            </a:r>
            <a:endParaRPr lang="en-US" dirty="0" smtClean="0"/>
          </a:p>
          <a:p>
            <a:pPr>
              <a:buNone/>
            </a:pPr>
            <a:endParaRPr lang="en-US" dirty="0" smtClean="0"/>
          </a:p>
          <a:p>
            <a:r>
              <a:rPr lang="fr-FR" dirty="0" smtClean="0"/>
              <a:t>Découvrez ce qu’il faut faire si vous ne savez pas comment rédiger un mémoire de stage. Cet exercice d’écriture incontournable pour le besoin de la formation qu’est la rédaction du mémoire de stage est un travail ardu assez stressant. Cependant, il est tout à fait possible de surmonter ses appréhensions pour réussir son mémoire de stage. Il suffit d’adopter la bonne attitude et de bien s’organiser.</a:t>
            </a:r>
            <a:endParaRPr lang="en-US" dirty="0" smtClean="0"/>
          </a:p>
          <a:p>
            <a:pPr>
              <a:buNone/>
            </a:pPr>
            <a:endParaRPr lang="en-US" dirty="0" smtClean="0"/>
          </a:p>
          <a:p>
            <a:r>
              <a:rPr lang="fr-FR" dirty="0" smtClean="0"/>
              <a:t>L’intérêt de réussir son mémoire de stage</a:t>
            </a:r>
            <a:endParaRPr lang="en-US" dirty="0" smtClean="0"/>
          </a:p>
          <a:p>
            <a:endParaRPr lang="en-US" dirty="0"/>
          </a:p>
        </p:txBody>
      </p:sp>
      <p:pic>
        <p:nvPicPr>
          <p:cNvPr id="7" name="Image 6" descr="images.jpg"/>
          <p:cNvPicPr>
            <a:picLocks noChangeAspect="1"/>
          </p:cNvPicPr>
          <p:nvPr/>
        </p:nvPicPr>
        <p:blipFill>
          <a:blip r:embed="rId2"/>
          <a:stretch>
            <a:fillRect/>
          </a:stretch>
        </p:blipFill>
        <p:spPr>
          <a:xfrm>
            <a:off x="4643438" y="2071678"/>
            <a:ext cx="3143272" cy="3214710"/>
          </a:xfrm>
          <a:prstGeom prst="rect">
            <a:avLst/>
          </a:prstGeom>
        </p:spPr>
      </p:pic>
      <p:sp>
        <p:nvSpPr>
          <p:cNvPr id="10" name="Espace réservé du contenu 9"/>
          <p:cNvSpPr>
            <a:spLocks noGrp="1"/>
          </p:cNvSpPr>
          <p:nvPr>
            <p:ph sz="quarter" idx="2"/>
          </p:nvPr>
        </p:nvSpPr>
        <p:spPr/>
        <p:txBody>
          <a:bodyPr/>
          <a:lstStyle/>
          <a:p>
            <a:endParaRPr lang="en-US" dirty="0"/>
          </a:p>
        </p:txBody>
      </p:sp>
    </p:spTree>
  </p:cSld>
  <p:clrMapOvr>
    <a:masterClrMapping/>
  </p:clrMapOvr>
  <p:transition>
    <p:spli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70000" lnSpcReduction="20000"/>
          </a:bodyPr>
          <a:lstStyle/>
          <a:p>
            <a:r>
              <a:rPr lang="fr-FR" sz="2300" dirty="0" smtClean="0"/>
              <a:t>Outre la satisfaction d’avoir réussi à faire quelque chose par soi-même, réussir son mémoire de stage signifie qu’on a la capacité et la volonté pour surmonter les contraintes et les obstacles qui jalonnent la rédaction du mémoire de stage. Rappelons que le mémoire de stage consiste à mettre en exergue la capacité de l’étudiant à intégrer un milieu professionnel et à apprendre de nouvelles connaissances, utiles pour son futur métier. C’est pourquoi on doit faire tout son possible pour réussir la rédaction du mémoire de stage et être apte à défendre ses idées à l’oral, lors de la soutenance devant un jury.</a:t>
            </a:r>
            <a:endParaRPr lang="en-US" sz="2300" dirty="0" smtClean="0"/>
          </a:p>
          <a:p>
            <a:endParaRPr lang="en-US" dirty="0"/>
          </a:p>
        </p:txBody>
      </p:sp>
      <p:pic>
        <p:nvPicPr>
          <p:cNvPr id="5" name="Espace réservé du contenu 4" descr="images.jpg"/>
          <p:cNvPicPr>
            <a:picLocks noGrp="1" noChangeAspect="1"/>
          </p:cNvPicPr>
          <p:nvPr>
            <p:ph sz="quarter" idx="2"/>
          </p:nvPr>
        </p:nvPicPr>
        <p:blipFill>
          <a:blip r:embed="rId2"/>
          <a:stretch>
            <a:fillRect/>
          </a:stretch>
        </p:blipFill>
        <p:spPr>
          <a:xfrm>
            <a:off x="4572000" y="1785926"/>
            <a:ext cx="3143272" cy="1785950"/>
          </a:xfrm>
          <a:prstGeom prst="rect">
            <a:avLst/>
          </a:prstGeom>
          <a:ln>
            <a:noFill/>
          </a:ln>
          <a:effectLst>
            <a:outerShdw blurRad="292100" dist="139700" dir="2700000" algn="tl" rotWithShape="0">
              <a:srgbClr val="333333">
                <a:alpha val="65000"/>
              </a:srgbClr>
            </a:outerShdw>
          </a:effectLst>
        </p:spPr>
      </p:pic>
      <p:pic>
        <p:nvPicPr>
          <p:cNvPr id="6" name="Image 5" descr="images.jpg"/>
          <p:cNvPicPr>
            <a:picLocks noChangeAspect="1"/>
          </p:cNvPicPr>
          <p:nvPr/>
        </p:nvPicPr>
        <p:blipFill>
          <a:blip r:embed="rId3"/>
          <a:stretch>
            <a:fillRect/>
          </a:stretch>
        </p:blipFill>
        <p:spPr>
          <a:xfrm>
            <a:off x="4572000" y="3857628"/>
            <a:ext cx="3143271" cy="19288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25000" lnSpcReduction="20000"/>
          </a:bodyPr>
          <a:lstStyle/>
          <a:p>
            <a:r>
              <a:rPr lang="fr-FR" dirty="0" smtClean="0"/>
              <a:t> </a:t>
            </a:r>
            <a:endParaRPr lang="en-US" dirty="0" smtClean="0"/>
          </a:p>
          <a:p>
            <a:r>
              <a:rPr lang="fr-FR" sz="5600" dirty="0" smtClean="0"/>
              <a:t>Maîtriser les 5 clés de la réussite du mémoire de stage</a:t>
            </a:r>
            <a:endParaRPr lang="en-US" sz="5600" dirty="0" smtClean="0"/>
          </a:p>
          <a:p>
            <a:pPr>
              <a:buNone/>
            </a:pPr>
            <a:endParaRPr lang="en-US" sz="5600" dirty="0" smtClean="0"/>
          </a:p>
          <a:p>
            <a:r>
              <a:rPr lang="fr-FR" sz="5600" dirty="0" smtClean="0"/>
              <a:t>Il est essentiel de se préparer mentalement et être déterminé à réussir son mémoire de stage. Mais connaître les 5 points importants dans la réussite du mémoire de stage est également d’une grande aide. Ce sont :</a:t>
            </a:r>
            <a:endParaRPr lang="en-US" sz="5600" dirty="0" smtClean="0"/>
          </a:p>
          <a:p>
            <a:r>
              <a:rPr lang="fr-FR" sz="5600" dirty="0" smtClean="0"/>
              <a:t>• Le choix du sujet ou du thème </a:t>
            </a:r>
            <a:endParaRPr lang="en-US" sz="5600" dirty="0" smtClean="0"/>
          </a:p>
          <a:p>
            <a:r>
              <a:rPr lang="fr-FR" sz="5600" dirty="0" smtClean="0"/>
              <a:t>• Le choix du thème de stage doit être en rapport avec ses connaissances de façon à ce qu’on maîtrise la rédaction.</a:t>
            </a:r>
            <a:endParaRPr lang="en-US" sz="5600" dirty="0" smtClean="0"/>
          </a:p>
          <a:p>
            <a:r>
              <a:rPr lang="fr-FR" sz="5600" dirty="0" smtClean="0"/>
              <a:t>• Le choix de la méthodologie</a:t>
            </a:r>
            <a:endParaRPr lang="en-US" sz="5600" dirty="0" smtClean="0"/>
          </a:p>
          <a:p>
            <a:r>
              <a:rPr lang="fr-FR" sz="5600" dirty="0" smtClean="0"/>
              <a:t>• Acquérir une méthodologie, appropriée à l’objectif de la thèse consiste à trouver un ensemble de méthodes qui permettent de mener à bien la rédaction du mémoire de stage</a:t>
            </a:r>
            <a:endParaRPr lang="en-US" sz="5600" dirty="0" smtClean="0"/>
          </a:p>
          <a:p>
            <a:endParaRPr lang="en-US" dirty="0"/>
          </a:p>
        </p:txBody>
      </p:sp>
      <p:sp>
        <p:nvSpPr>
          <p:cNvPr id="4" name="Espace réservé du contenu 3"/>
          <p:cNvSpPr>
            <a:spLocks noGrp="1"/>
          </p:cNvSpPr>
          <p:nvPr>
            <p:ph sz="quarter" idx="2"/>
          </p:nvPr>
        </p:nvSpPr>
        <p:spPr/>
        <p:txBody>
          <a:bodyPr>
            <a:normAutofit fontScale="25000" lnSpcReduction="20000"/>
          </a:bodyPr>
          <a:lstStyle/>
          <a:p>
            <a:r>
              <a:rPr lang="fr-FR" sz="4900" dirty="0" smtClean="0"/>
              <a:t>• Une bonne organisation Parce que le développement (partie structurée) peut s’avérer chronophage, il faut bien s’organiser pour pouvoir terminer à temps chaque tâche, essentielle au travail de rédaction.</a:t>
            </a:r>
            <a:endParaRPr lang="en-US" sz="4900" dirty="0" smtClean="0"/>
          </a:p>
          <a:p>
            <a:endParaRPr lang="en-US" dirty="0"/>
          </a:p>
        </p:txBody>
      </p:sp>
      <p:pic>
        <p:nvPicPr>
          <p:cNvPr id="5" name="Image 4" descr="maxresdefault.jpg"/>
          <p:cNvPicPr>
            <a:picLocks noChangeAspect="1"/>
          </p:cNvPicPr>
          <p:nvPr/>
        </p:nvPicPr>
        <p:blipFill>
          <a:blip r:embed="rId2" cstate="print"/>
          <a:stretch>
            <a:fillRect/>
          </a:stretch>
        </p:blipFill>
        <p:spPr>
          <a:xfrm>
            <a:off x="4643438" y="2571744"/>
            <a:ext cx="3357586" cy="1571636"/>
          </a:xfrm>
          <a:prstGeom prst="rect">
            <a:avLst/>
          </a:prstGeom>
          <a:ln>
            <a:noFill/>
          </a:ln>
          <a:effectLst>
            <a:outerShdw blurRad="292100" dist="139700" dir="2700000" algn="tl" rotWithShape="0">
              <a:srgbClr val="333333">
                <a:alpha val="65000"/>
              </a:srgbClr>
            </a:outerShdw>
          </a:effectLst>
        </p:spPr>
      </p:pic>
      <p:pic>
        <p:nvPicPr>
          <p:cNvPr id="7" name="Image 6" descr="methodologie-message-sur-pointeur-bleu-3d-hwm0b6.jpg"/>
          <p:cNvPicPr>
            <a:picLocks noChangeAspect="1"/>
          </p:cNvPicPr>
          <p:nvPr/>
        </p:nvPicPr>
        <p:blipFill>
          <a:blip r:embed="rId3" cstate="print"/>
          <a:stretch>
            <a:fillRect/>
          </a:stretch>
        </p:blipFill>
        <p:spPr>
          <a:xfrm>
            <a:off x="4643438" y="4286256"/>
            <a:ext cx="3357586" cy="17859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pPr lvl="0"/>
            <a:r>
              <a:rPr lang="fr-FR" sz="1700" dirty="0" smtClean="0"/>
              <a:t>Se donner le temps nécessaire pour la rédaction</a:t>
            </a:r>
            <a:endParaRPr lang="en-US" sz="1700" dirty="0" smtClean="0"/>
          </a:p>
          <a:p>
            <a:pPr>
              <a:buNone/>
            </a:pPr>
            <a:endParaRPr lang="en-US" sz="1700" dirty="0" smtClean="0"/>
          </a:p>
          <a:p>
            <a:r>
              <a:rPr lang="fr-FR" sz="1700" dirty="0" smtClean="0"/>
              <a:t>Comme la rédaction du mémoire de stage s’avère très prenante, il est préférable de commencer la rédaction à temps pour pouvoir disposer d’assez de temps pour la relecture du texte et pour une éventuelle modification.</a:t>
            </a:r>
            <a:endParaRPr lang="en-US" sz="1700" dirty="0" smtClean="0"/>
          </a:p>
          <a:p>
            <a:pPr>
              <a:buNone/>
            </a:pPr>
            <a:endParaRPr lang="en-US" sz="1700" dirty="0" smtClean="0"/>
          </a:p>
          <a:p>
            <a:endParaRPr lang="en-US" dirty="0"/>
          </a:p>
        </p:txBody>
      </p:sp>
      <p:pic>
        <p:nvPicPr>
          <p:cNvPr id="7" name="Espace réservé du contenu 6" descr="maxresdefault.jpg"/>
          <p:cNvPicPr>
            <a:picLocks noGrp="1" noChangeAspect="1"/>
          </p:cNvPicPr>
          <p:nvPr>
            <p:ph sz="quarter" idx="2"/>
          </p:nvPr>
        </p:nvPicPr>
        <p:blipFill>
          <a:blip r:embed="rId2"/>
          <a:stretch>
            <a:fillRect/>
          </a:stretch>
        </p:blipFill>
        <p:spPr>
          <a:xfrm>
            <a:off x="4500561" y="2071678"/>
            <a:ext cx="3429025" cy="335758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47500" lnSpcReduction="20000"/>
          </a:bodyPr>
          <a:lstStyle/>
          <a:p>
            <a:pPr lvl="0"/>
            <a:r>
              <a:rPr lang="fr-FR" sz="2900" b="1" dirty="0" smtClean="0"/>
              <a:t>VI- </a:t>
            </a:r>
            <a:r>
              <a:rPr lang="fr-FR" sz="2900" b="1" u="sng" dirty="0" smtClean="0"/>
              <a:t>SE PREPARER POUR LA SOUTENANCE </a:t>
            </a:r>
            <a:endParaRPr lang="en-US" sz="2900" b="1" u="sng" dirty="0" smtClean="0"/>
          </a:p>
          <a:p>
            <a:pPr>
              <a:buNone/>
            </a:pPr>
            <a:endParaRPr lang="en-US" sz="2900" dirty="0" smtClean="0"/>
          </a:p>
          <a:p>
            <a:pPr>
              <a:buNone/>
            </a:pPr>
            <a:endParaRPr lang="en-US" sz="2900" dirty="0" smtClean="0"/>
          </a:p>
          <a:p>
            <a:r>
              <a:rPr lang="fr-FR" sz="2900" dirty="0" smtClean="0"/>
              <a:t>Il faut prendre le temps de se préparer pour pouvoir bien défendre ses opinions devant le jury. Il s’agit de présenter son travail et de répondre aux questions des membres du jury dont l’objectif consiste à évaluer la capacité de l’étudiant pour démontrer ses connaissances du milieu professionnel.</a:t>
            </a:r>
            <a:endParaRPr lang="en-US" sz="2900" dirty="0" smtClean="0"/>
          </a:p>
          <a:p>
            <a:pPr>
              <a:buNone/>
            </a:pPr>
            <a:endParaRPr lang="en-US" sz="2900" dirty="0" smtClean="0"/>
          </a:p>
          <a:p>
            <a:r>
              <a:rPr lang="fr-FR" sz="2900" dirty="0" smtClean="0"/>
              <a:t> </a:t>
            </a:r>
            <a:r>
              <a:rPr lang="en-US" sz="2900" b="1" dirty="0" smtClean="0"/>
              <a:t>La </a:t>
            </a:r>
            <a:r>
              <a:rPr lang="en-US" sz="2900" b="1" dirty="0" err="1" smtClean="0"/>
              <a:t>relecture</a:t>
            </a:r>
            <a:r>
              <a:rPr lang="en-US" sz="2900" b="1" dirty="0" smtClean="0"/>
              <a:t> et correction</a:t>
            </a:r>
            <a:endParaRPr lang="en-US" sz="2900" dirty="0" smtClean="0"/>
          </a:p>
          <a:p>
            <a:pPr>
              <a:buNone/>
            </a:pPr>
            <a:endParaRPr lang="en-US" sz="2900" dirty="0" smtClean="0"/>
          </a:p>
          <a:p>
            <a:r>
              <a:rPr lang="fr-FR" sz="2900" dirty="0" smtClean="0"/>
              <a:t>Rendez un document parfaitement académique ! Le processus de relecture et correction est 100 % confidentiel et respectueux des normes universitaires algériennes.</a:t>
            </a:r>
            <a:endParaRPr lang="en-US" sz="2900" dirty="0" smtClean="0"/>
          </a:p>
          <a:p>
            <a:endParaRPr lang="en-US" dirty="0"/>
          </a:p>
        </p:txBody>
      </p:sp>
      <p:sp>
        <p:nvSpPr>
          <p:cNvPr id="4" name="Espace réservé du contenu 3"/>
          <p:cNvSpPr>
            <a:spLocks noGrp="1"/>
          </p:cNvSpPr>
          <p:nvPr>
            <p:ph sz="quarter" idx="2"/>
          </p:nvPr>
        </p:nvSpPr>
        <p:spPr/>
        <p:txBody>
          <a:bodyPr>
            <a:normAutofit fontScale="47500" lnSpcReduction="20000"/>
          </a:bodyPr>
          <a:lstStyle/>
          <a:p>
            <a:r>
              <a:rPr lang="fr-FR" sz="2900" dirty="0" smtClean="0"/>
              <a:t>Les correcteurs de Scribe sont des experts et corrigent vos documents en suivant le </a:t>
            </a:r>
            <a:r>
              <a:rPr lang="fr-FR" sz="2900" u="sng" dirty="0" smtClean="0">
                <a:hlinkClick r:id="rId2"/>
              </a:rPr>
              <a:t>modèle d’amélioration</a:t>
            </a:r>
            <a:r>
              <a:rPr lang="fr-FR" sz="2900" dirty="0" smtClean="0"/>
              <a:t>.</a:t>
            </a:r>
            <a:endParaRPr lang="en-US" sz="2900" dirty="0" smtClean="0"/>
          </a:p>
          <a:p>
            <a:pPr>
              <a:buNone/>
            </a:pPr>
            <a:endParaRPr lang="en-US" sz="2900" dirty="0" smtClean="0"/>
          </a:p>
          <a:p>
            <a:r>
              <a:rPr lang="fr-FR" sz="2900" b="1" dirty="0" smtClean="0"/>
              <a:t>Des experts en correction académique</a:t>
            </a:r>
            <a:endParaRPr lang="en-US" sz="2900" b="1" dirty="0" smtClean="0"/>
          </a:p>
          <a:p>
            <a:pPr lvl="0"/>
            <a:r>
              <a:rPr lang="fr-FR" sz="2900" dirty="0" smtClean="0"/>
              <a:t>Natifs dans la langue de votre document.</a:t>
            </a:r>
            <a:endParaRPr lang="en-US" sz="2900" dirty="0" smtClean="0"/>
          </a:p>
          <a:p>
            <a:pPr lvl="0"/>
            <a:r>
              <a:rPr lang="fr-FR" sz="2900" dirty="0" smtClean="0"/>
              <a:t>Avec un diplôme universitaire (licence, master ou doctorat).</a:t>
            </a:r>
            <a:endParaRPr lang="en-US" sz="2900" dirty="0" smtClean="0"/>
          </a:p>
          <a:p>
            <a:r>
              <a:rPr lang="fr-FR" dirty="0" smtClean="0"/>
              <a:t> </a:t>
            </a:r>
            <a:endParaRPr lang="en-US" dirty="0" smtClean="0"/>
          </a:p>
          <a:p>
            <a:endParaRPr lang="en-US" dirty="0"/>
          </a:p>
        </p:txBody>
      </p:sp>
      <p:pic>
        <p:nvPicPr>
          <p:cNvPr id="6" name="Image 5" descr="Deficit-Budgetaire.jpg"/>
          <p:cNvPicPr>
            <a:picLocks noChangeAspect="1"/>
          </p:cNvPicPr>
          <p:nvPr/>
        </p:nvPicPr>
        <p:blipFill>
          <a:blip r:embed="rId3"/>
          <a:stretch>
            <a:fillRect/>
          </a:stretch>
        </p:blipFill>
        <p:spPr>
          <a:xfrm>
            <a:off x="4214810" y="3714752"/>
            <a:ext cx="3929065" cy="2624615"/>
          </a:xfrm>
          <a:prstGeom prst="rect">
            <a:avLst/>
          </a:prstGeom>
        </p:spPr>
      </p:pic>
    </p:spTree>
  </p:cSld>
  <p:clrMapOvr>
    <a:masterClrMapping/>
  </p:clrMapOvr>
  <p:transition>
    <p:checke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77500" lnSpcReduction="20000"/>
          </a:bodyPr>
          <a:lstStyle/>
          <a:p>
            <a:endParaRPr lang="fr-FR" sz="2300" b="1" dirty="0" smtClean="0"/>
          </a:p>
          <a:p>
            <a:r>
              <a:rPr lang="fr-FR" sz="2300" b="1" dirty="0" smtClean="0"/>
              <a:t>LA SOUTENANCE DU MEMOIRE</a:t>
            </a:r>
            <a:endParaRPr lang="en-US" sz="2300" dirty="0" smtClean="0"/>
          </a:p>
          <a:p>
            <a:pPr>
              <a:buNone/>
            </a:pPr>
            <a:endParaRPr lang="en-US" sz="2300" dirty="0" smtClean="0"/>
          </a:p>
          <a:p>
            <a:r>
              <a:rPr lang="fr-FR" sz="2300" b="1" dirty="0" smtClean="0"/>
              <a:t> </a:t>
            </a:r>
            <a:r>
              <a:rPr lang="fr-FR" sz="2300" dirty="0" smtClean="0"/>
              <a:t>Elle dure au plus 30/45 mn.</a:t>
            </a:r>
            <a:endParaRPr lang="en-US" sz="2300" dirty="0" smtClean="0"/>
          </a:p>
          <a:p>
            <a:pPr>
              <a:buNone/>
            </a:pPr>
            <a:endParaRPr lang="en-US" sz="2300" dirty="0" smtClean="0"/>
          </a:p>
          <a:p>
            <a:pPr lvl="0"/>
            <a:r>
              <a:rPr lang="fr-FR" sz="2300" dirty="0" smtClean="0"/>
              <a:t>L'étudiant dispose de 15 mn environ pour présenter son expérience et le mémoire, </a:t>
            </a:r>
            <a:endParaRPr lang="en-US" sz="2300" dirty="0" smtClean="0"/>
          </a:p>
          <a:p>
            <a:pPr>
              <a:buNone/>
            </a:pPr>
            <a:r>
              <a:rPr lang="fr-FR" sz="2300" b="1" dirty="0" smtClean="0"/>
              <a:t> </a:t>
            </a:r>
            <a:endParaRPr lang="en-US" sz="2300" dirty="0" smtClean="0"/>
          </a:p>
          <a:p>
            <a:pPr lvl="0"/>
            <a:r>
              <a:rPr lang="fr-FR" sz="2300" dirty="0" smtClean="0"/>
              <a:t>Chacun des membres du jury dispose de 10 à 15mn pour mener un dialogue avec l'étudiant sur l'expérience professionnelle qu'il vient de vivre.</a:t>
            </a:r>
            <a:endParaRPr lang="en-US" sz="2300" dirty="0" smtClean="0"/>
          </a:p>
          <a:p>
            <a:endParaRPr lang="en-US" dirty="0"/>
          </a:p>
        </p:txBody>
      </p:sp>
      <p:pic>
        <p:nvPicPr>
          <p:cNvPr id="5" name="Espace réservé du contenu 4" descr="reussir-sa-presentation-de-soutenance-1.png"/>
          <p:cNvPicPr>
            <a:picLocks noGrp="1" noChangeAspect="1"/>
          </p:cNvPicPr>
          <p:nvPr>
            <p:ph sz="quarter" idx="2"/>
          </p:nvPr>
        </p:nvPicPr>
        <p:blipFill>
          <a:blip r:embed="rId2"/>
          <a:stretch>
            <a:fillRect/>
          </a:stretch>
        </p:blipFill>
        <p:spPr>
          <a:xfrm>
            <a:off x="4270375" y="2428868"/>
            <a:ext cx="3657600" cy="248603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a:bodyPr>
          <a:lstStyle/>
          <a:p>
            <a:pPr lvl="0"/>
            <a:r>
              <a:rPr lang="fr-FR" sz="1700" b="1" dirty="0" smtClean="0"/>
              <a:t>Conseils méthodologiques pour la soutenance d'un mémoire de stage</a:t>
            </a:r>
            <a:endParaRPr lang="en-US" sz="1700" dirty="0" smtClean="0"/>
          </a:p>
          <a:p>
            <a:r>
              <a:rPr lang="fr-FR" sz="1700" b="1" dirty="0" smtClean="0"/>
              <a:t>    Un conseil</a:t>
            </a:r>
            <a:r>
              <a:rPr lang="fr-FR" sz="1700" dirty="0" smtClean="0"/>
              <a:t>: Ne prenez pas cette soutenance à la légère ; elle fait l’objet d’une évaluation à part de l’écrit !</a:t>
            </a:r>
            <a:endParaRPr lang="en-US" sz="1700" dirty="0" smtClean="0"/>
          </a:p>
          <a:p>
            <a:r>
              <a:rPr lang="fr-FR" sz="1700" dirty="0" smtClean="0"/>
              <a:t>    La soutenance du mémoire de stage consiste surtout à résumer ce que vous avez écrit. En principe, les auditeurs ont lu le mémoire.</a:t>
            </a:r>
            <a:endParaRPr lang="en-US" sz="1700" dirty="0" smtClean="0"/>
          </a:p>
          <a:p>
            <a:pPr>
              <a:buNone/>
            </a:pPr>
            <a:r>
              <a:rPr lang="fr-FR" sz="1700" dirty="0" smtClean="0"/>
              <a:t>    </a:t>
            </a:r>
            <a:endParaRPr lang="en-US" sz="1700" dirty="0" smtClean="0"/>
          </a:p>
          <a:p>
            <a:endParaRPr lang="en-US" dirty="0"/>
          </a:p>
        </p:txBody>
      </p:sp>
      <p:pic>
        <p:nvPicPr>
          <p:cNvPr id="7" name="Espace réservé du contenu 6" descr="2759029050.08.LZZZZZZZ.jpg"/>
          <p:cNvPicPr>
            <a:picLocks noGrp="1" noChangeAspect="1"/>
          </p:cNvPicPr>
          <p:nvPr>
            <p:ph sz="quarter" idx="2"/>
          </p:nvPr>
        </p:nvPicPr>
        <p:blipFill>
          <a:blip r:embed="rId2"/>
          <a:stretch>
            <a:fillRect/>
          </a:stretch>
        </p:blipFill>
        <p:spPr>
          <a:xfrm>
            <a:off x="4500562" y="2000240"/>
            <a:ext cx="3081528" cy="350046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70000" lnSpcReduction="20000"/>
          </a:bodyPr>
          <a:lstStyle/>
          <a:p>
            <a:r>
              <a:rPr lang="fr-FR" dirty="0" smtClean="0"/>
              <a:t> Pour vous, il s’agit davantage de mettre en valeur cette expérience professionnelle : les apports et les manques qu’elle vous a apportés. Sans pour autant critiquer le déroulement du stage ou l’encadrement dont vous avez (ou n’avez pas) fait l’objet, et ce d’autant moins si votre tuteur professionnel est présent, vous pouvez tout de même exposer la différence entre :</a:t>
            </a:r>
            <a:endParaRPr lang="en-US" dirty="0" smtClean="0"/>
          </a:p>
          <a:p>
            <a:r>
              <a:rPr lang="fr-FR" dirty="0" smtClean="0"/>
              <a:t>     - ce que vous imaginiez et la réalité</a:t>
            </a:r>
            <a:endParaRPr lang="en-US" dirty="0" smtClean="0"/>
          </a:p>
          <a:p>
            <a:r>
              <a:rPr lang="fr-FR" dirty="0" smtClean="0"/>
              <a:t>     - ce que l’on vous a promis (la mission telle qu’elle est ressortie de votre entretien préalable au stage) et la pratique</a:t>
            </a:r>
            <a:endParaRPr lang="en-US" dirty="0"/>
          </a:p>
        </p:txBody>
      </p:sp>
      <p:pic>
        <p:nvPicPr>
          <p:cNvPr id="5" name="Espace réservé du contenu 4" descr="cv-experience-professionnelle.jpg"/>
          <p:cNvPicPr>
            <a:picLocks noGrp="1" noChangeAspect="1"/>
          </p:cNvPicPr>
          <p:nvPr>
            <p:ph sz="quarter" idx="2"/>
          </p:nvPr>
        </p:nvPicPr>
        <p:blipFill>
          <a:blip r:embed="rId2"/>
          <a:stretch>
            <a:fillRect/>
          </a:stretch>
        </p:blipFill>
        <p:spPr>
          <a:xfrm>
            <a:off x="4214810" y="2428868"/>
            <a:ext cx="3657600" cy="235745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62500" lnSpcReduction="20000"/>
          </a:bodyPr>
          <a:lstStyle/>
          <a:p>
            <a:r>
              <a:rPr lang="fr-FR" dirty="0" smtClean="0"/>
              <a:t> Les rapporteurs apprécient toujours les observations concernant le lien que vous avez pu faire entre vos enseignements théoriques et la pratique, même si ce n’est pas toujours à l’avantage de l’enseignement…</a:t>
            </a:r>
            <a:endParaRPr lang="en-US" dirty="0" smtClean="0"/>
          </a:p>
          <a:p>
            <a:pPr>
              <a:buNone/>
            </a:pPr>
            <a:endParaRPr lang="en-US" dirty="0" smtClean="0"/>
          </a:p>
          <a:p>
            <a:r>
              <a:rPr lang="fr-FR" dirty="0" smtClean="0"/>
              <a:t>     La soutenance peur également servir à développer certains points évoqués dans le mémoire.</a:t>
            </a:r>
            <a:endParaRPr lang="en-US" dirty="0" smtClean="0"/>
          </a:p>
          <a:p>
            <a:pPr>
              <a:buNone/>
            </a:pPr>
            <a:endParaRPr lang="en-US" dirty="0" smtClean="0"/>
          </a:p>
          <a:p>
            <a:r>
              <a:rPr lang="fr-FR" dirty="0" smtClean="0"/>
              <a:t>     MAIS il n’y a pas de "recette miracle" ; chaque soutenance est différente mais vous devez avant tout vous efforcer de retenir l’attention des rapporteurs.</a:t>
            </a:r>
            <a:endParaRPr lang="en-US" dirty="0" smtClean="0"/>
          </a:p>
          <a:p>
            <a:r>
              <a:rPr lang="fr-FR" dirty="0" smtClean="0"/>
              <a:t>      Vous pouvez par exemple, exposer un cas pratique auquel vous avez été confronté.</a:t>
            </a:r>
            <a:endParaRPr lang="en-US" dirty="0" smtClean="0"/>
          </a:p>
          <a:p>
            <a:pPr>
              <a:buNone/>
            </a:pPr>
            <a:endParaRPr lang="en-US" dirty="0"/>
          </a:p>
        </p:txBody>
      </p:sp>
      <p:pic>
        <p:nvPicPr>
          <p:cNvPr id="5" name="Espace réservé du contenu 4" descr="download.jpg"/>
          <p:cNvPicPr>
            <a:picLocks noGrp="1" noChangeAspect="1"/>
          </p:cNvPicPr>
          <p:nvPr>
            <p:ph sz="quarter" idx="2"/>
          </p:nvPr>
        </p:nvPicPr>
        <p:blipFill>
          <a:blip r:embed="rId2"/>
          <a:stretch>
            <a:fillRect/>
          </a:stretch>
        </p:blipFill>
        <p:spPr>
          <a:xfrm>
            <a:off x="4714876" y="1857365"/>
            <a:ext cx="2857520" cy="1928826"/>
          </a:xfrm>
          <a:prstGeom prst="rect">
            <a:avLst/>
          </a:prstGeom>
          <a:ln>
            <a:noFill/>
          </a:ln>
          <a:effectLst>
            <a:outerShdw blurRad="292100" dist="139700" dir="2700000" algn="tl" rotWithShape="0">
              <a:srgbClr val="333333">
                <a:alpha val="65000"/>
              </a:srgbClr>
            </a:outerShdw>
          </a:effectLst>
        </p:spPr>
      </p:pic>
      <p:pic>
        <p:nvPicPr>
          <p:cNvPr id="6" name="Image 5" descr="2759029050.08.LZZZZZZZ.jpg"/>
          <p:cNvPicPr>
            <a:picLocks noChangeAspect="1"/>
          </p:cNvPicPr>
          <p:nvPr/>
        </p:nvPicPr>
        <p:blipFill>
          <a:blip r:embed="rId3" cstate="print"/>
          <a:stretch>
            <a:fillRect/>
          </a:stretch>
        </p:blipFill>
        <p:spPr>
          <a:xfrm>
            <a:off x="4730113" y="4071942"/>
            <a:ext cx="2842284" cy="175653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sz="3200" b="1" dirty="0" smtClean="0">
                <a:solidFill>
                  <a:schemeClr val="tx1"/>
                </a:solidFill>
              </a:rPr>
              <a:t>METHODOLOGIE D’ELABORATION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DU MEMOIRE DE STAGE</a:t>
            </a:r>
            <a:endParaRPr lang="en-US" dirty="0"/>
          </a:p>
        </p:txBody>
      </p:sp>
      <p:sp>
        <p:nvSpPr>
          <p:cNvPr id="3" name="Espace réservé du contenu 2"/>
          <p:cNvSpPr>
            <a:spLocks noGrp="1"/>
          </p:cNvSpPr>
          <p:nvPr>
            <p:ph sz="quarter" idx="1"/>
          </p:nvPr>
        </p:nvSpPr>
        <p:spPr/>
        <p:txBody>
          <a:bodyPr>
            <a:normAutofit fontScale="47500" lnSpcReduction="20000"/>
          </a:bodyPr>
          <a:lstStyle/>
          <a:p>
            <a:pPr>
              <a:buNone/>
            </a:pPr>
            <a:endParaRPr lang="fr-FR" dirty="0" smtClean="0"/>
          </a:p>
          <a:p>
            <a:r>
              <a:rPr lang="fr-FR" sz="2900" dirty="0" smtClean="0"/>
              <a:t>N’hésitez pas à distribuer des documents aux rapporteurs. Attention toutefois à ne pas privilégier la forme au détriment du fond !!!</a:t>
            </a:r>
          </a:p>
          <a:p>
            <a:endParaRPr lang="en-US" sz="2900" dirty="0" smtClean="0"/>
          </a:p>
          <a:p>
            <a:r>
              <a:rPr lang="fr-FR" sz="2900" dirty="0" smtClean="0"/>
              <a:t>     Pour les rapporteurs, il s’agit de vous interroger sur des points obscurs ou incomplets de votre mémoire écrit ou sur des points qui les ont intéressés et qui méritent des développements!!! </a:t>
            </a:r>
            <a:endParaRPr lang="en-US" sz="2900" dirty="0" smtClean="0"/>
          </a:p>
          <a:p>
            <a:pPr>
              <a:buNone/>
            </a:pPr>
            <a:endParaRPr lang="en-US" sz="2900" dirty="0" smtClean="0"/>
          </a:p>
          <a:p>
            <a:r>
              <a:rPr lang="fr-FR" sz="2900" dirty="0" smtClean="0"/>
              <a:t>      Vous serez jugés autant sur la forme que sur le fond de votre écrit. Il en est de même pour votre prestation orale. Efforcez-vous donc de vous exprimer clairement et restez courtois même si vous faites l’objet de critiques parfois sévères.</a:t>
            </a:r>
          </a:p>
          <a:p>
            <a:pPr lvl="0">
              <a:buNone/>
            </a:pPr>
            <a:endParaRPr lang="en-US" sz="2900" dirty="0" smtClean="0"/>
          </a:p>
          <a:p>
            <a:endParaRPr lang="en-US" dirty="0"/>
          </a:p>
        </p:txBody>
      </p:sp>
      <p:pic>
        <p:nvPicPr>
          <p:cNvPr id="5" name="Espace réservé du contenu 4" descr="obscure_points-synonyms-2.png"/>
          <p:cNvPicPr>
            <a:picLocks noGrp="1" noChangeAspect="1"/>
          </p:cNvPicPr>
          <p:nvPr>
            <p:ph sz="quarter" idx="2"/>
          </p:nvPr>
        </p:nvPicPr>
        <p:blipFill>
          <a:blip r:embed="rId2"/>
          <a:stretch>
            <a:fillRect/>
          </a:stretch>
        </p:blipFill>
        <p:spPr>
          <a:xfrm>
            <a:off x="4357686" y="2714620"/>
            <a:ext cx="3657600" cy="207170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lu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1517</TotalTime>
  <Words>919</Words>
  <PresentationFormat>Affichage à l'écran (4:3)</PresentationFormat>
  <Paragraphs>125</Paragraphs>
  <Slides>16</Slides>
  <Notes>0</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Oriel</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lpstr>METHODOLOGIE D’ELABORATION  DU MEMOIRE DE STAGE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DELL</dc:creator>
  <cp:lastModifiedBy>DELL</cp:lastModifiedBy>
  <cp:revision>55</cp:revision>
  <dcterms:created xsi:type="dcterms:W3CDTF">2023-11-05T21:06:29Z</dcterms:created>
  <dcterms:modified xsi:type="dcterms:W3CDTF">2023-12-03T18:14:48Z</dcterms:modified>
</cp:coreProperties>
</file>