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75" r:id="rId3"/>
    <p:sldId id="261" r:id="rId4"/>
    <p:sldId id="262" r:id="rId5"/>
    <p:sldId id="263" r:id="rId6"/>
    <p:sldId id="265" r:id="rId7"/>
    <p:sldId id="266" r:id="rId8"/>
    <p:sldId id="258" r:id="rId9"/>
    <p:sldId id="260" r:id="rId10"/>
    <p:sldId id="259" r:id="rId11"/>
    <p:sldId id="27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6" autoAdjust="0"/>
    <p:restoredTop sz="94194" autoAdjust="0"/>
  </p:normalViewPr>
  <p:slideViewPr>
    <p:cSldViewPr snapToGrid="0">
      <p:cViewPr varScale="1">
        <p:scale>
          <a:sx n="96" d="100"/>
          <a:sy n="96" d="100"/>
        </p:scale>
        <p:origin x="82" y="1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98F20E-8ADA-4C82-98AE-050B2E1D945A}" type="datetimeFigureOut">
              <a:rPr lang="fr-FR" smtClean="0"/>
              <a:t>16/12/2023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AAFDA-9F9F-454B-A941-F6B3890A251A}" type="slidenum">
              <a:rPr lang="fr-FR" smtClean="0"/>
              <a:t>‹N°›</a:t>
            </a:fld>
            <a:endParaRPr lang="fr-FR"/>
          </a:p>
        </p:txBody>
      </p:sp>
    </p:spTree>
    <p:extLst>
      <p:ext uri="{BB962C8B-B14F-4D97-AF65-F5344CB8AC3E}">
        <p14:creationId xmlns:p14="http://schemas.microsoft.com/office/powerpoint/2010/main" val="2594213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83AAFDA-9F9F-454B-A941-F6B3890A251A}" type="slidenum">
              <a:rPr lang="fr-FR" smtClean="0"/>
              <a:t>3</a:t>
            </a:fld>
            <a:endParaRPr lang="fr-FR"/>
          </a:p>
        </p:txBody>
      </p:sp>
    </p:spTree>
    <p:extLst>
      <p:ext uri="{BB962C8B-B14F-4D97-AF65-F5344CB8AC3E}">
        <p14:creationId xmlns:p14="http://schemas.microsoft.com/office/powerpoint/2010/main" val="1425019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i="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E83AAFDA-9F9F-454B-A941-F6B3890A251A}" type="slidenum">
              <a:rPr lang="fr-FR" smtClean="0"/>
              <a:t>4</a:t>
            </a:fld>
            <a:endParaRPr lang="fr-FR"/>
          </a:p>
        </p:txBody>
      </p:sp>
    </p:spTree>
    <p:extLst>
      <p:ext uri="{BB962C8B-B14F-4D97-AF65-F5344CB8AC3E}">
        <p14:creationId xmlns:p14="http://schemas.microsoft.com/office/powerpoint/2010/main" val="4212642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Une </a:t>
            </a:r>
            <a:r>
              <a:rPr lang="fr-FR" sz="1200" b="1" i="0" kern="1200" dirty="0" smtClean="0">
                <a:solidFill>
                  <a:schemeClr val="tx1"/>
                </a:solidFill>
                <a:effectLst/>
                <a:latin typeface="+mn-lt"/>
                <a:ea typeface="+mn-ea"/>
                <a:cs typeface="+mn-cs"/>
              </a:rPr>
              <a:t>base de plein air et de loisirs</a:t>
            </a:r>
            <a:r>
              <a:rPr lang="fr-FR" sz="1200" b="0" i="0" kern="1200" dirty="0" smtClean="0">
                <a:solidFill>
                  <a:schemeClr val="tx1"/>
                </a:solidFill>
                <a:effectLst/>
                <a:latin typeface="+mn-lt"/>
                <a:ea typeface="+mn-ea"/>
                <a:cs typeface="+mn-cs"/>
              </a:rPr>
              <a:t> est un complexe réunissant dans un site naturel proche de la population à desservir, les éléments nécessaires à favoriser la pratique des sports et activités de plein air et d’étude culturelle ainsi que la détente et l’oxygénation.</a:t>
            </a:r>
          </a:p>
          <a:p>
            <a:endParaRPr lang="fr-FR" sz="1200" b="0" i="0" kern="1200" dirty="0" smtClean="0">
              <a:solidFill>
                <a:schemeClr val="tx1"/>
              </a:solidFill>
              <a:effectLst/>
              <a:latin typeface="+mn-lt"/>
              <a:ea typeface="+mn-ea"/>
              <a:cs typeface="+mn-cs"/>
            </a:endParaRPr>
          </a:p>
          <a:p>
            <a:r>
              <a:rPr lang="fr-FR" sz="1200" b="1" i="0" kern="1200" dirty="0" smtClean="0">
                <a:solidFill>
                  <a:schemeClr val="tx1"/>
                </a:solidFill>
                <a:effectLst/>
                <a:latin typeface="+mn-lt"/>
                <a:ea typeface="+mn-ea"/>
                <a:cs typeface="+mn-cs"/>
              </a:rPr>
              <a:t>L'espace périurbain désigne un espace résidentiel situé à la périphérie d'une ville. Ce type d'espace de transition entre la ville et la campagne se développe depuis le début des années 1960 </a:t>
            </a:r>
            <a:endParaRPr lang="fr-FR" dirty="0"/>
          </a:p>
        </p:txBody>
      </p:sp>
      <p:sp>
        <p:nvSpPr>
          <p:cNvPr id="4" name="Espace réservé du numéro de diapositive 3"/>
          <p:cNvSpPr>
            <a:spLocks noGrp="1"/>
          </p:cNvSpPr>
          <p:nvPr>
            <p:ph type="sldNum" sz="quarter" idx="10"/>
          </p:nvPr>
        </p:nvSpPr>
        <p:spPr/>
        <p:txBody>
          <a:bodyPr/>
          <a:lstStyle/>
          <a:p>
            <a:fld id="{E83AAFDA-9F9F-454B-A941-F6B3890A251A}" type="slidenum">
              <a:rPr lang="fr-FR" smtClean="0"/>
              <a:t>11</a:t>
            </a:fld>
            <a:endParaRPr lang="fr-FR"/>
          </a:p>
        </p:txBody>
      </p:sp>
    </p:spTree>
    <p:extLst>
      <p:ext uri="{BB962C8B-B14F-4D97-AF65-F5344CB8AC3E}">
        <p14:creationId xmlns:p14="http://schemas.microsoft.com/office/powerpoint/2010/main" val="1996576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12/16/2023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96135" y="1728008"/>
            <a:ext cx="7008193" cy="2017057"/>
          </a:xfrm>
        </p:spPr>
        <p:txBody>
          <a:bodyPr/>
          <a:lstStyle/>
          <a:p>
            <a:r>
              <a:rPr lang="fr-FR" dirty="0" smtClean="0"/>
              <a:t>Typologie et morphologie  des espaces publics</a:t>
            </a:r>
            <a:endParaRPr lang="fr-FR" dirty="0"/>
          </a:p>
        </p:txBody>
      </p:sp>
      <p:sp>
        <p:nvSpPr>
          <p:cNvPr id="3" name="Sous-titre 2"/>
          <p:cNvSpPr>
            <a:spLocks noGrp="1"/>
          </p:cNvSpPr>
          <p:nvPr>
            <p:ph type="subTitle" idx="1"/>
          </p:nvPr>
        </p:nvSpPr>
        <p:spPr/>
        <p:txBody>
          <a:bodyPr/>
          <a:lstStyle/>
          <a:p>
            <a:r>
              <a:rPr lang="fr-FR" dirty="0" smtClean="0"/>
              <a:t>Présenté par : </a:t>
            </a:r>
            <a:r>
              <a:rPr lang="fr-FR" dirty="0" err="1" smtClean="0"/>
              <a:t>Bensenane</a:t>
            </a:r>
            <a:r>
              <a:rPr lang="fr-FR" dirty="0" smtClean="0"/>
              <a:t> </a:t>
            </a:r>
            <a:r>
              <a:rPr lang="fr-FR" dirty="0" err="1" smtClean="0"/>
              <a:t>israa</a:t>
            </a:r>
            <a:endParaRPr lang="fr-FR" dirty="0"/>
          </a:p>
        </p:txBody>
      </p:sp>
    </p:spTree>
    <p:extLst>
      <p:ext uri="{BB962C8B-B14F-4D97-AF65-F5344CB8AC3E}">
        <p14:creationId xmlns:p14="http://schemas.microsoft.com/office/powerpoint/2010/main" val="742286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C’est la connaissance de la forme urbaine par les types </a:t>
            </a:r>
            <a:r>
              <a:rPr lang="fr-FR" dirty="0" smtClean="0"/>
              <a:t>d’espaces qui </a:t>
            </a:r>
            <a:r>
              <a:rPr lang="fr-FR" dirty="0"/>
              <a:t>la composent et leur </a:t>
            </a:r>
            <a:r>
              <a:rPr lang="fr-FR" dirty="0" smtClean="0"/>
              <a:t>distribution </a:t>
            </a:r>
            <a:r>
              <a:rPr lang="fr-FR" dirty="0"/>
              <a:t>dans la trame viaire</a:t>
            </a:r>
            <a:r>
              <a:rPr lang="fr-FR" dirty="0" smtClean="0"/>
              <a:t>.</a:t>
            </a:r>
          </a:p>
          <a:p>
            <a:r>
              <a:rPr lang="fr-FR" dirty="0"/>
              <a:t>La typo-morphologie s’intéresse à la configuration physique de la ville, et à sa matérialité, elle tente à trouver les raisons réelles qui donnent la forme actuelle à une </a:t>
            </a:r>
            <a:r>
              <a:rPr lang="fr-FR" dirty="0" smtClean="0"/>
              <a:t>ville</a:t>
            </a:r>
          </a:p>
          <a:p>
            <a:r>
              <a:rPr lang="fr-FR" dirty="0"/>
              <a:t>La typo-morphologie est la combinaison de la morphologie urbaine et de la typologie architecturale ; elle décrit la forme urbaine (morphologie) sur la base de classifications des édifices et des espaces ouverts par type (typologie)</a:t>
            </a:r>
          </a:p>
        </p:txBody>
      </p:sp>
    </p:spTree>
    <p:extLst>
      <p:ext uri="{BB962C8B-B14F-4D97-AF65-F5344CB8AC3E}">
        <p14:creationId xmlns:p14="http://schemas.microsoft.com/office/powerpoint/2010/main" val="4038909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914733" y="2053966"/>
            <a:ext cx="1897572" cy="883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Typologie des espaces publics </a:t>
            </a:r>
            <a:endParaRPr lang="fr-FR" dirty="0"/>
          </a:p>
        </p:txBody>
      </p:sp>
      <p:sp>
        <p:nvSpPr>
          <p:cNvPr id="5" name="Ellipse 4"/>
          <p:cNvSpPr/>
          <p:nvPr/>
        </p:nvSpPr>
        <p:spPr>
          <a:xfrm>
            <a:off x="4738409" y="311112"/>
            <a:ext cx="2208808" cy="8129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LES ESPACES PUBLICS</a:t>
            </a:r>
          </a:p>
          <a:p>
            <a:pPr algn="ctr"/>
            <a:r>
              <a:rPr lang="fr-FR"/>
              <a:t>OUVERT</a:t>
            </a:r>
          </a:p>
        </p:txBody>
      </p:sp>
      <p:sp>
        <p:nvSpPr>
          <p:cNvPr id="6" name="Ellipse 5"/>
          <p:cNvSpPr/>
          <p:nvPr/>
        </p:nvSpPr>
        <p:spPr>
          <a:xfrm>
            <a:off x="753928" y="2053966"/>
            <a:ext cx="1916264" cy="874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LES ESPACES PUBLICS LINÉAIRES</a:t>
            </a:r>
          </a:p>
        </p:txBody>
      </p:sp>
      <p:sp>
        <p:nvSpPr>
          <p:cNvPr id="7" name="Ellipse 6"/>
          <p:cNvSpPr/>
          <p:nvPr/>
        </p:nvSpPr>
        <p:spPr>
          <a:xfrm>
            <a:off x="8859561" y="2053966"/>
            <a:ext cx="2425148" cy="11131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LES ESPACES PUBLICS DISCRETS À RÉVÉLER</a:t>
            </a:r>
          </a:p>
        </p:txBody>
      </p:sp>
      <p:sp>
        <p:nvSpPr>
          <p:cNvPr id="8" name="Ellipse 7"/>
          <p:cNvSpPr/>
          <p:nvPr/>
        </p:nvSpPr>
        <p:spPr>
          <a:xfrm>
            <a:off x="4738409" y="3867267"/>
            <a:ext cx="2250219" cy="9978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LES ESPACES PUBLICS DE TRANSITION</a:t>
            </a:r>
          </a:p>
        </p:txBody>
      </p:sp>
      <p:sp>
        <p:nvSpPr>
          <p:cNvPr id="2" name="Rectangle 1"/>
          <p:cNvSpPr/>
          <p:nvPr/>
        </p:nvSpPr>
        <p:spPr>
          <a:xfrm>
            <a:off x="3110371" y="5380672"/>
            <a:ext cx="6096000" cy="147732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r>
              <a:rPr lang="fr-FR" dirty="0"/>
              <a:t>Les espaces publics représentent l’ensemble des espaces de passage et de rassemblement qui sont à l’usage de tous. Ils embrassent le réseau de voies (rues, cheminements piétons, avenues, cours...), les places, les squares, les jardins et les promenades. </a:t>
            </a:r>
            <a:endParaRPr lang="fr-FR" dirty="0"/>
          </a:p>
        </p:txBody>
      </p:sp>
    </p:spTree>
    <p:extLst>
      <p:ext uri="{BB962C8B-B14F-4D97-AF65-F5344CB8AC3E}">
        <p14:creationId xmlns:p14="http://schemas.microsoft.com/office/powerpoint/2010/main" val="34175873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4130842" y="721895"/>
            <a:ext cx="3497179" cy="6737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espaces publics ouverts </a:t>
            </a:r>
            <a:endParaRPr lang="fr-FR" dirty="0"/>
          </a:p>
        </p:txBody>
      </p:sp>
      <p:sp>
        <p:nvSpPr>
          <p:cNvPr id="2" name="Rectangle à coins arrondis 1"/>
          <p:cNvSpPr/>
          <p:nvPr/>
        </p:nvSpPr>
        <p:spPr>
          <a:xfrm>
            <a:off x="1219200" y="1844842"/>
            <a:ext cx="2526632" cy="6737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Espaces publics ouvert structurant</a:t>
            </a:r>
            <a:endParaRPr lang="fr-FR" dirty="0"/>
          </a:p>
        </p:txBody>
      </p:sp>
      <p:sp>
        <p:nvSpPr>
          <p:cNvPr id="3" name="Rectangle à coins arrondis 2"/>
          <p:cNvSpPr/>
          <p:nvPr/>
        </p:nvSpPr>
        <p:spPr>
          <a:xfrm>
            <a:off x="8093242" y="1909011"/>
            <a:ext cx="2727158" cy="641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Espaces publics ouvert de proximité</a:t>
            </a:r>
            <a:endParaRPr lang="fr-FR" dirty="0"/>
          </a:p>
        </p:txBody>
      </p:sp>
      <p:sp>
        <p:nvSpPr>
          <p:cNvPr id="5" name="Rectangle à coins arrondis 4"/>
          <p:cNvSpPr/>
          <p:nvPr/>
        </p:nvSpPr>
        <p:spPr>
          <a:xfrm>
            <a:off x="1371600" y="2775283"/>
            <a:ext cx="2269958" cy="25988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 </a:t>
            </a:r>
            <a:r>
              <a:rPr lang="fr-FR" dirty="0"/>
              <a:t>lieux de rassemblement, de communication et d’échanges , qui conservent la mémoire de la ville (grande place, </a:t>
            </a:r>
            <a:r>
              <a:rPr lang="fr-FR" dirty="0" smtClean="0"/>
              <a:t>esplanade ,parvis, jardin </a:t>
            </a:r>
            <a:r>
              <a:rPr lang="fr-FR" dirty="0"/>
              <a:t>botanique</a:t>
            </a:r>
            <a:r>
              <a:rPr lang="fr-FR" dirty="0" smtClean="0"/>
              <a:t>.)</a:t>
            </a:r>
            <a:endParaRPr lang="fr-FR" dirty="0"/>
          </a:p>
        </p:txBody>
      </p:sp>
      <p:sp>
        <p:nvSpPr>
          <p:cNvPr id="6" name="Rectangle à coins arrondis 5"/>
          <p:cNvSpPr/>
          <p:nvPr/>
        </p:nvSpPr>
        <p:spPr>
          <a:xfrm>
            <a:off x="8165432" y="2775284"/>
            <a:ext cx="2767263" cy="23982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Espaces qui offrent </a:t>
            </a:r>
            <a:r>
              <a:rPr lang="fr-FR" dirty="0"/>
              <a:t>des agréments particuliers : le repos, la détente, le calme, la qualité de l’air, le paysage... </a:t>
            </a:r>
            <a:endParaRPr lang="fr-FR" dirty="0" smtClean="0"/>
          </a:p>
          <a:p>
            <a:pPr algn="ctr"/>
            <a:r>
              <a:rPr lang="fr-FR" dirty="0"/>
              <a:t>Comme </a:t>
            </a:r>
            <a:r>
              <a:rPr lang="fr-FR" dirty="0" smtClean="0"/>
              <a:t>(</a:t>
            </a:r>
            <a:r>
              <a:rPr lang="fr-FR" dirty="0"/>
              <a:t>placette, terrasse, petit espace vert, </a:t>
            </a:r>
            <a:r>
              <a:rPr lang="fr-FR" dirty="0" smtClean="0"/>
              <a:t>square)</a:t>
            </a:r>
            <a:endParaRPr lang="fr-FR" dirty="0"/>
          </a:p>
        </p:txBody>
      </p:sp>
      <p:pic>
        <p:nvPicPr>
          <p:cNvPr id="9" name="Image 8"/>
          <p:cNvPicPr>
            <a:picLocks noChangeAspect="1"/>
          </p:cNvPicPr>
          <p:nvPr/>
        </p:nvPicPr>
        <p:blipFill>
          <a:blip r:embed="rId3"/>
          <a:stretch>
            <a:fillRect/>
          </a:stretch>
        </p:blipFill>
        <p:spPr>
          <a:xfrm>
            <a:off x="840059" y="1395663"/>
            <a:ext cx="4514822" cy="3381758"/>
          </a:xfrm>
          <a:prstGeom prst="rect">
            <a:avLst/>
          </a:prstGeom>
        </p:spPr>
      </p:pic>
      <p:pic>
        <p:nvPicPr>
          <p:cNvPr id="7" name="Image 6"/>
          <p:cNvPicPr>
            <a:picLocks noChangeAspect="1"/>
          </p:cNvPicPr>
          <p:nvPr/>
        </p:nvPicPr>
        <p:blipFill>
          <a:blip r:embed="rId4"/>
          <a:stretch>
            <a:fillRect/>
          </a:stretch>
        </p:blipFill>
        <p:spPr>
          <a:xfrm>
            <a:off x="1087655" y="1981201"/>
            <a:ext cx="5107805" cy="3192378"/>
          </a:xfrm>
          <a:prstGeom prst="rect">
            <a:avLst/>
          </a:prstGeom>
        </p:spPr>
      </p:pic>
      <p:pic>
        <p:nvPicPr>
          <p:cNvPr id="8" name="Image 7"/>
          <p:cNvPicPr>
            <a:picLocks noChangeAspect="1"/>
          </p:cNvPicPr>
          <p:nvPr/>
        </p:nvPicPr>
        <p:blipFill>
          <a:blip r:embed="rId5"/>
          <a:stretch>
            <a:fillRect/>
          </a:stretch>
        </p:blipFill>
        <p:spPr>
          <a:xfrm>
            <a:off x="1115018" y="2654970"/>
            <a:ext cx="5465519" cy="3631154"/>
          </a:xfrm>
          <a:prstGeom prst="rect">
            <a:avLst/>
          </a:prstGeom>
        </p:spPr>
      </p:pic>
      <p:pic>
        <p:nvPicPr>
          <p:cNvPr id="10" name="Image 9"/>
          <p:cNvPicPr>
            <a:picLocks noChangeAspect="1"/>
          </p:cNvPicPr>
          <p:nvPr/>
        </p:nvPicPr>
        <p:blipFill>
          <a:blip r:embed="rId6"/>
          <a:stretch>
            <a:fillRect/>
          </a:stretch>
        </p:blipFill>
        <p:spPr>
          <a:xfrm>
            <a:off x="2712250" y="3157969"/>
            <a:ext cx="4386450" cy="2924576"/>
          </a:xfrm>
          <a:prstGeom prst="rect">
            <a:avLst/>
          </a:prstGeom>
        </p:spPr>
      </p:pic>
      <p:pic>
        <p:nvPicPr>
          <p:cNvPr id="11" name="Image 10"/>
          <p:cNvPicPr>
            <a:picLocks noChangeAspect="1"/>
          </p:cNvPicPr>
          <p:nvPr/>
        </p:nvPicPr>
        <p:blipFill>
          <a:blip r:embed="rId7"/>
          <a:stretch>
            <a:fillRect/>
          </a:stretch>
        </p:blipFill>
        <p:spPr>
          <a:xfrm>
            <a:off x="7725847" y="1661205"/>
            <a:ext cx="3646432" cy="2850674"/>
          </a:xfrm>
          <a:prstGeom prst="rect">
            <a:avLst/>
          </a:prstGeom>
        </p:spPr>
      </p:pic>
      <p:pic>
        <p:nvPicPr>
          <p:cNvPr id="12" name="Image 11"/>
          <p:cNvPicPr>
            <a:picLocks noChangeAspect="1"/>
          </p:cNvPicPr>
          <p:nvPr/>
        </p:nvPicPr>
        <p:blipFill>
          <a:blip r:embed="rId8"/>
          <a:stretch>
            <a:fillRect/>
          </a:stretch>
        </p:blipFill>
        <p:spPr>
          <a:xfrm>
            <a:off x="7267123" y="2427483"/>
            <a:ext cx="4141166" cy="2760777"/>
          </a:xfrm>
          <a:prstGeom prst="rect">
            <a:avLst/>
          </a:prstGeom>
        </p:spPr>
      </p:pic>
      <p:pic>
        <p:nvPicPr>
          <p:cNvPr id="13" name="Image 12"/>
          <p:cNvPicPr>
            <a:picLocks noChangeAspect="1"/>
          </p:cNvPicPr>
          <p:nvPr/>
        </p:nvPicPr>
        <p:blipFill>
          <a:blip r:embed="rId9"/>
          <a:stretch>
            <a:fillRect/>
          </a:stretch>
        </p:blipFill>
        <p:spPr>
          <a:xfrm>
            <a:off x="8095962" y="3388841"/>
            <a:ext cx="3938443" cy="2941677"/>
          </a:xfrm>
          <a:prstGeom prst="rect">
            <a:avLst/>
          </a:prstGeom>
        </p:spPr>
      </p:pic>
      <p:sp>
        <p:nvSpPr>
          <p:cNvPr id="14" name="Rectangle à coins arrondis 13"/>
          <p:cNvSpPr/>
          <p:nvPr/>
        </p:nvSpPr>
        <p:spPr>
          <a:xfrm>
            <a:off x="5367622" y="5485092"/>
            <a:ext cx="4219802" cy="11949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u="sng" dirty="0">
                <a:solidFill>
                  <a:srgbClr val="FF0000"/>
                </a:solidFill>
              </a:rPr>
              <a:t>Les parvis:</a:t>
            </a:r>
          </a:p>
          <a:p>
            <a:r>
              <a:rPr lang="fr-FR" dirty="0">
                <a:solidFill>
                  <a:schemeClr val="tx1"/>
                </a:solidFill>
              </a:rPr>
              <a:t>Place s'étendant devant la façade principale d'un temple, d'une église. (À l'époque paléochrétienne,</a:t>
            </a:r>
          </a:p>
        </p:txBody>
      </p:sp>
    </p:spTree>
    <p:extLst>
      <p:ext uri="{BB962C8B-B14F-4D97-AF65-F5344CB8AC3E}">
        <p14:creationId xmlns:p14="http://schemas.microsoft.com/office/powerpoint/2010/main" val="88957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1000"/>
                                        <p:tgtEl>
                                          <p:spTgt spid="12"/>
                                        </p:tgtEl>
                                      </p:cBhvr>
                                    </p:animEffect>
                                    <p:anim calcmode="lin" valueType="num">
                                      <p:cBhvr>
                                        <p:cTn id="70" dur="1000" fill="hold"/>
                                        <p:tgtEl>
                                          <p:spTgt spid="12"/>
                                        </p:tgtEl>
                                        <p:attrNameLst>
                                          <p:attrName>ppt_x</p:attrName>
                                        </p:attrNameLst>
                                      </p:cBhvr>
                                      <p:tavLst>
                                        <p:tav tm="0">
                                          <p:val>
                                            <p:strVal val="#ppt_x"/>
                                          </p:val>
                                        </p:tav>
                                        <p:tav tm="100000">
                                          <p:val>
                                            <p:strVal val="#ppt_x"/>
                                          </p:val>
                                        </p:tav>
                                      </p:tavLst>
                                    </p:anim>
                                    <p:anim calcmode="lin" valueType="num">
                                      <p:cBhvr>
                                        <p:cTn id="7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808675" y="707666"/>
            <a:ext cx="3601941" cy="6042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a:t>
            </a:r>
            <a:r>
              <a:rPr lang="fr-FR" dirty="0"/>
              <a:t>espaces publics </a:t>
            </a:r>
            <a:r>
              <a:rPr lang="fr-FR" dirty="0" smtClean="0"/>
              <a:t>linéaires</a:t>
            </a:r>
            <a:endParaRPr lang="fr-FR" dirty="0"/>
          </a:p>
        </p:txBody>
      </p:sp>
      <p:sp>
        <p:nvSpPr>
          <p:cNvPr id="5" name="Rectangle à coins arrondis 4"/>
          <p:cNvSpPr/>
          <p:nvPr/>
        </p:nvSpPr>
        <p:spPr>
          <a:xfrm>
            <a:off x="1097280" y="1423283"/>
            <a:ext cx="2393342" cy="5645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Espaces publics linéaire structurant</a:t>
            </a:r>
            <a:endParaRPr lang="fr-FR" dirty="0"/>
          </a:p>
        </p:txBody>
      </p:sp>
      <p:sp>
        <p:nvSpPr>
          <p:cNvPr id="6" name="Rectangle à coins arrondis 5"/>
          <p:cNvSpPr/>
          <p:nvPr/>
        </p:nvSpPr>
        <p:spPr>
          <a:xfrm>
            <a:off x="8181892" y="1781092"/>
            <a:ext cx="2536466" cy="64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Espaces publics linéaire de proximité</a:t>
            </a:r>
            <a:endParaRPr lang="fr-FR" dirty="0"/>
          </a:p>
        </p:txBody>
      </p:sp>
      <p:sp>
        <p:nvSpPr>
          <p:cNvPr id="7" name="Rectangle à coins arrondis 6"/>
          <p:cNvSpPr/>
          <p:nvPr/>
        </p:nvSpPr>
        <p:spPr>
          <a:xfrm>
            <a:off x="413467" y="2194560"/>
            <a:ext cx="1673750" cy="6042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boulevard</a:t>
            </a:r>
            <a:endParaRPr lang="fr-FR" dirty="0"/>
          </a:p>
        </p:txBody>
      </p:sp>
      <p:sp>
        <p:nvSpPr>
          <p:cNvPr id="8" name="Rectangle à coins arrondis 7"/>
          <p:cNvSpPr/>
          <p:nvPr/>
        </p:nvSpPr>
        <p:spPr>
          <a:xfrm>
            <a:off x="7100515" y="3180522"/>
            <a:ext cx="1677725" cy="588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Rue et ruelles</a:t>
            </a:r>
            <a:endParaRPr lang="fr-FR" dirty="0"/>
          </a:p>
        </p:txBody>
      </p:sp>
      <p:sp>
        <p:nvSpPr>
          <p:cNvPr id="9" name="Rectangle à coins arrondis 8"/>
          <p:cNvSpPr/>
          <p:nvPr/>
        </p:nvSpPr>
        <p:spPr>
          <a:xfrm>
            <a:off x="9835764" y="3140762"/>
            <a:ext cx="1502796" cy="628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impasses</a:t>
            </a:r>
            <a:endParaRPr lang="fr-FR" dirty="0"/>
          </a:p>
        </p:txBody>
      </p:sp>
      <p:sp>
        <p:nvSpPr>
          <p:cNvPr id="10" name="Rectangle à coins arrondis 9"/>
          <p:cNvSpPr/>
          <p:nvPr/>
        </p:nvSpPr>
        <p:spPr>
          <a:xfrm>
            <a:off x="3814638" y="2202510"/>
            <a:ext cx="1645920" cy="5883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avenues</a:t>
            </a:r>
            <a:endParaRPr lang="fr-FR" dirty="0"/>
          </a:p>
        </p:txBody>
      </p:sp>
      <p:sp>
        <p:nvSpPr>
          <p:cNvPr id="15" name="Rectangle à coins arrondis 14"/>
          <p:cNvSpPr/>
          <p:nvPr/>
        </p:nvSpPr>
        <p:spPr>
          <a:xfrm>
            <a:off x="-93384" y="2103120"/>
            <a:ext cx="2844580" cy="4405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Axe de circulation majeur, établi en principe de façon concentrique autour du centre d'une agglomération, souvent à l'emplacement d'une </a:t>
            </a:r>
            <a:r>
              <a:rPr lang="fr-FR" dirty="0" smtClean="0"/>
              <a:t>enceinte</a:t>
            </a:r>
            <a:endParaRPr lang="fr-FR" dirty="0"/>
          </a:p>
          <a:p>
            <a:pPr algn="ctr"/>
            <a:r>
              <a:rPr lang="fr-FR" dirty="0"/>
              <a:t>, bordée de chaque côté d'une rangée d'arbres et de larges trottoirs</a:t>
            </a:r>
            <a:r>
              <a:rPr lang="fr-FR" dirty="0" smtClean="0"/>
              <a:t>.</a:t>
            </a:r>
          </a:p>
          <a:p>
            <a:pPr algn="ctr"/>
            <a:r>
              <a:rPr lang="fr-FR" dirty="0"/>
              <a:t>Les bâtiments qui le bordent, à l'alignement, ont généralement une hauteur similaire à la largeur de la voie.</a:t>
            </a:r>
          </a:p>
        </p:txBody>
      </p:sp>
      <p:pic>
        <p:nvPicPr>
          <p:cNvPr id="17" name="Image 16"/>
          <p:cNvPicPr>
            <a:picLocks noChangeAspect="1"/>
          </p:cNvPicPr>
          <p:nvPr/>
        </p:nvPicPr>
        <p:blipFill>
          <a:blip r:embed="rId2"/>
          <a:stretch>
            <a:fillRect/>
          </a:stretch>
        </p:blipFill>
        <p:spPr>
          <a:xfrm>
            <a:off x="-642399" y="2052031"/>
            <a:ext cx="5397279" cy="3595937"/>
          </a:xfrm>
          <a:prstGeom prst="rect">
            <a:avLst/>
          </a:prstGeom>
        </p:spPr>
      </p:pic>
      <p:sp>
        <p:nvSpPr>
          <p:cNvPr id="21" name="Rectangle à coins arrondis 20"/>
          <p:cNvSpPr/>
          <p:nvPr/>
        </p:nvSpPr>
        <p:spPr>
          <a:xfrm>
            <a:off x="5997744" y="3044062"/>
            <a:ext cx="4517557" cy="21195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signifie chemin bordé de maisons ou de murailles dans une agglomération, elle ordonne et oriente le bâti et le tissu urbain, un espace de la circulation mécanique, donc c’est un espace structurant du quartier et de la ville, qui participe à la perception de l’espace urbain</a:t>
            </a:r>
          </a:p>
        </p:txBody>
      </p:sp>
      <p:sp>
        <p:nvSpPr>
          <p:cNvPr id="13" name="Rectangle à coins arrondis 12"/>
          <p:cNvSpPr/>
          <p:nvPr/>
        </p:nvSpPr>
        <p:spPr>
          <a:xfrm>
            <a:off x="2950654" y="2094770"/>
            <a:ext cx="3498574" cy="17969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Artère généralement bordée d'arbres ou de bâtiments, établie en principe de façon radiale par rapport au centre d'une </a:t>
            </a:r>
            <a:r>
              <a:rPr lang="fr-FR" dirty="0" smtClean="0"/>
              <a:t>agglomération, </a:t>
            </a:r>
            <a:r>
              <a:rPr lang="fr-FR" dirty="0"/>
              <a:t>qui conduit parfois à un édifice important ou à une place.</a:t>
            </a:r>
          </a:p>
        </p:txBody>
      </p:sp>
      <p:pic>
        <p:nvPicPr>
          <p:cNvPr id="14" name="Image 13"/>
          <p:cNvPicPr>
            <a:picLocks noChangeAspect="1"/>
          </p:cNvPicPr>
          <p:nvPr/>
        </p:nvPicPr>
        <p:blipFill>
          <a:blip r:embed="rId3"/>
          <a:stretch>
            <a:fillRect/>
          </a:stretch>
        </p:blipFill>
        <p:spPr>
          <a:xfrm>
            <a:off x="2992263" y="2093669"/>
            <a:ext cx="3166929" cy="2311552"/>
          </a:xfrm>
          <a:prstGeom prst="rect">
            <a:avLst/>
          </a:prstGeom>
        </p:spPr>
      </p:pic>
      <p:sp>
        <p:nvSpPr>
          <p:cNvPr id="20" name="Rectangle à coins arrondis 19"/>
          <p:cNvSpPr/>
          <p:nvPr/>
        </p:nvSpPr>
        <p:spPr>
          <a:xfrm>
            <a:off x="6322664" y="3810080"/>
            <a:ext cx="3628207" cy="1928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C’est une rue secondaire, plus étroite que la rue, elle ne joue que le rôle de desserte locale et elle est parfois accessible par un passage, sa largeur étant insuffisante pour le passage de deux véhicules</a:t>
            </a:r>
          </a:p>
        </p:txBody>
      </p:sp>
      <p:pic>
        <p:nvPicPr>
          <p:cNvPr id="19" name="Image 18"/>
          <p:cNvPicPr>
            <a:picLocks noChangeAspect="1"/>
          </p:cNvPicPr>
          <p:nvPr/>
        </p:nvPicPr>
        <p:blipFill>
          <a:blip r:embed="rId4"/>
          <a:stretch>
            <a:fillRect/>
          </a:stretch>
        </p:blipFill>
        <p:spPr>
          <a:xfrm>
            <a:off x="6850631" y="2798859"/>
            <a:ext cx="2268007" cy="3651875"/>
          </a:xfrm>
          <a:prstGeom prst="rect">
            <a:avLst/>
          </a:prstGeom>
        </p:spPr>
      </p:pic>
      <p:sp>
        <p:nvSpPr>
          <p:cNvPr id="3" name="Rectangle à coins arrondis 2"/>
          <p:cNvSpPr/>
          <p:nvPr/>
        </p:nvSpPr>
        <p:spPr>
          <a:xfrm>
            <a:off x="9660835" y="2985712"/>
            <a:ext cx="2305878" cy="27193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C’est une voie avec un seul issue, souvent utilisée dans les lotissements résidentiels à partir de milieu de XXème siècle, dans le but de séparer le trafic local et piéton de trafic de transit. </a:t>
            </a:r>
          </a:p>
        </p:txBody>
      </p:sp>
      <p:pic>
        <p:nvPicPr>
          <p:cNvPr id="16" name="Image 15"/>
          <p:cNvPicPr>
            <a:picLocks noChangeAspect="1"/>
          </p:cNvPicPr>
          <p:nvPr/>
        </p:nvPicPr>
        <p:blipFill>
          <a:blip r:embed="rId5"/>
          <a:stretch>
            <a:fillRect/>
          </a:stretch>
        </p:blipFill>
        <p:spPr>
          <a:xfrm>
            <a:off x="9496291" y="2993267"/>
            <a:ext cx="2543175" cy="3095625"/>
          </a:xfrm>
          <a:prstGeom prst="rect">
            <a:avLst/>
          </a:prstGeom>
        </p:spPr>
      </p:pic>
      <p:sp>
        <p:nvSpPr>
          <p:cNvPr id="11" name="Rectangle à coins arrondis 10"/>
          <p:cNvSpPr/>
          <p:nvPr/>
        </p:nvSpPr>
        <p:spPr>
          <a:xfrm>
            <a:off x="4810538" y="4516340"/>
            <a:ext cx="2043485" cy="5327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les voies piétonnes</a:t>
            </a:r>
            <a:endParaRPr lang="fr-FR" dirty="0"/>
          </a:p>
        </p:txBody>
      </p:sp>
      <p:sp>
        <p:nvSpPr>
          <p:cNvPr id="12" name="Rectangle à coins arrondis 11"/>
          <p:cNvSpPr/>
          <p:nvPr/>
        </p:nvSpPr>
        <p:spPr>
          <a:xfrm>
            <a:off x="4234069" y="5128592"/>
            <a:ext cx="3196424" cy="11767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a:t>
            </a:r>
            <a:r>
              <a:rPr lang="fr-FR" dirty="0"/>
              <a:t>passages piétons matérialisés au sol </a:t>
            </a:r>
            <a:r>
              <a:rPr lang="fr-FR" dirty="0" smtClean="0"/>
              <a:t>par  </a:t>
            </a:r>
            <a:r>
              <a:rPr lang="fr-FR" dirty="0"/>
              <a:t>des bandes séparatives (les chaussées), </a:t>
            </a:r>
            <a:r>
              <a:rPr lang="fr-FR" dirty="0" smtClean="0"/>
              <a:t> les </a:t>
            </a:r>
            <a:r>
              <a:rPr lang="fr-FR" dirty="0"/>
              <a:t>trottoirs</a:t>
            </a:r>
            <a:r>
              <a:rPr lang="fr-FR" dirty="0" smtClean="0"/>
              <a:t>, et les mails</a:t>
            </a:r>
            <a:endParaRPr lang="fr-FR" dirty="0"/>
          </a:p>
        </p:txBody>
      </p:sp>
      <p:sp>
        <p:nvSpPr>
          <p:cNvPr id="22" name="Rectangle à coins arrondis 21"/>
          <p:cNvSpPr/>
          <p:nvPr/>
        </p:nvSpPr>
        <p:spPr>
          <a:xfrm>
            <a:off x="4834789" y="5160197"/>
            <a:ext cx="2162359" cy="12278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Mail:</a:t>
            </a:r>
          </a:p>
          <a:p>
            <a:pPr algn="ctr"/>
            <a:r>
              <a:rPr lang="fr-FR" sz="1600" dirty="0" smtClean="0"/>
              <a:t>Voie </a:t>
            </a:r>
            <a:r>
              <a:rPr lang="fr-FR" sz="1600" dirty="0"/>
              <a:t>piétonne bordée de rangées d'arbres et de plantations </a:t>
            </a:r>
          </a:p>
        </p:txBody>
      </p:sp>
    </p:spTree>
    <p:extLst>
      <p:ext uri="{BB962C8B-B14F-4D97-AF65-F5344CB8AC3E}">
        <p14:creationId xmlns:p14="http://schemas.microsoft.com/office/powerpoint/2010/main" val="42896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barn(inVertical)">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barn(inVertical)">
                                      <p:cBhvr>
                                        <p:cTn id="66" dur="500"/>
                                        <p:tgtEl>
                                          <p:spTgt spid="9"/>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barn(inVertical)">
                                      <p:cBhvr>
                                        <p:cTn id="71" dur="5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barn(inVertical)">
                                      <p:cBhvr>
                                        <p:cTn id="76" dur="500"/>
                                        <p:tgtEl>
                                          <p:spTgt spid="20"/>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barn(inVertical)">
                                      <p:cBhvr>
                                        <p:cTn id="88" dur="500"/>
                                        <p:tgtEl>
                                          <p:spTgt spid="3"/>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1000"/>
                                        <p:tgtEl>
                                          <p:spTgt spid="16"/>
                                        </p:tgtEl>
                                      </p:cBhvr>
                                    </p:animEffect>
                                    <p:anim calcmode="lin" valueType="num">
                                      <p:cBhvr>
                                        <p:cTn id="94" dur="1000" fill="hold"/>
                                        <p:tgtEl>
                                          <p:spTgt spid="16"/>
                                        </p:tgtEl>
                                        <p:attrNameLst>
                                          <p:attrName>ppt_x</p:attrName>
                                        </p:attrNameLst>
                                      </p:cBhvr>
                                      <p:tavLst>
                                        <p:tav tm="0">
                                          <p:val>
                                            <p:strVal val="#ppt_x"/>
                                          </p:val>
                                        </p:tav>
                                        <p:tav tm="100000">
                                          <p:val>
                                            <p:strVal val="#ppt_x"/>
                                          </p:val>
                                        </p:tav>
                                      </p:tavLst>
                                    </p:anim>
                                    <p:anim calcmode="lin" valueType="num">
                                      <p:cBhvr>
                                        <p:cTn id="9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barn(inVertical)">
                                      <p:cBhvr>
                                        <p:cTn id="100" dur="500"/>
                                        <p:tgtEl>
                                          <p:spTgt spid="11"/>
                                        </p:tgtEl>
                                      </p:cBhvr>
                                    </p:animEffect>
                                  </p:childTnLst>
                                </p:cTn>
                              </p:par>
                            </p:childTnLst>
                          </p:cTn>
                        </p:par>
                      </p:childTnLst>
                    </p:cTn>
                  </p:par>
                  <p:par>
                    <p:cTn id="101" fill="hold">
                      <p:stCondLst>
                        <p:cond delay="indefinite"/>
                      </p:stCondLst>
                      <p:childTnLst>
                        <p:par>
                          <p:cTn id="102" fill="hold">
                            <p:stCondLst>
                              <p:cond delay="0"/>
                            </p:stCondLst>
                            <p:childTnLst>
                              <p:par>
                                <p:cTn id="103" presetID="16" presetClass="entr" presetSubtype="21" fill="hold" grpId="0" nodeType="click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barn(inVertical)">
                                      <p:cBhvr>
                                        <p:cTn id="105" dur="500"/>
                                        <p:tgtEl>
                                          <p:spTgt spid="12"/>
                                        </p:tgtEl>
                                      </p:cBhvr>
                                    </p:animEffect>
                                  </p:childTnLst>
                                </p:cTn>
                              </p:par>
                            </p:childTnLst>
                          </p:cTn>
                        </p:par>
                      </p:childTnLst>
                    </p:cTn>
                  </p:par>
                  <p:par>
                    <p:cTn id="106" fill="hold">
                      <p:stCondLst>
                        <p:cond delay="indefinite"/>
                      </p:stCondLst>
                      <p:childTnLst>
                        <p:par>
                          <p:cTn id="107" fill="hold">
                            <p:stCondLst>
                              <p:cond delay="0"/>
                            </p:stCondLst>
                            <p:childTnLst>
                              <p:par>
                                <p:cTn id="108" presetID="16" presetClass="entr" presetSubtype="21"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barn(inVertical)">
                                      <p:cBhvr>
                                        <p:cTn id="1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5" grpId="0" animBg="1"/>
      <p:bldP spid="21" grpId="0" animBg="1"/>
      <p:bldP spid="13" grpId="0" animBg="1"/>
      <p:bldP spid="20" grpId="0" animBg="1"/>
      <p:bldP spid="3" grpId="0" animBg="1"/>
      <p:bldP spid="11" grpId="0" animBg="1"/>
      <p:bldP spid="12"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espaces publics discrets à révéler</a:t>
            </a:r>
          </a:p>
        </p:txBody>
      </p:sp>
      <p:sp>
        <p:nvSpPr>
          <p:cNvPr id="3" name="Espace réservé du contenu 2"/>
          <p:cNvSpPr>
            <a:spLocks noGrp="1"/>
          </p:cNvSpPr>
          <p:nvPr>
            <p:ph idx="1"/>
          </p:nvPr>
        </p:nvSpPr>
        <p:spPr/>
        <p:txBody>
          <a:bodyPr/>
          <a:lstStyle/>
          <a:p>
            <a:r>
              <a:rPr lang="fr-FR" dirty="0"/>
              <a:t>La catégorie des espaces publics discrets à révéler recouvre des espaces aménagés de petites dimensions</a:t>
            </a:r>
          </a:p>
        </p:txBody>
      </p:sp>
      <p:pic>
        <p:nvPicPr>
          <p:cNvPr id="4" name="Image 3"/>
          <p:cNvPicPr>
            <a:picLocks noChangeAspect="1"/>
          </p:cNvPicPr>
          <p:nvPr/>
        </p:nvPicPr>
        <p:blipFill>
          <a:blip r:embed="rId2"/>
          <a:stretch>
            <a:fillRect/>
          </a:stretch>
        </p:blipFill>
        <p:spPr>
          <a:xfrm>
            <a:off x="5764112" y="3000213"/>
            <a:ext cx="5132485" cy="3430776"/>
          </a:xfrm>
          <a:prstGeom prst="rect">
            <a:avLst/>
          </a:prstGeom>
        </p:spPr>
      </p:pic>
      <p:pic>
        <p:nvPicPr>
          <p:cNvPr id="5" name="Image 4"/>
          <p:cNvPicPr>
            <a:picLocks noChangeAspect="1"/>
          </p:cNvPicPr>
          <p:nvPr/>
        </p:nvPicPr>
        <p:blipFill>
          <a:blip r:embed="rId3"/>
          <a:stretch>
            <a:fillRect/>
          </a:stretch>
        </p:blipFill>
        <p:spPr>
          <a:xfrm>
            <a:off x="1295401" y="3399469"/>
            <a:ext cx="3959166" cy="3164699"/>
          </a:xfrm>
          <a:prstGeom prst="rect">
            <a:avLst/>
          </a:prstGeom>
        </p:spPr>
      </p:pic>
    </p:spTree>
    <p:extLst>
      <p:ext uri="{BB962C8B-B14F-4D97-AF65-F5344CB8AC3E}">
        <p14:creationId xmlns:p14="http://schemas.microsoft.com/office/powerpoint/2010/main" val="3798847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espaces publics de transition</a:t>
            </a:r>
          </a:p>
        </p:txBody>
      </p:sp>
      <p:sp>
        <p:nvSpPr>
          <p:cNvPr id="4" name="Rectangle à coins arrondis 3"/>
          <p:cNvSpPr/>
          <p:nvPr/>
        </p:nvSpPr>
        <p:spPr>
          <a:xfrm>
            <a:off x="834887" y="2441050"/>
            <a:ext cx="1630017" cy="5883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es espaces </a:t>
            </a:r>
            <a:r>
              <a:rPr lang="fr-FR" dirty="0" smtClean="0"/>
              <a:t>interface</a:t>
            </a:r>
            <a:r>
              <a:rPr lang="fr-FR" dirty="0"/>
              <a:t>˝ </a:t>
            </a:r>
          </a:p>
        </p:txBody>
      </p:sp>
      <p:sp>
        <p:nvSpPr>
          <p:cNvPr id="5" name="Rectangle à coins arrondis 4"/>
          <p:cNvSpPr/>
          <p:nvPr/>
        </p:nvSpPr>
        <p:spPr>
          <a:xfrm>
            <a:off x="811033" y="3307743"/>
            <a:ext cx="2170706" cy="19798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qui mettent en relation la rive et le milieu aquatique, le sec et l’humide (plage*, berge publique,</a:t>
            </a:r>
          </a:p>
        </p:txBody>
      </p:sp>
      <p:sp>
        <p:nvSpPr>
          <p:cNvPr id="6" name="Rectangle à coins arrondis 5"/>
          <p:cNvSpPr/>
          <p:nvPr/>
        </p:nvSpPr>
        <p:spPr>
          <a:xfrm>
            <a:off x="4468633" y="2441050"/>
            <a:ext cx="1924216" cy="5526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les espaces </a:t>
            </a:r>
            <a:r>
              <a:rPr lang="fr-FR" dirty="0" smtClean="0"/>
              <a:t>trait </a:t>
            </a:r>
            <a:r>
              <a:rPr lang="fr-FR" dirty="0"/>
              <a:t>d’union˝ </a:t>
            </a:r>
          </a:p>
        </p:txBody>
      </p:sp>
      <p:sp>
        <p:nvSpPr>
          <p:cNvPr id="7" name="Rectangle à coins arrondis 6"/>
          <p:cNvSpPr/>
          <p:nvPr/>
        </p:nvSpPr>
        <p:spPr>
          <a:xfrm>
            <a:off x="4039261" y="3029447"/>
            <a:ext cx="3808676" cy="3244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 </a:t>
            </a:r>
            <a:r>
              <a:rPr lang="fr-FR" dirty="0"/>
              <a:t>mettent en relation deux paliers naturels, deux quartiers, des équipements (cheminement, montée, promenade suspendue, place en plateaux...) et nécessitent des dispositifs spécifiques (clôtures, rambardes, rampes, mains courantes, définition claire des </a:t>
            </a:r>
            <a:r>
              <a:rPr lang="fr-FR" dirty="0" smtClean="0"/>
              <a:t>cheminements.</a:t>
            </a:r>
          </a:p>
          <a:p>
            <a:pPr algn="ctr"/>
            <a:endParaRPr lang="fr-FR" dirty="0"/>
          </a:p>
          <a:p>
            <a:pPr algn="ctr"/>
            <a:r>
              <a:rPr lang="fr-FR" dirty="0" smtClean="0"/>
              <a:t>Ex: rue </a:t>
            </a:r>
            <a:r>
              <a:rPr lang="fr-FR" dirty="0"/>
              <a:t>en escalier , passerelle, </a:t>
            </a:r>
            <a:r>
              <a:rPr lang="fr-FR" dirty="0" smtClean="0"/>
              <a:t>pont-dalle</a:t>
            </a:r>
            <a:endParaRPr lang="fr-FR" dirty="0"/>
          </a:p>
        </p:txBody>
      </p:sp>
      <p:sp>
        <p:nvSpPr>
          <p:cNvPr id="8" name="Rectangle à coins arrondis 7"/>
          <p:cNvSpPr/>
          <p:nvPr/>
        </p:nvSpPr>
        <p:spPr>
          <a:xfrm>
            <a:off x="8897510" y="2441050"/>
            <a:ext cx="1701579" cy="461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les espaces </a:t>
            </a:r>
            <a:r>
              <a:rPr lang="fr-FR" dirty="0" smtClean="0"/>
              <a:t>traversée</a:t>
            </a:r>
            <a:r>
              <a:rPr lang="fr-FR" dirty="0"/>
              <a:t>˝ </a:t>
            </a:r>
          </a:p>
        </p:txBody>
      </p:sp>
      <p:sp>
        <p:nvSpPr>
          <p:cNvPr id="9" name="Rectangle à coins arrondis 8"/>
          <p:cNvSpPr/>
          <p:nvPr/>
        </p:nvSpPr>
        <p:spPr>
          <a:xfrm>
            <a:off x="8794142" y="3307742"/>
            <a:ext cx="2210463" cy="25682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permettent des cheminements dans l’épaisseur du tissu urbain. </a:t>
            </a:r>
            <a:endParaRPr lang="fr-FR" dirty="0" smtClean="0"/>
          </a:p>
          <a:p>
            <a:pPr algn="ctr"/>
            <a:endParaRPr lang="fr-FR" dirty="0"/>
          </a:p>
          <a:p>
            <a:pPr algn="ctr"/>
            <a:r>
              <a:rPr lang="fr-FR" dirty="0"/>
              <a:t>Ex: passage sous voie ferrée, portique* arcade, </a:t>
            </a:r>
            <a:r>
              <a:rPr lang="fr-FR" dirty="0" smtClean="0"/>
              <a:t>passage </a:t>
            </a:r>
            <a:r>
              <a:rPr lang="fr-FR" dirty="0"/>
              <a:t>couvert</a:t>
            </a:r>
          </a:p>
        </p:txBody>
      </p:sp>
    </p:spTree>
    <p:extLst>
      <p:ext uri="{BB962C8B-B14F-4D97-AF65-F5344CB8AC3E}">
        <p14:creationId xmlns:p14="http://schemas.microsoft.com/office/powerpoint/2010/main" val="204256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La typologie fonctionnelle des places : </a:t>
            </a:r>
          </a:p>
        </p:txBody>
      </p:sp>
      <p:sp>
        <p:nvSpPr>
          <p:cNvPr id="3" name="Espace réservé du contenu 2"/>
          <p:cNvSpPr>
            <a:spLocks noGrp="1"/>
          </p:cNvSpPr>
          <p:nvPr>
            <p:ph idx="1"/>
          </p:nvPr>
        </p:nvSpPr>
        <p:spPr/>
        <p:txBody>
          <a:bodyPr>
            <a:normAutofit/>
          </a:bodyPr>
          <a:lstStyle/>
          <a:p>
            <a:r>
              <a:rPr lang="fr-FR" dirty="0">
                <a:solidFill>
                  <a:srgbClr val="00B050"/>
                </a:solidFill>
              </a:rPr>
              <a:t>Place marchande </a:t>
            </a:r>
            <a:r>
              <a:rPr lang="fr-FR" dirty="0"/>
              <a:t>: Les marchés ont eu un rôle prépondérant quant à l’élaboration des contacts entre groupes sociaux et individus </a:t>
            </a:r>
            <a:r>
              <a:rPr lang="fr-FR" dirty="0" smtClean="0"/>
              <a:t>, </a:t>
            </a:r>
            <a:r>
              <a:rPr lang="fr-FR" dirty="0"/>
              <a:t>ils occupent généralement la place centrale, par coutume dans un encadrement monumental</a:t>
            </a:r>
            <a:r>
              <a:rPr lang="fr-FR" dirty="0" smtClean="0"/>
              <a:t>.</a:t>
            </a:r>
          </a:p>
          <a:p>
            <a:r>
              <a:rPr lang="fr-FR" dirty="0" smtClean="0"/>
              <a:t> </a:t>
            </a:r>
          </a:p>
        </p:txBody>
      </p:sp>
    </p:spTree>
    <p:extLst>
      <p:ext uri="{BB962C8B-B14F-4D97-AF65-F5344CB8AC3E}">
        <p14:creationId xmlns:p14="http://schemas.microsoft.com/office/powerpoint/2010/main" val="3655105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76793" y="882595"/>
            <a:ext cx="9719804" cy="4993273"/>
          </a:xfrm>
        </p:spPr>
        <p:txBody>
          <a:bodyPr/>
          <a:lstStyle/>
          <a:p>
            <a:r>
              <a:rPr lang="fr-FR" dirty="0">
                <a:solidFill>
                  <a:srgbClr val="00B050"/>
                </a:solidFill>
              </a:rPr>
              <a:t>Place –monument : </a:t>
            </a:r>
            <a:r>
              <a:rPr lang="fr-FR" dirty="0"/>
              <a:t>La liaison entre place et monument public est profondément ancrée dès la fin du moyen âge. Dans la densité de la ville, le vide exceptionnel de la place est destiné à accueillir sur ses rives des édifices majeurs, publics en priorité.</a:t>
            </a:r>
          </a:p>
          <a:p>
            <a:endParaRPr lang="fr-FR" dirty="0"/>
          </a:p>
        </p:txBody>
      </p:sp>
    </p:spTree>
    <p:extLst>
      <p:ext uri="{BB962C8B-B14F-4D97-AF65-F5344CB8AC3E}">
        <p14:creationId xmlns:p14="http://schemas.microsoft.com/office/powerpoint/2010/main" val="270238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84083" y="958720"/>
            <a:ext cx="9601196" cy="3318936"/>
          </a:xfrm>
        </p:spPr>
        <p:txBody>
          <a:bodyPr/>
          <a:lstStyle/>
          <a:p>
            <a:r>
              <a:rPr lang="fr-FR" dirty="0">
                <a:solidFill>
                  <a:srgbClr val="00B050"/>
                </a:solidFill>
              </a:rPr>
              <a:t>Place royale : </a:t>
            </a:r>
            <a:r>
              <a:rPr lang="fr-FR" dirty="0"/>
              <a:t>La place royale française joue un rôle important dans la forme urbaine en associant des éléments tel qu’ordonnancement de façades identiques et une statue au milieu</a:t>
            </a:r>
          </a:p>
          <a:p>
            <a:endParaRPr lang="fr-FR" dirty="0"/>
          </a:p>
        </p:txBody>
      </p:sp>
      <p:pic>
        <p:nvPicPr>
          <p:cNvPr id="4" name="Image 3"/>
          <p:cNvPicPr>
            <a:picLocks noChangeAspect="1"/>
          </p:cNvPicPr>
          <p:nvPr/>
        </p:nvPicPr>
        <p:blipFill>
          <a:blip r:embed="rId2"/>
          <a:stretch>
            <a:fillRect/>
          </a:stretch>
        </p:blipFill>
        <p:spPr>
          <a:xfrm>
            <a:off x="3634581" y="2077715"/>
            <a:ext cx="3927110" cy="3938299"/>
          </a:xfrm>
          <a:prstGeom prst="rect">
            <a:avLst/>
          </a:prstGeom>
        </p:spPr>
      </p:pic>
    </p:spTree>
    <p:extLst>
      <p:ext uri="{BB962C8B-B14F-4D97-AF65-F5344CB8AC3E}">
        <p14:creationId xmlns:p14="http://schemas.microsoft.com/office/powerpoint/2010/main" val="1707760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731026" y="2862470"/>
            <a:ext cx="2417197" cy="1463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Distinguer l’espace vert</a:t>
            </a:r>
            <a:endParaRPr lang="fr-FR" dirty="0"/>
          </a:p>
        </p:txBody>
      </p:sp>
      <p:sp>
        <p:nvSpPr>
          <p:cNvPr id="8" name="Ellipse 7"/>
          <p:cNvSpPr/>
          <p:nvPr/>
        </p:nvSpPr>
        <p:spPr>
          <a:xfrm>
            <a:off x="548641" y="1810911"/>
            <a:ext cx="1900361" cy="11449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’unité </a:t>
            </a:r>
            <a:r>
              <a:rPr lang="fr-FR" dirty="0" smtClean="0"/>
              <a:t>d’habitation: </a:t>
            </a:r>
          </a:p>
          <a:p>
            <a:pPr algn="ctr"/>
            <a:r>
              <a:rPr lang="fr-FR" dirty="0"/>
              <a:t>s jardins privé et les jardins d’immeubles</a:t>
            </a:r>
          </a:p>
        </p:txBody>
      </p:sp>
      <p:sp>
        <p:nvSpPr>
          <p:cNvPr id="9" name="Ellipse 8"/>
          <p:cNvSpPr/>
          <p:nvPr/>
        </p:nvSpPr>
        <p:spPr>
          <a:xfrm>
            <a:off x="8261405" y="5049078"/>
            <a:ext cx="2425148" cy="13358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unité </a:t>
            </a:r>
            <a:r>
              <a:rPr lang="fr-FR" dirty="0"/>
              <a:t>de voisinage: squares, s jardins publics, plaines de jeux</a:t>
            </a:r>
          </a:p>
        </p:txBody>
      </p:sp>
      <p:sp>
        <p:nvSpPr>
          <p:cNvPr id="10" name="Ellipse 9"/>
          <p:cNvSpPr/>
          <p:nvPr/>
        </p:nvSpPr>
        <p:spPr>
          <a:xfrm>
            <a:off x="1383527" y="5247861"/>
            <a:ext cx="2130950" cy="1137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quartier : terrains de sport, parc de quartier</a:t>
            </a:r>
          </a:p>
        </p:txBody>
      </p:sp>
      <p:sp>
        <p:nvSpPr>
          <p:cNvPr id="11" name="Ellipse 10"/>
          <p:cNvSpPr/>
          <p:nvPr/>
        </p:nvSpPr>
        <p:spPr>
          <a:xfrm>
            <a:off x="4826441" y="731520"/>
            <a:ext cx="2321782" cy="12642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ville: parc urbain, parc d’attraction, jardin botanique</a:t>
            </a:r>
          </a:p>
        </p:txBody>
      </p:sp>
      <p:sp>
        <p:nvSpPr>
          <p:cNvPr id="13" name="Ellipse 12"/>
          <p:cNvSpPr/>
          <p:nvPr/>
        </p:nvSpPr>
        <p:spPr>
          <a:xfrm>
            <a:off x="9342783" y="1626042"/>
            <a:ext cx="1971923" cy="12364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zone </a:t>
            </a:r>
            <a:r>
              <a:rPr lang="fr-FR" dirty="0" smtClean="0"/>
              <a:t>périurbaine: base </a:t>
            </a:r>
            <a:r>
              <a:rPr lang="fr-FR" dirty="0"/>
              <a:t>de pleines aires</a:t>
            </a:r>
          </a:p>
        </p:txBody>
      </p:sp>
    </p:spTree>
    <p:extLst>
      <p:ext uri="{BB962C8B-B14F-4D97-AF65-F5344CB8AC3E}">
        <p14:creationId xmlns:p14="http://schemas.microsoft.com/office/powerpoint/2010/main" val="19446708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1998</TotalTime>
  <Words>853</Words>
  <Application>Microsoft Office PowerPoint</Application>
  <PresentationFormat>Grand écran</PresentationFormat>
  <Paragraphs>69</Paragraphs>
  <Slides>11</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Garamond</vt:lpstr>
      <vt:lpstr>Organique</vt:lpstr>
      <vt:lpstr>Typologie et morphologie  des espaces publics</vt:lpstr>
      <vt:lpstr>Présentation PowerPoint</vt:lpstr>
      <vt:lpstr>Présentation PowerPoint</vt:lpstr>
      <vt:lpstr>Présentation PowerPoint</vt:lpstr>
      <vt:lpstr>Présentation PowerPoint</vt:lpstr>
      <vt:lpstr>Les espaces publics discrets à révéler</vt:lpstr>
      <vt:lpstr>Les espaces publics de transition</vt:lpstr>
      <vt:lpstr>. La typologie fonctionnelle des places : </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Typologie des espaces publics</dc:title>
  <dc:creator>DELL</dc:creator>
  <cp:lastModifiedBy>DELL</cp:lastModifiedBy>
  <cp:revision>54</cp:revision>
  <dcterms:created xsi:type="dcterms:W3CDTF">2023-12-04T19:13:19Z</dcterms:created>
  <dcterms:modified xsi:type="dcterms:W3CDTF">2023-12-16T14:32:13Z</dcterms:modified>
</cp:coreProperties>
</file>