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5" r:id="rId6"/>
    <p:sldId id="266" r:id="rId7"/>
    <p:sldId id="260" r:id="rId8"/>
    <p:sldId id="261"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11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12/16/2023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Suite cour 2</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66022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L’espace vert :</a:t>
            </a:r>
          </a:p>
        </p:txBody>
      </p:sp>
      <p:sp>
        <p:nvSpPr>
          <p:cNvPr id="3" name="Espace réservé du contenu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lstStyle/>
          <a:p>
            <a:r>
              <a:rPr lang="fr-FR" dirty="0"/>
              <a:t>selon le Dictionnaire de la ville et l’urbain l’espace vert Venu du latin </a:t>
            </a:r>
            <a:r>
              <a:rPr lang="fr-FR" dirty="0" err="1"/>
              <a:t>spatium</a:t>
            </a:r>
            <a:r>
              <a:rPr lang="fr-FR" dirty="0"/>
              <a:t>, le terme désigne surtout une étendue plus ou moins précise, la notion d’espace vert conçue comme aire de repos, de jeux et de liberté des citadins, à base naturelle végétale est apparue au courant des années soixante.</a:t>
            </a:r>
          </a:p>
        </p:txBody>
      </p:sp>
    </p:spTree>
    <p:extLst>
      <p:ext uri="{BB962C8B-B14F-4D97-AF65-F5344CB8AC3E}">
        <p14:creationId xmlns:p14="http://schemas.microsoft.com/office/powerpoint/2010/main" val="134352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Types de jardins </a:t>
            </a:r>
          </a:p>
        </p:txBody>
      </p:sp>
      <p:sp>
        <p:nvSpPr>
          <p:cNvPr id="4" name="Rectangle à coins arrondis 3"/>
          <p:cNvSpPr/>
          <p:nvPr/>
        </p:nvSpPr>
        <p:spPr>
          <a:xfrm>
            <a:off x="135171" y="2025592"/>
            <a:ext cx="1844703" cy="3975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Les jardins publics</a:t>
            </a:r>
            <a:endParaRPr lang="fr-FR" dirty="0"/>
          </a:p>
        </p:txBody>
      </p:sp>
      <p:sp>
        <p:nvSpPr>
          <p:cNvPr id="5" name="Rectangle à coins arrondis 4"/>
          <p:cNvSpPr/>
          <p:nvPr/>
        </p:nvSpPr>
        <p:spPr>
          <a:xfrm>
            <a:off x="39755" y="2560320"/>
            <a:ext cx="2345635" cy="33554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Espace vert généralement enclos, accessible par le public, et pouvant être agrémenté d’édicules et d’installation diverses : aires de jeux, buvette, roseraie…etc.</a:t>
            </a:r>
            <a:endParaRPr lang="fr-FR" dirty="0"/>
          </a:p>
        </p:txBody>
      </p:sp>
      <p:pic>
        <p:nvPicPr>
          <p:cNvPr id="6" name="Image 5"/>
          <p:cNvPicPr>
            <a:picLocks noChangeAspect="1"/>
          </p:cNvPicPr>
          <p:nvPr/>
        </p:nvPicPr>
        <p:blipFill>
          <a:blip r:embed="rId2"/>
          <a:stretch>
            <a:fillRect/>
          </a:stretch>
        </p:blipFill>
        <p:spPr>
          <a:xfrm>
            <a:off x="2737954" y="1904955"/>
            <a:ext cx="2054530" cy="518205"/>
          </a:xfrm>
          <a:prstGeom prst="rect">
            <a:avLst/>
          </a:prstGeom>
        </p:spPr>
      </p:pic>
      <p:pic>
        <p:nvPicPr>
          <p:cNvPr id="7" name="Image 6"/>
          <p:cNvPicPr>
            <a:picLocks noChangeAspect="1"/>
          </p:cNvPicPr>
          <p:nvPr/>
        </p:nvPicPr>
        <p:blipFill>
          <a:blip r:embed="rId3"/>
          <a:stretch>
            <a:fillRect/>
          </a:stretch>
        </p:blipFill>
        <p:spPr>
          <a:xfrm>
            <a:off x="2737954" y="2869374"/>
            <a:ext cx="1786283" cy="2737341"/>
          </a:xfrm>
          <a:prstGeom prst="rect">
            <a:avLst/>
          </a:prstGeom>
        </p:spPr>
      </p:pic>
      <p:pic>
        <p:nvPicPr>
          <p:cNvPr id="8" name="Image 7"/>
          <p:cNvPicPr>
            <a:picLocks noChangeAspect="1"/>
          </p:cNvPicPr>
          <p:nvPr/>
        </p:nvPicPr>
        <p:blipFill>
          <a:blip r:embed="rId4"/>
          <a:stretch>
            <a:fillRect/>
          </a:stretch>
        </p:blipFill>
        <p:spPr>
          <a:xfrm>
            <a:off x="4964981" y="1974418"/>
            <a:ext cx="1816765" cy="499915"/>
          </a:xfrm>
          <a:prstGeom prst="rect">
            <a:avLst/>
          </a:prstGeom>
        </p:spPr>
      </p:pic>
      <p:pic>
        <p:nvPicPr>
          <p:cNvPr id="9" name="Image 8"/>
          <p:cNvPicPr>
            <a:picLocks noChangeAspect="1"/>
          </p:cNvPicPr>
          <p:nvPr/>
        </p:nvPicPr>
        <p:blipFill>
          <a:blip r:embed="rId5"/>
          <a:stretch>
            <a:fillRect/>
          </a:stretch>
        </p:blipFill>
        <p:spPr>
          <a:xfrm>
            <a:off x="4792484" y="2423160"/>
            <a:ext cx="2011854" cy="3517697"/>
          </a:xfrm>
          <a:prstGeom prst="rect">
            <a:avLst/>
          </a:prstGeom>
        </p:spPr>
      </p:pic>
      <p:pic>
        <p:nvPicPr>
          <p:cNvPr id="10" name="Image 9"/>
          <p:cNvPicPr>
            <a:picLocks noChangeAspect="1"/>
          </p:cNvPicPr>
          <p:nvPr/>
        </p:nvPicPr>
        <p:blipFill>
          <a:blip r:embed="rId6"/>
          <a:stretch>
            <a:fillRect/>
          </a:stretch>
        </p:blipFill>
        <p:spPr>
          <a:xfrm>
            <a:off x="6904557" y="1919549"/>
            <a:ext cx="1847248" cy="554784"/>
          </a:xfrm>
          <a:prstGeom prst="rect">
            <a:avLst/>
          </a:prstGeom>
        </p:spPr>
      </p:pic>
      <p:pic>
        <p:nvPicPr>
          <p:cNvPr id="11" name="Image 10"/>
          <p:cNvPicPr>
            <a:picLocks noChangeAspect="1"/>
          </p:cNvPicPr>
          <p:nvPr/>
        </p:nvPicPr>
        <p:blipFill>
          <a:blip r:embed="rId7"/>
          <a:stretch>
            <a:fillRect/>
          </a:stretch>
        </p:blipFill>
        <p:spPr>
          <a:xfrm>
            <a:off x="6928379" y="2342023"/>
            <a:ext cx="2688569" cy="3792041"/>
          </a:xfrm>
          <a:prstGeom prst="rect">
            <a:avLst/>
          </a:prstGeom>
        </p:spPr>
      </p:pic>
      <p:pic>
        <p:nvPicPr>
          <p:cNvPr id="12" name="Image 11"/>
          <p:cNvPicPr>
            <a:picLocks noChangeAspect="1"/>
          </p:cNvPicPr>
          <p:nvPr/>
        </p:nvPicPr>
        <p:blipFill>
          <a:blip r:embed="rId8"/>
          <a:stretch>
            <a:fillRect/>
          </a:stretch>
        </p:blipFill>
        <p:spPr>
          <a:xfrm>
            <a:off x="10266418" y="1862676"/>
            <a:ext cx="1194920" cy="542591"/>
          </a:xfrm>
          <a:prstGeom prst="rect">
            <a:avLst/>
          </a:prstGeom>
        </p:spPr>
      </p:pic>
      <p:pic>
        <p:nvPicPr>
          <p:cNvPr id="13" name="Image 12"/>
          <p:cNvPicPr>
            <a:picLocks noChangeAspect="1"/>
          </p:cNvPicPr>
          <p:nvPr/>
        </p:nvPicPr>
        <p:blipFill>
          <a:blip r:embed="rId9"/>
          <a:stretch>
            <a:fillRect/>
          </a:stretch>
        </p:blipFill>
        <p:spPr>
          <a:xfrm>
            <a:off x="9568892" y="2285999"/>
            <a:ext cx="2755631" cy="4615072"/>
          </a:xfrm>
          <a:prstGeom prst="rect">
            <a:avLst/>
          </a:prstGeom>
        </p:spPr>
      </p:pic>
    </p:spTree>
    <p:extLst>
      <p:ext uri="{BB962C8B-B14F-4D97-AF65-F5344CB8AC3E}">
        <p14:creationId xmlns:p14="http://schemas.microsoft.com/office/powerpoint/2010/main" val="1496351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814148" y="768701"/>
            <a:ext cx="2341067" cy="1329043"/>
          </a:xfrm>
          <a:prstGeom prst="rect">
            <a:avLst/>
          </a:prstGeom>
        </p:spPr>
      </p:pic>
      <p:pic>
        <p:nvPicPr>
          <p:cNvPr id="5" name="Image 4"/>
          <p:cNvPicPr>
            <a:picLocks noChangeAspect="1"/>
          </p:cNvPicPr>
          <p:nvPr/>
        </p:nvPicPr>
        <p:blipFill>
          <a:blip r:embed="rId3"/>
          <a:stretch>
            <a:fillRect/>
          </a:stretch>
        </p:blipFill>
        <p:spPr>
          <a:xfrm>
            <a:off x="703620" y="895892"/>
            <a:ext cx="10784759" cy="5066215"/>
          </a:xfrm>
          <a:prstGeom prst="rect">
            <a:avLst/>
          </a:prstGeom>
        </p:spPr>
      </p:pic>
    </p:spTree>
    <p:extLst>
      <p:ext uri="{BB962C8B-B14F-4D97-AF65-F5344CB8AC3E}">
        <p14:creationId xmlns:p14="http://schemas.microsoft.com/office/powerpoint/2010/main" val="948570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43524" y="514296"/>
            <a:ext cx="3651821" cy="1377815"/>
          </a:xfrm>
          <a:prstGeom prst="rect">
            <a:avLst/>
          </a:prstGeom>
        </p:spPr>
      </p:pic>
      <p:pic>
        <p:nvPicPr>
          <p:cNvPr id="5" name="Image 4"/>
          <p:cNvPicPr>
            <a:picLocks noChangeAspect="1"/>
          </p:cNvPicPr>
          <p:nvPr/>
        </p:nvPicPr>
        <p:blipFill>
          <a:blip r:embed="rId3"/>
          <a:stretch>
            <a:fillRect/>
          </a:stretch>
        </p:blipFill>
        <p:spPr>
          <a:xfrm>
            <a:off x="0" y="582055"/>
            <a:ext cx="4487045" cy="1652159"/>
          </a:xfrm>
          <a:prstGeom prst="rect">
            <a:avLst/>
          </a:prstGeom>
        </p:spPr>
      </p:pic>
      <p:pic>
        <p:nvPicPr>
          <p:cNvPr id="6" name="Image 5"/>
          <p:cNvPicPr>
            <a:picLocks noChangeAspect="1"/>
          </p:cNvPicPr>
          <p:nvPr/>
        </p:nvPicPr>
        <p:blipFill>
          <a:blip r:embed="rId4"/>
          <a:stretch>
            <a:fillRect/>
          </a:stretch>
        </p:blipFill>
        <p:spPr>
          <a:xfrm>
            <a:off x="-86543" y="821325"/>
            <a:ext cx="4913802" cy="2499577"/>
          </a:xfrm>
          <a:prstGeom prst="rect">
            <a:avLst/>
          </a:prstGeom>
        </p:spPr>
      </p:pic>
      <p:pic>
        <p:nvPicPr>
          <p:cNvPr id="7" name="Image 6"/>
          <p:cNvPicPr>
            <a:picLocks noChangeAspect="1"/>
          </p:cNvPicPr>
          <p:nvPr/>
        </p:nvPicPr>
        <p:blipFill>
          <a:blip r:embed="rId5"/>
          <a:stretch>
            <a:fillRect/>
          </a:stretch>
        </p:blipFill>
        <p:spPr>
          <a:xfrm>
            <a:off x="7743745" y="1268439"/>
            <a:ext cx="3749365" cy="1347333"/>
          </a:xfrm>
          <a:prstGeom prst="rect">
            <a:avLst/>
          </a:prstGeom>
        </p:spPr>
      </p:pic>
      <p:pic>
        <p:nvPicPr>
          <p:cNvPr id="8" name="Image 7"/>
          <p:cNvPicPr>
            <a:picLocks noChangeAspect="1"/>
          </p:cNvPicPr>
          <p:nvPr/>
        </p:nvPicPr>
        <p:blipFill>
          <a:blip r:embed="rId6"/>
          <a:stretch>
            <a:fillRect/>
          </a:stretch>
        </p:blipFill>
        <p:spPr>
          <a:xfrm>
            <a:off x="7729341" y="1284809"/>
            <a:ext cx="3901778" cy="1359526"/>
          </a:xfrm>
          <a:prstGeom prst="rect">
            <a:avLst/>
          </a:prstGeom>
        </p:spPr>
      </p:pic>
      <p:pic>
        <p:nvPicPr>
          <p:cNvPr id="9" name="Image 8"/>
          <p:cNvPicPr>
            <a:picLocks noChangeAspect="1"/>
          </p:cNvPicPr>
          <p:nvPr/>
        </p:nvPicPr>
        <p:blipFill>
          <a:blip r:embed="rId7"/>
          <a:stretch>
            <a:fillRect/>
          </a:stretch>
        </p:blipFill>
        <p:spPr>
          <a:xfrm>
            <a:off x="7515962" y="839716"/>
            <a:ext cx="4115157" cy="2548349"/>
          </a:xfrm>
          <a:prstGeom prst="rect">
            <a:avLst/>
          </a:prstGeom>
        </p:spPr>
      </p:pic>
      <p:pic>
        <p:nvPicPr>
          <p:cNvPr id="10" name="Image 9"/>
          <p:cNvPicPr>
            <a:picLocks noChangeAspect="1"/>
          </p:cNvPicPr>
          <p:nvPr/>
        </p:nvPicPr>
        <p:blipFill>
          <a:blip r:embed="rId8"/>
          <a:stretch>
            <a:fillRect/>
          </a:stretch>
        </p:blipFill>
        <p:spPr>
          <a:xfrm>
            <a:off x="8835493" y="4911588"/>
            <a:ext cx="2981202" cy="1487553"/>
          </a:xfrm>
          <a:prstGeom prst="rect">
            <a:avLst/>
          </a:prstGeom>
        </p:spPr>
      </p:pic>
      <p:pic>
        <p:nvPicPr>
          <p:cNvPr id="11" name="Image 10"/>
          <p:cNvPicPr>
            <a:picLocks noChangeAspect="1"/>
          </p:cNvPicPr>
          <p:nvPr/>
        </p:nvPicPr>
        <p:blipFill>
          <a:blip r:embed="rId9"/>
          <a:stretch>
            <a:fillRect/>
          </a:stretch>
        </p:blipFill>
        <p:spPr>
          <a:xfrm>
            <a:off x="7061770" y="4482775"/>
            <a:ext cx="5023539" cy="2597121"/>
          </a:xfrm>
          <a:prstGeom prst="rect">
            <a:avLst/>
          </a:prstGeom>
        </p:spPr>
      </p:pic>
      <p:pic>
        <p:nvPicPr>
          <p:cNvPr id="12" name="Image 11"/>
          <p:cNvPicPr>
            <a:picLocks noChangeAspect="1"/>
          </p:cNvPicPr>
          <p:nvPr/>
        </p:nvPicPr>
        <p:blipFill>
          <a:blip r:embed="rId10"/>
          <a:stretch>
            <a:fillRect/>
          </a:stretch>
        </p:blipFill>
        <p:spPr>
          <a:xfrm>
            <a:off x="-214744" y="4182956"/>
            <a:ext cx="3353091" cy="1066892"/>
          </a:xfrm>
          <a:prstGeom prst="rect">
            <a:avLst/>
          </a:prstGeom>
        </p:spPr>
      </p:pic>
      <p:pic>
        <p:nvPicPr>
          <p:cNvPr id="13" name="Image 12"/>
          <p:cNvPicPr>
            <a:picLocks noChangeAspect="1"/>
          </p:cNvPicPr>
          <p:nvPr/>
        </p:nvPicPr>
        <p:blipFill>
          <a:blip r:embed="rId11"/>
          <a:stretch>
            <a:fillRect/>
          </a:stretch>
        </p:blipFill>
        <p:spPr>
          <a:xfrm>
            <a:off x="911993" y="5002502"/>
            <a:ext cx="3529890" cy="1865538"/>
          </a:xfrm>
          <a:prstGeom prst="rect">
            <a:avLst/>
          </a:prstGeom>
        </p:spPr>
      </p:pic>
      <p:pic>
        <p:nvPicPr>
          <p:cNvPr id="14" name="Image 13"/>
          <p:cNvPicPr>
            <a:picLocks noChangeAspect="1"/>
          </p:cNvPicPr>
          <p:nvPr/>
        </p:nvPicPr>
        <p:blipFill>
          <a:blip r:embed="rId12"/>
          <a:stretch>
            <a:fillRect/>
          </a:stretch>
        </p:blipFill>
        <p:spPr>
          <a:xfrm>
            <a:off x="4057517" y="2732911"/>
            <a:ext cx="3822523" cy="2261812"/>
          </a:xfrm>
          <a:prstGeom prst="rect">
            <a:avLst/>
          </a:prstGeom>
        </p:spPr>
      </p:pic>
    </p:spTree>
    <p:extLst>
      <p:ext uri="{BB962C8B-B14F-4D97-AF65-F5344CB8AC3E}">
        <p14:creationId xmlns:p14="http://schemas.microsoft.com/office/powerpoint/2010/main" val="288331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547880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aménager un espace vert?</a:t>
            </a:r>
          </a:p>
        </p:txBody>
      </p:sp>
      <p:sp>
        <p:nvSpPr>
          <p:cNvPr id="3" name="Espace réservé du contenu 2"/>
          <p:cNvSpPr>
            <a:spLocks noGrp="1"/>
          </p:cNvSpPr>
          <p:nvPr>
            <p:ph idx="1"/>
          </p:nvPr>
        </p:nvSpPr>
        <p:spPr/>
        <p:txBody>
          <a:bodyPr>
            <a:normAutofit lnSpcReduction="10000"/>
          </a:bodyPr>
          <a:lstStyle/>
          <a:p>
            <a:r>
              <a:rPr lang="fr-FR" dirty="0"/>
              <a:t>(LYNCH.K, 1971) affirme que l’aménagement de l'espace n’est pas une action de remplissage des vides seulement : « L'aménagement des espaces verts n'est pas non plus juste un remplissage des vides entre les constructions mais elle doit être conçue comme une texture complète et continue à travers le site</a:t>
            </a:r>
          </a:p>
          <a:p>
            <a:r>
              <a:rPr lang="fr-FR" dirty="0"/>
              <a:t>A travers l’histoire des espaces verts, nous avons remarqué que tous les gens ont conçu des espaces verts selon leurs propres visions culturelles, mais aussi selon un rapport d’échange avec les autres cultures qui ont traversé son territoire au fil du temps</a:t>
            </a:r>
            <a:endParaRPr lang="fr-FR" dirty="0"/>
          </a:p>
        </p:txBody>
      </p:sp>
    </p:spTree>
    <p:extLst>
      <p:ext uri="{BB962C8B-B14F-4D97-AF65-F5344CB8AC3E}">
        <p14:creationId xmlns:p14="http://schemas.microsoft.com/office/powerpoint/2010/main" val="4221686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r>
              <a:rPr lang="fr-FR" dirty="0"/>
              <a:t>l’urbanisme végétal fait des propositions, apporte des solutions, pour aménager l’espace urbain afin qu’il réponde aux attentes, aux volontés, aux besoins et aux usages des habitants de la ville et des autres usagers de l’espace public.</a:t>
            </a:r>
          </a:p>
          <a:p>
            <a:r>
              <a:rPr lang="fr-FR" dirty="0"/>
              <a:t>En effet, en jouant avec les différentes propriétés qu’offrent les végétaux comme les cycles saisonniers ou journaliers, l’ombre et la lumière, les couleurs, les volumes et les formes, la temporalité, les odeurs, les bruits, etc., l’urbanisme végétal permet de structurer l’espace urbain, de créer des ambiances au sein des espaces publics</a:t>
            </a:r>
            <a:endParaRPr lang="fr-FR" dirty="0"/>
          </a:p>
        </p:txBody>
      </p:sp>
    </p:spTree>
    <p:extLst>
      <p:ext uri="{BB962C8B-B14F-4D97-AF65-F5344CB8AC3E}">
        <p14:creationId xmlns:p14="http://schemas.microsoft.com/office/powerpoint/2010/main" val="407611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Principes directeurs Pour un aménagement durable des quartiers au travers des espaces verts </a:t>
            </a:r>
          </a:p>
        </p:txBody>
      </p:sp>
      <p:sp>
        <p:nvSpPr>
          <p:cNvPr id="3" name="Espace réservé du contenu 2"/>
          <p:cNvSpPr>
            <a:spLocks noGrp="1"/>
          </p:cNvSpPr>
          <p:nvPr>
            <p:ph idx="1"/>
          </p:nvPr>
        </p:nvSpPr>
        <p:spPr/>
        <p:txBody>
          <a:bodyPr>
            <a:normAutofit fontScale="85000" lnSpcReduction="10000"/>
          </a:bodyPr>
          <a:lstStyle/>
          <a:p>
            <a:r>
              <a:rPr lang="fr-FR" dirty="0">
                <a:solidFill>
                  <a:srgbClr val="FF0000"/>
                </a:solidFill>
              </a:rPr>
              <a:t>Espace de transition:</a:t>
            </a:r>
          </a:p>
          <a:p>
            <a:r>
              <a:rPr lang="fr-FR" dirty="0"/>
              <a:t>Aménagement d’espaces d’accueil semi‐publics ou privés au pied des immeubles sous la forme de petits jardins, petits parcs ou pergolas que les propriétaires personnalisent selon leur envie. Ces espaces s’ouvrent directement sur la rue ou l’espace public</a:t>
            </a:r>
          </a:p>
          <a:p>
            <a:r>
              <a:rPr lang="fr-FR" dirty="0">
                <a:solidFill>
                  <a:srgbClr val="FF0000"/>
                </a:solidFill>
              </a:rPr>
              <a:t>Repéré:</a:t>
            </a:r>
          </a:p>
          <a:p>
            <a:r>
              <a:rPr lang="fr-FR" dirty="0"/>
              <a:t>Les places, rues, parcs, chemins, croisées, etc. bref l’ensemble du tissu urbain de ce nouveau quartier devra être aménagé avec des éléments verts constituant des points de repère dans l’espace et favorisant l’identification des lieux. Les aligne‐ </a:t>
            </a:r>
            <a:r>
              <a:rPr lang="fr-FR" dirty="0" err="1"/>
              <a:t>ments</a:t>
            </a:r>
            <a:r>
              <a:rPr lang="fr-FR" dirty="0"/>
              <a:t>, les formes géométriques, les couleurs, les tailles, les dispositions, etc. devront faire l’objet d’une attention particulière pour créer un ensemble cohérent dans lequel    les lieux seront différenciables.  </a:t>
            </a:r>
            <a:endParaRPr lang="fr-FR" dirty="0"/>
          </a:p>
        </p:txBody>
      </p:sp>
    </p:spTree>
    <p:extLst>
      <p:ext uri="{BB962C8B-B14F-4D97-AF65-F5344CB8AC3E}">
        <p14:creationId xmlns:p14="http://schemas.microsoft.com/office/powerpoint/2010/main" val="115128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75575" y="993913"/>
            <a:ext cx="9521021" cy="4881955"/>
          </a:xfrm>
        </p:spPr>
        <p:txBody>
          <a:bodyPr>
            <a:normAutofit fontScale="70000" lnSpcReduction="20000"/>
          </a:bodyPr>
          <a:lstStyle/>
          <a:p>
            <a:r>
              <a:rPr lang="fr-FR" dirty="0">
                <a:solidFill>
                  <a:srgbClr val="FF0000"/>
                </a:solidFill>
              </a:rPr>
              <a:t>Ombre et température:</a:t>
            </a:r>
          </a:p>
          <a:p>
            <a:r>
              <a:rPr lang="fr-FR" dirty="0"/>
              <a:t>Création de différentes places publiques présentant des qualités d’ombrage adéquates pour l’aménagement de terrasses de restaurant, de places de jeu (pétanque par ex.), de lieu de repos… Ces différentes ambiances devront permettre des usages variés en mettant un accent sur le confort et l’agrément pour une mixité sociale importante</a:t>
            </a:r>
          </a:p>
          <a:p>
            <a:r>
              <a:rPr lang="fr-FR" dirty="0">
                <a:solidFill>
                  <a:srgbClr val="FF0000"/>
                </a:solidFill>
              </a:rPr>
              <a:t>Lumière et couleur:</a:t>
            </a:r>
          </a:p>
          <a:p>
            <a:r>
              <a:rPr lang="fr-FR" dirty="0"/>
              <a:t>Les rues et les places devront être aménagées avec des espèces qui traduisent bien les saisons notamment au travers de leurs couleurs.</a:t>
            </a:r>
          </a:p>
          <a:p>
            <a:r>
              <a:rPr lang="fr-FR" dirty="0">
                <a:solidFill>
                  <a:srgbClr val="FF0000"/>
                </a:solidFill>
              </a:rPr>
              <a:t>Sécurité et intimité:</a:t>
            </a:r>
          </a:p>
          <a:p>
            <a:r>
              <a:rPr lang="fr-FR" dirty="0"/>
              <a:t>Des alignements d’arbustes </a:t>
            </a:r>
            <a:r>
              <a:rPr lang="fr-FR" dirty="0" err="1"/>
              <a:t>indi</a:t>
            </a:r>
            <a:r>
              <a:rPr lang="fr-FR" dirty="0"/>
              <a:t>‐ gènes, des herbes ou des arbres seront par exemple utilisés pour marquer une séparation sécuritaire entre voies cyclable et piétonne ou avec un axe plus important.</a:t>
            </a:r>
          </a:p>
          <a:p>
            <a:r>
              <a:rPr lang="fr-FR" dirty="0"/>
              <a:t>Création d’un plan d’eau abrité par des arbres comme lieu de repos et de promenade. Il pourrait se situer dans un parc ou à un endroit permettant une vue sur le panorama.</a:t>
            </a:r>
          </a:p>
          <a:p>
            <a:r>
              <a:rPr lang="fr-FR" dirty="0"/>
              <a:t>Création d’un grand parc urbain regroupant plusieurs types de milieux et de formes d’aménagement. Des havres de paix, des pelouses ombragées, des places de jeu et de détente, des chemins de promenade, des habitats naturels, des zones d’eau… Ce parc sera accompagné de plusieurs espaces verts</a:t>
            </a:r>
            <a:endParaRPr lang="fr-FR" dirty="0"/>
          </a:p>
        </p:txBody>
      </p:sp>
    </p:spTree>
    <p:extLst>
      <p:ext uri="{BB962C8B-B14F-4D97-AF65-F5344CB8AC3E}">
        <p14:creationId xmlns:p14="http://schemas.microsoft.com/office/powerpoint/2010/main" val="3535878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Conclusion </a:t>
            </a:r>
          </a:p>
        </p:txBody>
      </p:sp>
      <p:sp>
        <p:nvSpPr>
          <p:cNvPr id="3" name="Espace réservé du contenu 2"/>
          <p:cNvSpPr>
            <a:spLocks noGrp="1"/>
          </p:cNvSpPr>
          <p:nvPr>
            <p:ph idx="1"/>
          </p:nvPr>
        </p:nvSpPr>
        <p:spPr/>
        <p:txBody>
          <a:bodyPr/>
          <a:lstStyle/>
          <a:p>
            <a:r>
              <a:rPr lang="fr-FR" dirty="0"/>
              <a:t>L’espace public comporte des espaces minéraux (rues, places, boulevards, avenues, passages couverts) ; des espaces verts (parcs, jardins publics, squares, cimetières</a:t>
            </a:r>
          </a:p>
        </p:txBody>
      </p:sp>
    </p:spTree>
    <p:extLst>
      <p:ext uri="{BB962C8B-B14F-4D97-AF65-F5344CB8AC3E}">
        <p14:creationId xmlns:p14="http://schemas.microsoft.com/office/powerpoint/2010/main" val="32391163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18</TotalTime>
  <Words>672</Words>
  <Application>Microsoft Office PowerPoint</Application>
  <PresentationFormat>Grand écran</PresentationFormat>
  <Paragraphs>26</Paragraphs>
  <Slides>11</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11</vt:i4>
      </vt:variant>
    </vt:vector>
  </HeadingPairs>
  <TitlesOfParts>
    <vt:vector size="14" baseType="lpstr">
      <vt:lpstr>Arial</vt:lpstr>
      <vt:lpstr>Garamond</vt:lpstr>
      <vt:lpstr>Organique</vt:lpstr>
      <vt:lpstr>Suite cour 2</vt:lpstr>
      <vt:lpstr>L’espace vert :</vt:lpstr>
      <vt:lpstr>Types de jardins </vt:lpstr>
      <vt:lpstr>Présentation PowerPoint</vt:lpstr>
      <vt:lpstr>Présentation PowerPoint</vt:lpstr>
      <vt:lpstr>Présentation PowerPoint</vt:lpstr>
      <vt:lpstr>Comment aménager un espace vert?</vt:lpstr>
      <vt:lpstr>Présentation PowerPoint</vt:lpstr>
      <vt:lpstr>Principes directeurs Pour un aménagement durable des quartiers au travers des espaces verts </vt:lpstr>
      <vt:lpstr>Présentation PowerPoint</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Suite cour 2</dc:title>
  <dc:creator>DELL</dc:creator>
  <cp:lastModifiedBy>DELL</cp:lastModifiedBy>
  <cp:revision>2</cp:revision>
  <dcterms:created xsi:type="dcterms:W3CDTF">2023-12-16T14:13:28Z</dcterms:created>
  <dcterms:modified xsi:type="dcterms:W3CDTF">2023-12-16T14:32:23Z</dcterms:modified>
</cp:coreProperties>
</file>