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648" r:id="rId1"/>
  </p:sldMasterIdLst>
  <p:sldIdLst>
    <p:sldId id="256" r:id="rId2"/>
    <p:sldId id="259" r:id="rId3"/>
    <p:sldId id="257" r:id="rId4"/>
    <p:sldId id="258" r:id="rId5"/>
    <p:sldId id="278"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9" r:id="rId25"/>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6980" autoAdjust="0"/>
    <p:restoredTop sz="94660"/>
  </p:normalViewPr>
  <p:slideViewPr>
    <p:cSldViewPr snapToGrid="0">
      <p:cViewPr varScale="1">
        <p:scale>
          <a:sx n="96" d="100"/>
          <a:sy n="96" d="100"/>
        </p:scale>
        <p:origin x="62" y="96"/>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viewProps" Target="viewProps.xml"/></Relationships>
</file>

<file path=ppt/slideLayouts/_rels/slideLayout1.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Diapositive de titre">
    <p:spTree>
      <p:nvGrpSpPr>
        <p:cNvPr id="1" name=""/>
        <p:cNvGrpSpPr/>
        <p:nvPr/>
      </p:nvGrpSpPr>
      <p:grpSpPr>
        <a:xfrm>
          <a:off x="0" y="0"/>
          <a:ext cx="0" cy="0"/>
          <a:chOff x="0" y="0"/>
          <a:chExt cx="0" cy="0"/>
        </a:xfrm>
      </p:grpSpPr>
      <p:grpSp>
        <p:nvGrpSpPr>
          <p:cNvPr id="7" name="Group 6"/>
          <p:cNvGrpSpPr/>
          <p:nvPr/>
        </p:nvGrpSpPr>
        <p:grpSpPr>
          <a:xfrm>
            <a:off x="-16934" y="0"/>
            <a:ext cx="12231160" cy="6856214"/>
            <a:chOff x="-16934" y="0"/>
            <a:chExt cx="12231160" cy="6856214"/>
          </a:xfrm>
        </p:grpSpPr>
        <p:pic>
          <p:nvPicPr>
            <p:cNvPr id="16" name="Picture 15" descr="HD-PanelTitleR1.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26" name="Rectangle 25"/>
            <p:cNvSpPr/>
            <p:nvPr/>
          </p:nvSpPr>
          <p:spPr>
            <a:xfrm>
              <a:off x="2328332" y="1540931"/>
              <a:ext cx="7543802" cy="3835401"/>
            </a:xfrm>
            <a:prstGeom prst="rect">
              <a:avLst/>
            </a:prstGeom>
            <a:noFill/>
            <a:ln w="15875">
              <a:miter lim="800000"/>
            </a:ln>
          </p:spPr>
          <p:style>
            <a:lnRef idx="1">
              <a:schemeClr val="accent1"/>
            </a:lnRef>
            <a:fillRef idx="3">
              <a:schemeClr val="accent1"/>
            </a:fillRef>
            <a:effectRef idx="2">
              <a:schemeClr val="accent1"/>
            </a:effectRef>
            <a:fontRef idx="minor">
              <a:schemeClr val="lt1"/>
            </a:fontRef>
          </p:style>
        </p:sp>
        <p:pic>
          <p:nvPicPr>
            <p:cNvPr id="17" name="Picture 16" descr="HDRibbonTitle-UniformTrim.png"/>
            <p:cNvPicPr>
              <a:picLocks noChangeAspect="1"/>
            </p:cNvPicPr>
            <p:nvPr/>
          </p:nvPicPr>
          <p:blipFill rotWithShape="1">
            <a:blip r:embed="rId3">
              <a:extLst>
                <a:ext uri="{28A0092B-C50C-407E-A947-70E740481C1C}">
                  <a14:useLocalDpi xmlns:a14="http://schemas.microsoft.com/office/drawing/2010/main" val="0"/>
                </a:ext>
              </a:extLst>
            </a:blip>
            <a:srcRect/>
            <a:stretch/>
          </p:blipFill>
          <p:spPr>
            <a:xfrm>
              <a:off x="-16934" y="3147609"/>
              <a:ext cx="2478024" cy="612648"/>
            </a:xfrm>
            <a:prstGeom prst="rect">
              <a:avLst/>
            </a:prstGeom>
          </p:spPr>
        </p:pic>
        <p:pic>
          <p:nvPicPr>
            <p:cNvPr id="20" name="Picture 19" descr="HDRibbonTitle-UniformTrim.png"/>
            <p:cNvPicPr>
              <a:picLocks noChangeAspect="1"/>
            </p:cNvPicPr>
            <p:nvPr/>
          </p:nvPicPr>
          <p:blipFill rotWithShape="1">
            <a:blip r:embed="rId3">
              <a:extLst>
                <a:ext uri="{28A0092B-C50C-407E-A947-70E740481C1C}">
                  <a14:useLocalDpi xmlns:a14="http://schemas.microsoft.com/office/drawing/2010/main" val="0"/>
                </a:ext>
              </a:extLst>
            </a:blip>
            <a:srcRect/>
            <a:stretch/>
          </p:blipFill>
          <p:spPr>
            <a:xfrm>
              <a:off x="9736202" y="3147609"/>
              <a:ext cx="2478024" cy="612648"/>
            </a:xfrm>
            <a:prstGeom prst="rect">
              <a:avLst/>
            </a:prstGeom>
          </p:spPr>
        </p:pic>
      </p:grpSp>
      <p:sp>
        <p:nvSpPr>
          <p:cNvPr id="2" name="Title 1"/>
          <p:cNvSpPr>
            <a:spLocks noGrp="1"/>
          </p:cNvSpPr>
          <p:nvPr>
            <p:ph type="ctrTitle"/>
          </p:nvPr>
        </p:nvSpPr>
        <p:spPr>
          <a:xfrm>
            <a:off x="2692398" y="1871131"/>
            <a:ext cx="6815669" cy="1515533"/>
          </a:xfrm>
        </p:spPr>
        <p:txBody>
          <a:bodyPr anchor="b">
            <a:noAutofit/>
          </a:bodyPr>
          <a:lstStyle>
            <a:lvl1pPr algn="ctr">
              <a:defRPr sz="5400">
                <a:effectLst/>
              </a:defRPr>
            </a:lvl1pPr>
          </a:lstStyle>
          <a:p>
            <a:r>
              <a:rPr lang="fr-FR" smtClean="0"/>
              <a:t>Modifiez le style du titre</a:t>
            </a:r>
            <a:endParaRPr lang="en-US" dirty="0"/>
          </a:p>
        </p:txBody>
      </p:sp>
      <p:sp>
        <p:nvSpPr>
          <p:cNvPr id="3" name="Subtitle 2"/>
          <p:cNvSpPr>
            <a:spLocks noGrp="1"/>
          </p:cNvSpPr>
          <p:nvPr>
            <p:ph type="subTitle" idx="1"/>
          </p:nvPr>
        </p:nvSpPr>
        <p:spPr>
          <a:xfrm>
            <a:off x="2692398" y="3657597"/>
            <a:ext cx="6815669" cy="1320802"/>
          </a:xfrm>
        </p:spPr>
        <p:txBody>
          <a:bodyPr anchor="t">
            <a:normAutofit/>
          </a:bodyPr>
          <a:lstStyle>
            <a:lvl1pPr marL="0" indent="0" algn="ctr">
              <a:buNone/>
              <a:defRPr sz="2100">
                <a:solidFill>
                  <a:schemeClr val="tx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fr-FR" smtClean="0"/>
              <a:t>Modifiez le style des sous-titres du masque</a:t>
            </a:r>
            <a:endParaRPr lang="en-US" dirty="0"/>
          </a:p>
        </p:txBody>
      </p:sp>
      <p:sp>
        <p:nvSpPr>
          <p:cNvPr id="4" name="Date Placeholder 3"/>
          <p:cNvSpPr>
            <a:spLocks noGrp="1"/>
          </p:cNvSpPr>
          <p:nvPr>
            <p:ph type="dt" sz="half" idx="10"/>
          </p:nvPr>
        </p:nvSpPr>
        <p:spPr>
          <a:xfrm>
            <a:off x="7983232" y="5037663"/>
            <a:ext cx="897467" cy="279400"/>
          </a:xfrm>
        </p:spPr>
        <p:txBody>
          <a:bodyPr/>
          <a:lstStyle/>
          <a:p>
            <a:fld id="{B61BEF0D-F0BB-DE4B-95CE-6DB70DBA9567}" type="datetimeFigureOut">
              <a:rPr lang="en-US" dirty="0"/>
              <a:pPr/>
              <a:t>12/18/2023</a:t>
            </a:fld>
            <a:endParaRPr lang="en-US" dirty="0"/>
          </a:p>
        </p:txBody>
      </p:sp>
      <p:sp>
        <p:nvSpPr>
          <p:cNvPr id="5" name="Footer Placeholder 4"/>
          <p:cNvSpPr>
            <a:spLocks noGrp="1"/>
          </p:cNvSpPr>
          <p:nvPr>
            <p:ph type="ftr" sz="quarter" idx="11"/>
          </p:nvPr>
        </p:nvSpPr>
        <p:spPr>
          <a:xfrm>
            <a:off x="2692397" y="5037663"/>
            <a:ext cx="5214635" cy="279400"/>
          </a:xfrm>
        </p:spPr>
        <p:txBody>
          <a:bodyPr/>
          <a:lstStyle/>
          <a:p>
            <a:endParaRPr lang="en-US" dirty="0"/>
          </a:p>
        </p:txBody>
      </p:sp>
      <p:sp>
        <p:nvSpPr>
          <p:cNvPr id="6" name="Slide Number Placeholder 5"/>
          <p:cNvSpPr>
            <a:spLocks noGrp="1"/>
          </p:cNvSpPr>
          <p:nvPr>
            <p:ph type="sldNum" sz="quarter" idx="12"/>
          </p:nvPr>
        </p:nvSpPr>
        <p:spPr>
          <a:xfrm>
            <a:off x="8956900" y="5037663"/>
            <a:ext cx="551167" cy="279400"/>
          </a:xfrm>
        </p:spPr>
        <p:txBody>
          <a:bodyPr/>
          <a:lstStyle/>
          <a:p>
            <a:fld id="{D57F1E4F-1CFF-5643-939E-217C01CDF565}" type="slidenum">
              <a:rPr lang="en-US" dirty="0"/>
              <a:pPr/>
              <a:t>‹N°›</a:t>
            </a:fld>
            <a:endParaRPr lang="en-US" dirty="0"/>
          </a:p>
        </p:txBody>
      </p:sp>
      <p:cxnSp>
        <p:nvCxnSpPr>
          <p:cNvPr id="15" name="Straight Connector 14"/>
          <p:cNvCxnSpPr/>
          <p:nvPr/>
        </p:nvCxnSpPr>
        <p:spPr>
          <a:xfrm>
            <a:off x="2692399" y="3522131"/>
            <a:ext cx="6815668" cy="0"/>
          </a:xfrm>
          <a:prstGeom prst="line">
            <a:avLst/>
          </a:prstGeom>
        </p:spPr>
        <p:style>
          <a:lnRef idx="2">
            <a:schemeClr val="accent1"/>
          </a:lnRef>
          <a:fillRef idx="0">
            <a:schemeClr val="accent1"/>
          </a:fillRef>
          <a:effectRef idx="1">
            <a:schemeClr val="accent1"/>
          </a:effectRef>
          <a:fontRef idx="minor">
            <a:schemeClr val="tx1"/>
          </a:fontRef>
        </p:style>
      </p:cxn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re et contenu">
    <p:spTree>
      <p:nvGrpSpPr>
        <p:cNvPr id="1" name=""/>
        <p:cNvGrpSpPr/>
        <p:nvPr/>
      </p:nvGrpSpPr>
      <p:grpSpPr>
        <a:xfrm>
          <a:off x="0" y="0"/>
          <a:ext cx="0" cy="0"/>
          <a:chOff x="0" y="0"/>
          <a:chExt cx="0" cy="0"/>
        </a:xfrm>
      </p:grpSpPr>
      <p:cxnSp>
        <p:nvCxnSpPr>
          <p:cNvPr id="7" name="Straight Connector 6"/>
          <p:cNvCxnSpPr/>
          <p:nvPr/>
        </p:nvCxnSpPr>
        <p:spPr>
          <a:xfrm>
            <a:off x="1396169" y="2421466"/>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
        <p:nvSpPr>
          <p:cNvPr id="2" name="Title 1"/>
          <p:cNvSpPr>
            <a:spLocks noGrp="1"/>
          </p:cNvSpPr>
          <p:nvPr>
            <p:ph type="title"/>
          </p:nvPr>
        </p:nvSpPr>
        <p:spPr/>
        <p:txBody>
          <a:bodyPr/>
          <a:lstStyle/>
          <a:p>
            <a:r>
              <a:rPr lang="fr-FR" smtClean="0"/>
              <a:t>Modifiez le style du titre</a:t>
            </a:r>
            <a:endParaRPr lang="en-US" dirty="0"/>
          </a:p>
        </p:txBody>
      </p:sp>
      <p:sp>
        <p:nvSpPr>
          <p:cNvPr id="3" name="Content Placeholder 2"/>
          <p:cNvSpPr>
            <a:spLocks noGrp="1"/>
          </p:cNvSpPr>
          <p:nvPr>
            <p:ph idx="1"/>
          </p:nvPr>
        </p:nvSpPr>
        <p:spPr/>
        <p:txBody>
          <a:bodyPr/>
          <a:lstStyle/>
          <a:p>
            <a:pPr lvl="0"/>
            <a:r>
              <a:rPr lang="fr-FR" smtClean="0"/>
              <a:t>Modifiez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en-US" dirty="0"/>
          </a:p>
        </p:txBody>
      </p:sp>
      <p:sp>
        <p:nvSpPr>
          <p:cNvPr id="4" name="Date Placeholder 3"/>
          <p:cNvSpPr>
            <a:spLocks noGrp="1"/>
          </p:cNvSpPr>
          <p:nvPr>
            <p:ph type="dt" sz="half" idx="10"/>
          </p:nvPr>
        </p:nvSpPr>
        <p:spPr/>
        <p:txBody>
          <a:bodyPr/>
          <a:lstStyle/>
          <a:p>
            <a:fld id="{52647F38-B617-4D2F-AE0A-013F0C4D2C57}" type="datetimeFigureOut">
              <a:rPr lang="en-US" dirty="0"/>
              <a:t>12/18/2023</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E97799C9-84D9-46D2-A11E-BCF8A720529D}" type="slidenum">
              <a:rPr lang="en-US" dirty="0"/>
              <a:t>‹N°›</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Titre de section">
    <p:spTree>
      <p:nvGrpSpPr>
        <p:cNvPr id="1" name=""/>
        <p:cNvGrpSpPr/>
        <p:nvPr/>
      </p:nvGrpSpPr>
      <p:grpSpPr>
        <a:xfrm>
          <a:off x="0" y="0"/>
          <a:ext cx="0" cy="0"/>
          <a:chOff x="0" y="0"/>
          <a:chExt cx="0" cy="0"/>
        </a:xfrm>
      </p:grpSpPr>
      <p:sp>
        <p:nvSpPr>
          <p:cNvPr id="2" name="Title 1"/>
          <p:cNvSpPr>
            <a:spLocks noGrp="1"/>
          </p:cNvSpPr>
          <p:nvPr>
            <p:ph type="title"/>
          </p:nvPr>
        </p:nvSpPr>
        <p:spPr>
          <a:xfrm>
            <a:off x="2015069" y="1752606"/>
            <a:ext cx="8158688" cy="1822514"/>
          </a:xfrm>
        </p:spPr>
        <p:txBody>
          <a:bodyPr anchor="b">
            <a:normAutofit/>
          </a:bodyPr>
          <a:lstStyle>
            <a:lvl1pPr algn="ctr">
              <a:defRPr sz="4400" b="0" cap="none"/>
            </a:lvl1pPr>
          </a:lstStyle>
          <a:p>
            <a:r>
              <a:rPr lang="fr-FR" smtClean="0"/>
              <a:t>Modifiez le style du titre</a:t>
            </a:r>
            <a:endParaRPr lang="en-US" dirty="0"/>
          </a:p>
        </p:txBody>
      </p:sp>
      <p:sp>
        <p:nvSpPr>
          <p:cNvPr id="3" name="Text Placeholder 2"/>
          <p:cNvSpPr>
            <a:spLocks noGrp="1"/>
          </p:cNvSpPr>
          <p:nvPr>
            <p:ph type="body" idx="1"/>
          </p:nvPr>
        </p:nvSpPr>
        <p:spPr>
          <a:xfrm>
            <a:off x="2015067" y="3846051"/>
            <a:ext cx="8158690" cy="954547"/>
          </a:xfrm>
        </p:spPr>
        <p:txBody>
          <a:bodyPr anchor="t">
            <a:normAutofit/>
          </a:bodyPr>
          <a:lstStyle>
            <a:lvl1pPr marL="0" indent="0" algn="ctr">
              <a:buNone/>
              <a:defRPr sz="24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fr-FR" smtClean="0"/>
              <a:t>Modifiez les styles du texte du masque</a:t>
            </a:r>
          </a:p>
        </p:txBody>
      </p:sp>
      <p:sp>
        <p:nvSpPr>
          <p:cNvPr id="4" name="Date Placeholder 3"/>
          <p:cNvSpPr>
            <a:spLocks noGrp="1"/>
          </p:cNvSpPr>
          <p:nvPr>
            <p:ph type="dt" sz="half" idx="10"/>
          </p:nvPr>
        </p:nvSpPr>
        <p:spPr/>
        <p:txBody>
          <a:bodyPr/>
          <a:lstStyle/>
          <a:p>
            <a:fld id="{B61BEF0D-F0BB-DE4B-95CE-6DB70DBA9567}" type="datetimeFigureOut">
              <a:rPr lang="en-US" dirty="0"/>
              <a:pPr/>
              <a:t>12/18/2023</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‹N°›</a:t>
            </a:fld>
            <a:endParaRPr lang="en-US" dirty="0"/>
          </a:p>
        </p:txBody>
      </p:sp>
      <p:cxnSp>
        <p:nvCxnSpPr>
          <p:cNvPr id="16" name="Straight Connector 15"/>
          <p:cNvCxnSpPr/>
          <p:nvPr/>
        </p:nvCxnSpPr>
        <p:spPr>
          <a:xfrm>
            <a:off x="2012723" y="3710585"/>
            <a:ext cx="8163380" cy="0"/>
          </a:xfrm>
          <a:prstGeom prst="line">
            <a:avLst/>
          </a:prstGeom>
          <a:ln w="15875"/>
        </p:spPr>
        <p:style>
          <a:lnRef idx="2">
            <a:schemeClr val="accent1"/>
          </a:lnRef>
          <a:fillRef idx="0">
            <a:schemeClr val="accent1"/>
          </a:fillRef>
          <a:effectRef idx="1">
            <a:schemeClr val="accent1"/>
          </a:effectRef>
          <a:fontRef idx="minor">
            <a:schemeClr val="tx1"/>
          </a:fontRef>
        </p:style>
      </p:cxn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eux contenus">
    <p:spTree>
      <p:nvGrpSpPr>
        <p:cNvPr id="1" name=""/>
        <p:cNvGrpSpPr/>
        <p:nvPr/>
      </p:nvGrpSpPr>
      <p:grpSpPr>
        <a:xfrm>
          <a:off x="0" y="0"/>
          <a:ext cx="0" cy="0"/>
          <a:chOff x="0" y="0"/>
          <a:chExt cx="0" cy="0"/>
        </a:xfrm>
      </p:grpSpPr>
      <p:cxnSp>
        <p:nvCxnSpPr>
          <p:cNvPr id="8" name="Straight Connector 7"/>
          <p:cNvCxnSpPr/>
          <p:nvPr/>
        </p:nvCxnSpPr>
        <p:spPr>
          <a:xfrm>
            <a:off x="1396169" y="2421466"/>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
        <p:nvSpPr>
          <p:cNvPr id="2" name="Title 1"/>
          <p:cNvSpPr>
            <a:spLocks noGrp="1"/>
          </p:cNvSpPr>
          <p:nvPr>
            <p:ph type="title"/>
          </p:nvPr>
        </p:nvSpPr>
        <p:spPr/>
        <p:txBody>
          <a:bodyPr/>
          <a:lstStyle/>
          <a:p>
            <a:r>
              <a:rPr lang="fr-FR" smtClean="0"/>
              <a:t>Modifiez le style du titre</a:t>
            </a:r>
            <a:endParaRPr lang="en-US" dirty="0"/>
          </a:p>
        </p:txBody>
      </p:sp>
      <p:sp>
        <p:nvSpPr>
          <p:cNvPr id="3" name="Content Placeholder 2"/>
          <p:cNvSpPr>
            <a:spLocks noGrp="1"/>
          </p:cNvSpPr>
          <p:nvPr>
            <p:ph sz="half" idx="1"/>
          </p:nvPr>
        </p:nvSpPr>
        <p:spPr>
          <a:xfrm>
            <a:off x="1298448" y="2560320"/>
            <a:ext cx="4718304" cy="3310128"/>
          </a:xfrm>
        </p:spPr>
        <p:txBody>
          <a:bodyPr>
            <a:normAutofit/>
          </a:bodyPr>
          <a:lstStyle/>
          <a:p>
            <a:pPr lvl="0"/>
            <a:r>
              <a:rPr lang="fr-FR" smtClean="0"/>
              <a:t>Modifiez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en-US" dirty="0"/>
          </a:p>
        </p:txBody>
      </p:sp>
      <p:sp>
        <p:nvSpPr>
          <p:cNvPr id="4" name="Content Placeholder 3"/>
          <p:cNvSpPr>
            <a:spLocks noGrp="1"/>
          </p:cNvSpPr>
          <p:nvPr>
            <p:ph sz="half" idx="2"/>
          </p:nvPr>
        </p:nvSpPr>
        <p:spPr>
          <a:xfrm>
            <a:off x="6181344" y="2560320"/>
            <a:ext cx="4718304" cy="3310128"/>
          </a:xfrm>
        </p:spPr>
        <p:txBody>
          <a:bodyPr>
            <a:normAutofit/>
          </a:bodyPr>
          <a:lstStyle/>
          <a:p>
            <a:pPr lvl="0"/>
            <a:r>
              <a:rPr lang="fr-FR" smtClean="0"/>
              <a:t>Modifiez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en-US" dirty="0"/>
          </a:p>
        </p:txBody>
      </p:sp>
      <p:sp>
        <p:nvSpPr>
          <p:cNvPr id="5" name="Date Placeholder 4"/>
          <p:cNvSpPr>
            <a:spLocks noGrp="1"/>
          </p:cNvSpPr>
          <p:nvPr>
            <p:ph type="dt" sz="half" idx="10"/>
          </p:nvPr>
        </p:nvSpPr>
        <p:spPr/>
        <p:txBody>
          <a:bodyPr/>
          <a:lstStyle/>
          <a:p>
            <a:fld id="{05BFA754-D5C3-4E66-96A6-867B257F58DC}" type="datetimeFigureOut">
              <a:rPr lang="en-US" dirty="0"/>
              <a:t>12/18/2023</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5D84065D-F351-4B03-BD91-D8A6B8D4B362}" type="slidenum">
              <a:rPr lang="en-US" dirty="0"/>
              <a:t>‹N°›</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fr-FR" smtClean="0"/>
              <a:t>Modifiez le style du titre</a:t>
            </a:r>
            <a:endParaRPr lang="en-US" dirty="0"/>
          </a:p>
        </p:txBody>
      </p:sp>
      <p:sp>
        <p:nvSpPr>
          <p:cNvPr id="3" name="Text Placeholder 2"/>
          <p:cNvSpPr>
            <a:spLocks noGrp="1"/>
          </p:cNvSpPr>
          <p:nvPr>
            <p:ph type="body" idx="1"/>
          </p:nvPr>
        </p:nvSpPr>
        <p:spPr>
          <a:xfrm>
            <a:off x="1295400" y="2658533"/>
            <a:ext cx="4718304" cy="576262"/>
          </a:xfrm>
        </p:spPr>
        <p:txBody>
          <a:bodyPr anchor="b">
            <a:noAutofit/>
          </a:bodyPr>
          <a:lstStyle>
            <a:lvl1pPr marL="0" indent="0">
              <a:spcBef>
                <a:spcPts val="672"/>
              </a:spcBef>
              <a:spcAft>
                <a:spcPts val="600"/>
              </a:spcAft>
              <a:buNone/>
              <a:defRPr sz="28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smtClean="0"/>
              <a:t>Modifiez les styles du texte du masque</a:t>
            </a:r>
          </a:p>
        </p:txBody>
      </p:sp>
      <p:sp>
        <p:nvSpPr>
          <p:cNvPr id="4" name="Content Placeholder 3"/>
          <p:cNvSpPr>
            <a:spLocks noGrp="1"/>
          </p:cNvSpPr>
          <p:nvPr>
            <p:ph sz="half" idx="2"/>
          </p:nvPr>
        </p:nvSpPr>
        <p:spPr>
          <a:xfrm>
            <a:off x="1295400" y="3243262"/>
            <a:ext cx="4718304" cy="2632605"/>
          </a:xfrm>
        </p:spPr>
        <p:txBody>
          <a:bodyPr anchor="t">
            <a:normAutofit/>
          </a:bodyPr>
          <a:lstStyle/>
          <a:p>
            <a:pPr lvl="0"/>
            <a:r>
              <a:rPr lang="fr-FR" smtClean="0"/>
              <a:t>Modifiez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en-US" dirty="0"/>
          </a:p>
        </p:txBody>
      </p:sp>
      <p:sp>
        <p:nvSpPr>
          <p:cNvPr id="5" name="Text Placeholder 4"/>
          <p:cNvSpPr>
            <a:spLocks noGrp="1"/>
          </p:cNvSpPr>
          <p:nvPr>
            <p:ph type="body" sz="quarter" idx="3"/>
          </p:nvPr>
        </p:nvSpPr>
        <p:spPr>
          <a:xfrm>
            <a:off x="6180670" y="2658533"/>
            <a:ext cx="4718304" cy="576262"/>
          </a:xfrm>
        </p:spPr>
        <p:txBody>
          <a:bodyPr anchor="b">
            <a:noAutofit/>
          </a:bodyPr>
          <a:lstStyle>
            <a:lvl1pPr marL="0" indent="0">
              <a:spcBef>
                <a:spcPts val="672"/>
              </a:spcBef>
              <a:spcAft>
                <a:spcPts val="600"/>
              </a:spcAft>
              <a:buNone/>
              <a:defRPr sz="28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smtClean="0"/>
              <a:t>Modifiez les styles du texte du masque</a:t>
            </a:r>
          </a:p>
        </p:txBody>
      </p:sp>
      <p:sp>
        <p:nvSpPr>
          <p:cNvPr id="6" name="Content Placeholder 5"/>
          <p:cNvSpPr>
            <a:spLocks noGrp="1"/>
          </p:cNvSpPr>
          <p:nvPr>
            <p:ph sz="quarter" idx="4"/>
          </p:nvPr>
        </p:nvSpPr>
        <p:spPr>
          <a:xfrm>
            <a:off x="6180670" y="3243262"/>
            <a:ext cx="4718304" cy="2632605"/>
          </a:xfrm>
        </p:spPr>
        <p:txBody>
          <a:bodyPr anchor="t">
            <a:normAutofit/>
          </a:bodyPr>
          <a:lstStyle/>
          <a:p>
            <a:pPr lvl="0"/>
            <a:r>
              <a:rPr lang="fr-FR" smtClean="0"/>
              <a:t>Modifiez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en-US" dirty="0"/>
          </a:p>
        </p:txBody>
      </p:sp>
      <p:sp>
        <p:nvSpPr>
          <p:cNvPr id="7" name="Date Placeholder 6"/>
          <p:cNvSpPr>
            <a:spLocks noGrp="1"/>
          </p:cNvSpPr>
          <p:nvPr>
            <p:ph type="dt" sz="half" idx="10"/>
          </p:nvPr>
        </p:nvSpPr>
        <p:spPr/>
        <p:txBody>
          <a:bodyPr/>
          <a:lstStyle/>
          <a:p>
            <a:fld id="{B61BEF0D-F0BB-DE4B-95CE-6DB70DBA9567}" type="datetimeFigureOut">
              <a:rPr lang="en-US" dirty="0"/>
              <a:pPr/>
              <a:t>12/18/2023</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D57F1E4F-1CFF-5643-939E-217C01CDF565}" type="slidenum">
              <a:rPr lang="en-US" dirty="0"/>
              <a:pPr/>
              <a:t>‹N°›</a:t>
            </a:fld>
            <a:endParaRPr lang="en-US" dirty="0"/>
          </a:p>
        </p:txBody>
      </p:sp>
      <p:cxnSp>
        <p:nvCxnSpPr>
          <p:cNvPr id="18" name="Straight Connector 17"/>
          <p:cNvCxnSpPr/>
          <p:nvPr/>
        </p:nvCxnSpPr>
        <p:spPr>
          <a:xfrm>
            <a:off x="1396169" y="2421466"/>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re seul">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FR" smtClean="0"/>
              <a:t>Modifiez le style du titre</a:t>
            </a:r>
            <a:endParaRPr lang="en-US" dirty="0"/>
          </a:p>
        </p:txBody>
      </p:sp>
      <p:sp>
        <p:nvSpPr>
          <p:cNvPr id="3" name="Date Placeholder 2"/>
          <p:cNvSpPr>
            <a:spLocks noGrp="1"/>
          </p:cNvSpPr>
          <p:nvPr>
            <p:ph type="dt" sz="half" idx="10"/>
          </p:nvPr>
        </p:nvSpPr>
        <p:spPr/>
        <p:txBody>
          <a:bodyPr/>
          <a:lstStyle/>
          <a:p>
            <a:fld id="{B61BEF0D-F0BB-DE4B-95CE-6DB70DBA9567}" type="datetimeFigureOut">
              <a:rPr lang="en-US" dirty="0"/>
              <a:pPr/>
              <a:t>12/18/2023</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D57F1E4F-1CFF-5643-939E-217C01CDF565}" type="slidenum">
              <a:rPr lang="en-US" dirty="0"/>
              <a:pPr/>
              <a:t>‹N°›</a:t>
            </a:fld>
            <a:endParaRPr lang="en-US" dirty="0"/>
          </a:p>
        </p:txBody>
      </p:sp>
      <p:cxnSp>
        <p:nvCxnSpPr>
          <p:cNvPr id="14" name="Straight Connector 13"/>
          <p:cNvCxnSpPr/>
          <p:nvPr/>
        </p:nvCxnSpPr>
        <p:spPr>
          <a:xfrm>
            <a:off x="1396169" y="2421466"/>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Vide">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B61BEF0D-F0BB-DE4B-95CE-6DB70DBA9567}" type="datetimeFigureOut">
              <a:rPr lang="en-US" dirty="0"/>
              <a:pPr/>
              <a:t>12/18/2023</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D57F1E4F-1CFF-5643-939E-217C01CDF565}" type="slidenum">
              <a:rPr lang="en-US" dirty="0"/>
              <a:pPr/>
              <a:t>‹N°›</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u avec légende">
    <p:spTree>
      <p:nvGrpSpPr>
        <p:cNvPr id="1" name=""/>
        <p:cNvGrpSpPr/>
        <p:nvPr/>
      </p:nvGrpSpPr>
      <p:grpSpPr>
        <a:xfrm>
          <a:off x="0" y="0"/>
          <a:ext cx="0" cy="0"/>
          <a:chOff x="0" y="0"/>
          <a:chExt cx="0" cy="0"/>
        </a:xfrm>
      </p:grpSpPr>
      <p:sp>
        <p:nvSpPr>
          <p:cNvPr id="2" name="Title 1"/>
          <p:cNvSpPr>
            <a:spLocks noGrp="1"/>
          </p:cNvSpPr>
          <p:nvPr>
            <p:ph type="title"/>
          </p:nvPr>
        </p:nvSpPr>
        <p:spPr>
          <a:xfrm>
            <a:off x="1293811" y="1388534"/>
            <a:ext cx="3718455" cy="1371600"/>
          </a:xfrm>
        </p:spPr>
        <p:txBody>
          <a:bodyPr anchor="b">
            <a:normAutofit/>
          </a:bodyPr>
          <a:lstStyle>
            <a:lvl1pPr algn="ctr">
              <a:defRPr sz="2400" b="0"/>
            </a:lvl1pPr>
          </a:lstStyle>
          <a:p>
            <a:r>
              <a:rPr lang="fr-FR" smtClean="0"/>
              <a:t>Modifiez le style du titre</a:t>
            </a:r>
            <a:endParaRPr lang="en-US" dirty="0"/>
          </a:p>
        </p:txBody>
      </p:sp>
      <p:sp>
        <p:nvSpPr>
          <p:cNvPr id="3" name="Content Placeholder 2"/>
          <p:cNvSpPr>
            <a:spLocks noGrp="1"/>
          </p:cNvSpPr>
          <p:nvPr>
            <p:ph idx="1"/>
          </p:nvPr>
        </p:nvSpPr>
        <p:spPr>
          <a:xfrm>
            <a:off x="5418668" y="982131"/>
            <a:ext cx="5469466" cy="4893735"/>
          </a:xfrm>
        </p:spPr>
        <p:txBody>
          <a:bodyPr anchor="ctr">
            <a:normAutofit/>
          </a:bodyPr>
          <a:lstStyle/>
          <a:p>
            <a:pPr lvl="0"/>
            <a:r>
              <a:rPr lang="fr-FR" smtClean="0"/>
              <a:t>Modifiez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en-US" dirty="0"/>
          </a:p>
        </p:txBody>
      </p:sp>
      <p:sp>
        <p:nvSpPr>
          <p:cNvPr id="4" name="Text Placeholder 3"/>
          <p:cNvSpPr>
            <a:spLocks noGrp="1"/>
          </p:cNvSpPr>
          <p:nvPr>
            <p:ph type="body" sz="half" idx="2"/>
          </p:nvPr>
        </p:nvSpPr>
        <p:spPr>
          <a:xfrm>
            <a:off x="1293811" y="3031065"/>
            <a:ext cx="3718455" cy="2438404"/>
          </a:xfrm>
        </p:spPr>
        <p:txBody>
          <a:bodyPr anchor="t">
            <a:normAutofit/>
          </a:bodyPr>
          <a:lstStyle>
            <a:lvl1pPr marL="0" indent="0" algn="ctr">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fr-FR" smtClean="0"/>
              <a:t>Modifiez les styles du texte du masque</a:t>
            </a:r>
          </a:p>
        </p:txBody>
      </p:sp>
      <p:sp>
        <p:nvSpPr>
          <p:cNvPr id="5" name="Date Placeholder 4"/>
          <p:cNvSpPr>
            <a:spLocks noGrp="1"/>
          </p:cNvSpPr>
          <p:nvPr>
            <p:ph type="dt" sz="half" idx="10"/>
          </p:nvPr>
        </p:nvSpPr>
        <p:spPr/>
        <p:txBody>
          <a:bodyPr/>
          <a:lstStyle/>
          <a:p>
            <a:fld id="{B61BEF0D-F0BB-DE4B-95CE-6DB70DBA9567}" type="datetimeFigureOut">
              <a:rPr lang="en-US" dirty="0"/>
              <a:pPr/>
              <a:t>12/18/2023</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dirty="0"/>
              <a:pPr/>
              <a:t>‹N°›</a:t>
            </a:fld>
            <a:endParaRPr lang="en-US" dirty="0"/>
          </a:p>
        </p:txBody>
      </p:sp>
      <p:cxnSp>
        <p:nvCxnSpPr>
          <p:cNvPr id="16" name="Straight Connector 15"/>
          <p:cNvCxnSpPr/>
          <p:nvPr/>
        </p:nvCxnSpPr>
        <p:spPr>
          <a:xfrm>
            <a:off x="1396169" y="2912533"/>
            <a:ext cx="3514498" cy="0"/>
          </a:xfrm>
          <a:prstGeom prst="line">
            <a:avLst/>
          </a:prstGeom>
          <a:ln w="15875"/>
        </p:spPr>
        <p:style>
          <a:lnRef idx="2">
            <a:schemeClr val="accent1"/>
          </a:lnRef>
          <a:fillRef idx="0">
            <a:schemeClr val="accent1"/>
          </a:fillRef>
          <a:effectRef idx="1">
            <a:schemeClr val="accent1"/>
          </a:effectRef>
          <a:fontRef idx="minor">
            <a:schemeClr val="tx1"/>
          </a:fontRef>
        </p:style>
      </p:cxn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 avec légende">
    <p:spTree>
      <p:nvGrpSpPr>
        <p:cNvPr id="1" name=""/>
        <p:cNvGrpSpPr/>
        <p:nvPr/>
      </p:nvGrpSpPr>
      <p:grpSpPr>
        <a:xfrm>
          <a:off x="0" y="0"/>
          <a:ext cx="0" cy="0"/>
          <a:chOff x="0" y="0"/>
          <a:chExt cx="0" cy="0"/>
        </a:xfrm>
      </p:grpSpPr>
      <p:sp>
        <p:nvSpPr>
          <p:cNvPr id="2" name="Title 1"/>
          <p:cNvSpPr>
            <a:spLocks noGrp="1"/>
          </p:cNvSpPr>
          <p:nvPr>
            <p:ph type="title"/>
          </p:nvPr>
        </p:nvSpPr>
        <p:spPr>
          <a:xfrm>
            <a:off x="1295399" y="1883832"/>
            <a:ext cx="6241816" cy="1371600"/>
          </a:xfrm>
        </p:spPr>
        <p:txBody>
          <a:bodyPr anchor="b">
            <a:normAutofit/>
          </a:bodyPr>
          <a:lstStyle>
            <a:lvl1pPr algn="ctr">
              <a:defRPr sz="2800" b="0"/>
            </a:lvl1pPr>
          </a:lstStyle>
          <a:p>
            <a:r>
              <a:rPr lang="fr-FR" smtClean="0"/>
              <a:t>Modifiez le style du titre</a:t>
            </a:r>
            <a:endParaRPr lang="en-US" dirty="0"/>
          </a:p>
        </p:txBody>
      </p:sp>
      <p:sp>
        <p:nvSpPr>
          <p:cNvPr id="17" name="Picture Placeholder 2"/>
          <p:cNvSpPr>
            <a:spLocks noGrp="1" noChangeAspect="1"/>
          </p:cNvSpPr>
          <p:nvPr>
            <p:ph type="pic" idx="1"/>
          </p:nvPr>
        </p:nvSpPr>
        <p:spPr>
          <a:xfrm>
            <a:off x="8094831" y="1041400"/>
            <a:ext cx="3063347" cy="4775200"/>
          </a:xfrm>
          <a:prstGeom prst="roundRect">
            <a:avLst>
              <a:gd name="adj" fmla="val 0"/>
            </a:avLst>
          </a:prstGeom>
          <a:ln w="57150" cmpd="thickThin">
            <a:solidFill>
              <a:schemeClr val="tx1">
                <a:lumMod val="50000"/>
                <a:lumOff val="50000"/>
              </a:schemeClr>
            </a:solidFill>
            <a:miter lim="800000"/>
          </a:ln>
          <a:effectLst>
            <a:innerShdw blurRad="57150" dist="38100" dir="14460000">
              <a:srgbClr val="000000">
                <a:alpha val="70000"/>
              </a:srgbClr>
            </a:inn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fr-FR" smtClean="0"/>
              <a:t>Cliquez sur l'icône pour ajouter une image</a:t>
            </a:r>
            <a:endParaRPr lang="en-US" dirty="0"/>
          </a:p>
        </p:txBody>
      </p:sp>
      <p:sp>
        <p:nvSpPr>
          <p:cNvPr id="4" name="Text Placeholder 3"/>
          <p:cNvSpPr>
            <a:spLocks noGrp="1"/>
          </p:cNvSpPr>
          <p:nvPr>
            <p:ph type="body" sz="half" idx="2"/>
          </p:nvPr>
        </p:nvSpPr>
        <p:spPr>
          <a:xfrm>
            <a:off x="1295399" y="3255432"/>
            <a:ext cx="6241816" cy="1828800"/>
          </a:xfrm>
        </p:spPr>
        <p:txBody>
          <a:bodyPr anchor="t">
            <a:normAutofit/>
          </a:bodyPr>
          <a:lstStyle>
            <a:lvl1pPr marL="0" indent="0" algn="ctr">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fr-FR" smtClean="0"/>
              <a:t>Modifiez les styles du texte du masque</a:t>
            </a:r>
          </a:p>
        </p:txBody>
      </p:sp>
      <p:sp>
        <p:nvSpPr>
          <p:cNvPr id="5" name="Date Placeholder 4"/>
          <p:cNvSpPr>
            <a:spLocks noGrp="1"/>
          </p:cNvSpPr>
          <p:nvPr>
            <p:ph type="dt" sz="half" idx="10"/>
          </p:nvPr>
        </p:nvSpPr>
        <p:spPr/>
        <p:txBody>
          <a:bodyPr/>
          <a:lstStyle/>
          <a:p>
            <a:fld id="{B61BEF0D-F0BB-DE4B-95CE-6DB70DBA9567}" type="datetimeFigureOut">
              <a:rPr lang="en-US" dirty="0"/>
              <a:pPr/>
              <a:t>12/18/2023</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dirty="0"/>
              <a:pPr/>
              <a:t>‹N°›</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Image panoramique avec légende">
    <p:spTree>
      <p:nvGrpSpPr>
        <p:cNvPr id="1" name=""/>
        <p:cNvGrpSpPr/>
        <p:nvPr/>
      </p:nvGrpSpPr>
      <p:grpSpPr>
        <a:xfrm>
          <a:off x="0" y="0"/>
          <a:ext cx="0" cy="0"/>
          <a:chOff x="0" y="0"/>
          <a:chExt cx="0" cy="0"/>
        </a:xfrm>
      </p:grpSpPr>
      <p:sp>
        <p:nvSpPr>
          <p:cNvPr id="2" name="Title 1"/>
          <p:cNvSpPr>
            <a:spLocks noGrp="1"/>
          </p:cNvSpPr>
          <p:nvPr>
            <p:ph type="title"/>
          </p:nvPr>
        </p:nvSpPr>
        <p:spPr>
          <a:xfrm>
            <a:off x="1295401" y="4815415"/>
            <a:ext cx="9609666" cy="566738"/>
          </a:xfrm>
        </p:spPr>
        <p:txBody>
          <a:bodyPr anchor="b">
            <a:normAutofit/>
          </a:bodyPr>
          <a:lstStyle>
            <a:lvl1pPr algn="ctr">
              <a:defRPr sz="2400" b="0"/>
            </a:lvl1pPr>
          </a:lstStyle>
          <a:p>
            <a:r>
              <a:rPr lang="fr-FR" smtClean="0"/>
              <a:t>Modifiez le style du titre</a:t>
            </a:r>
            <a:endParaRPr lang="en-US" dirty="0"/>
          </a:p>
        </p:txBody>
      </p:sp>
      <p:sp>
        <p:nvSpPr>
          <p:cNvPr id="3" name="Picture Placeholder 2"/>
          <p:cNvSpPr>
            <a:spLocks noGrp="1" noChangeAspect="1"/>
          </p:cNvSpPr>
          <p:nvPr>
            <p:ph type="pic" idx="1"/>
          </p:nvPr>
        </p:nvSpPr>
        <p:spPr>
          <a:xfrm>
            <a:off x="1041427" y="1041399"/>
            <a:ext cx="10105972" cy="3335869"/>
          </a:xfrm>
          <a:prstGeom prst="roundRect">
            <a:avLst>
              <a:gd name="adj" fmla="val 0"/>
            </a:avLst>
          </a:prstGeom>
          <a:ln w="57150" cmpd="thickThin">
            <a:solidFill>
              <a:schemeClr val="tx1">
                <a:lumMod val="50000"/>
                <a:lumOff val="50000"/>
              </a:schemeClr>
            </a:solidFill>
            <a:miter lim="800000"/>
          </a:ln>
          <a:effectLst>
            <a:innerShdw blurRad="57150" dist="38100" dir="14460000">
              <a:srgbClr val="000000">
                <a:alpha val="70000"/>
              </a:srgbClr>
            </a:inn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fr-FR" smtClean="0"/>
              <a:t>Cliquez sur l'icône pour ajouter une image</a:t>
            </a:r>
            <a:endParaRPr lang="en-US" dirty="0"/>
          </a:p>
        </p:txBody>
      </p:sp>
      <p:sp>
        <p:nvSpPr>
          <p:cNvPr id="4" name="Text Placeholder 3"/>
          <p:cNvSpPr>
            <a:spLocks noGrp="1"/>
          </p:cNvSpPr>
          <p:nvPr>
            <p:ph type="body" sz="half" idx="2"/>
          </p:nvPr>
        </p:nvSpPr>
        <p:spPr>
          <a:xfrm>
            <a:off x="1295401" y="5382153"/>
            <a:ext cx="9609666" cy="493712"/>
          </a:xfrm>
        </p:spPr>
        <p:txBody>
          <a:bodyPr>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fr-FR" smtClean="0"/>
              <a:t>Modifiez les styles du texte du masque</a:t>
            </a:r>
          </a:p>
        </p:txBody>
      </p:sp>
      <p:sp>
        <p:nvSpPr>
          <p:cNvPr id="5" name="Date Placeholder 4"/>
          <p:cNvSpPr>
            <a:spLocks noGrp="1"/>
          </p:cNvSpPr>
          <p:nvPr>
            <p:ph type="dt" sz="half" idx="10"/>
          </p:nvPr>
        </p:nvSpPr>
        <p:spPr/>
        <p:txBody>
          <a:bodyPr/>
          <a:lstStyle/>
          <a:p>
            <a:fld id="{B61BEF0D-F0BB-DE4B-95CE-6DB70DBA9567}" type="datetimeFigureOut">
              <a:rPr lang="en-US" dirty="0"/>
              <a:pPr/>
              <a:t>12/18/2023</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dirty="0"/>
              <a:pPr/>
              <a:t>‹N°›</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Titre et légende">
    <p:spTree>
      <p:nvGrpSpPr>
        <p:cNvPr id="1" name=""/>
        <p:cNvGrpSpPr/>
        <p:nvPr/>
      </p:nvGrpSpPr>
      <p:grpSpPr>
        <a:xfrm>
          <a:off x="0" y="0"/>
          <a:ext cx="0" cy="0"/>
          <a:chOff x="0" y="0"/>
          <a:chExt cx="0" cy="0"/>
        </a:xfrm>
      </p:grpSpPr>
      <p:sp>
        <p:nvSpPr>
          <p:cNvPr id="2" name="Title 1"/>
          <p:cNvSpPr>
            <a:spLocks noGrp="1"/>
          </p:cNvSpPr>
          <p:nvPr>
            <p:ph type="title"/>
          </p:nvPr>
        </p:nvSpPr>
        <p:spPr>
          <a:xfrm>
            <a:off x="1303868" y="982132"/>
            <a:ext cx="9592732" cy="2954868"/>
          </a:xfrm>
        </p:spPr>
        <p:txBody>
          <a:bodyPr anchor="ctr">
            <a:normAutofit/>
          </a:bodyPr>
          <a:lstStyle>
            <a:lvl1pPr algn="ctr">
              <a:defRPr sz="3200" b="0" cap="none"/>
            </a:lvl1pPr>
          </a:lstStyle>
          <a:p>
            <a:r>
              <a:rPr lang="fr-FR" smtClean="0"/>
              <a:t>Modifiez le style du titre</a:t>
            </a:r>
            <a:endParaRPr lang="en-US" dirty="0"/>
          </a:p>
        </p:txBody>
      </p:sp>
      <p:sp>
        <p:nvSpPr>
          <p:cNvPr id="3" name="Text Placeholder 2"/>
          <p:cNvSpPr>
            <a:spLocks noGrp="1"/>
          </p:cNvSpPr>
          <p:nvPr>
            <p:ph type="body" idx="1"/>
          </p:nvPr>
        </p:nvSpPr>
        <p:spPr>
          <a:xfrm>
            <a:off x="1303868" y="4343399"/>
            <a:ext cx="9592732" cy="1532467"/>
          </a:xfrm>
        </p:spPr>
        <p:txBody>
          <a:bodyPr anchor="ctr">
            <a:normAutofit/>
          </a:bodyPr>
          <a:lstStyle>
            <a:lvl1pPr marL="0" indent="0" algn="ctr">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fr-FR" smtClean="0"/>
              <a:t>Modifiez les styles du texte du masque</a:t>
            </a:r>
          </a:p>
        </p:txBody>
      </p:sp>
      <p:sp>
        <p:nvSpPr>
          <p:cNvPr id="4" name="Date Placeholder 3"/>
          <p:cNvSpPr>
            <a:spLocks noGrp="1"/>
          </p:cNvSpPr>
          <p:nvPr>
            <p:ph type="dt" sz="half" idx="10"/>
          </p:nvPr>
        </p:nvSpPr>
        <p:spPr/>
        <p:txBody>
          <a:bodyPr/>
          <a:lstStyle/>
          <a:p>
            <a:fld id="{B61BEF0D-F0BB-DE4B-95CE-6DB70DBA9567}" type="datetimeFigureOut">
              <a:rPr lang="en-US" dirty="0"/>
              <a:pPr/>
              <a:t>12/18/2023</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‹N°›</a:t>
            </a:fld>
            <a:endParaRPr lang="en-US" dirty="0"/>
          </a:p>
        </p:txBody>
      </p:sp>
      <p:cxnSp>
        <p:nvCxnSpPr>
          <p:cNvPr id="15" name="Straight Connector 14"/>
          <p:cNvCxnSpPr/>
          <p:nvPr/>
        </p:nvCxnSpPr>
        <p:spPr>
          <a:xfrm>
            <a:off x="1396169" y="4140199"/>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Citation avec légende">
    <p:spTree>
      <p:nvGrpSpPr>
        <p:cNvPr id="1" name=""/>
        <p:cNvGrpSpPr/>
        <p:nvPr/>
      </p:nvGrpSpPr>
      <p:grpSpPr>
        <a:xfrm>
          <a:off x="0" y="0"/>
          <a:ext cx="0" cy="0"/>
          <a:chOff x="0" y="0"/>
          <a:chExt cx="0" cy="0"/>
        </a:xfrm>
      </p:grpSpPr>
      <p:sp>
        <p:nvSpPr>
          <p:cNvPr id="2" name="Title 1"/>
          <p:cNvSpPr>
            <a:spLocks noGrp="1"/>
          </p:cNvSpPr>
          <p:nvPr>
            <p:ph type="title"/>
          </p:nvPr>
        </p:nvSpPr>
        <p:spPr>
          <a:xfrm>
            <a:off x="1446213" y="982132"/>
            <a:ext cx="9296398" cy="2370668"/>
          </a:xfrm>
        </p:spPr>
        <p:txBody>
          <a:bodyPr anchor="ctr">
            <a:normAutofit/>
          </a:bodyPr>
          <a:lstStyle>
            <a:lvl1pPr algn="ctr">
              <a:defRPr sz="3200" b="0" cap="none">
                <a:solidFill>
                  <a:schemeClr val="tx1"/>
                </a:solidFill>
              </a:defRPr>
            </a:lvl1pPr>
          </a:lstStyle>
          <a:p>
            <a:r>
              <a:rPr lang="fr-FR" smtClean="0"/>
              <a:t>Modifiez le style du titre</a:t>
            </a:r>
            <a:endParaRPr lang="en-US" dirty="0"/>
          </a:p>
        </p:txBody>
      </p:sp>
      <p:sp>
        <p:nvSpPr>
          <p:cNvPr id="10" name="Text Placeholder 9"/>
          <p:cNvSpPr>
            <a:spLocks noGrp="1"/>
          </p:cNvSpPr>
          <p:nvPr>
            <p:ph type="body" sz="quarter" idx="13"/>
          </p:nvPr>
        </p:nvSpPr>
        <p:spPr>
          <a:xfrm>
            <a:off x="1674812" y="3352800"/>
            <a:ext cx="8839202" cy="584200"/>
          </a:xfrm>
        </p:spPr>
        <p:txBody>
          <a:bodyPr anchor="ctr">
            <a:normAutofit/>
          </a:bodyPr>
          <a:lstStyle>
            <a:lvl1pPr marL="0" indent="0" algn="r">
              <a:buFontTx/>
              <a:buNone/>
              <a:defRPr sz="2000"/>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fr-FR" smtClean="0"/>
              <a:t>Modifiez les styles du texte du masque</a:t>
            </a:r>
          </a:p>
        </p:txBody>
      </p:sp>
      <p:sp>
        <p:nvSpPr>
          <p:cNvPr id="3" name="Text Placeholder 2"/>
          <p:cNvSpPr>
            <a:spLocks noGrp="1"/>
          </p:cNvSpPr>
          <p:nvPr>
            <p:ph type="body" idx="1"/>
          </p:nvPr>
        </p:nvSpPr>
        <p:spPr>
          <a:xfrm>
            <a:off x="1295401" y="4343399"/>
            <a:ext cx="9609666" cy="1532467"/>
          </a:xfrm>
        </p:spPr>
        <p:txBody>
          <a:bodyPr anchor="ctr">
            <a:normAutofit/>
          </a:bodyPr>
          <a:lstStyle>
            <a:lvl1pPr marL="0" indent="0" algn="ctr">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fr-FR" smtClean="0"/>
              <a:t>Modifiez les styles du texte du masque</a:t>
            </a:r>
          </a:p>
        </p:txBody>
      </p:sp>
      <p:sp>
        <p:nvSpPr>
          <p:cNvPr id="4" name="Date Placeholder 3"/>
          <p:cNvSpPr>
            <a:spLocks noGrp="1"/>
          </p:cNvSpPr>
          <p:nvPr>
            <p:ph type="dt" sz="half" idx="10"/>
          </p:nvPr>
        </p:nvSpPr>
        <p:spPr/>
        <p:txBody>
          <a:bodyPr/>
          <a:lstStyle/>
          <a:p>
            <a:fld id="{B61BEF0D-F0BB-DE4B-95CE-6DB70DBA9567}" type="datetimeFigureOut">
              <a:rPr lang="en-US" dirty="0"/>
              <a:pPr/>
              <a:t>12/18/2023</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‹N°›</a:t>
            </a:fld>
            <a:endParaRPr lang="en-US" dirty="0"/>
          </a:p>
        </p:txBody>
      </p:sp>
      <p:sp>
        <p:nvSpPr>
          <p:cNvPr id="14" name="TextBox 13"/>
          <p:cNvSpPr txBox="1"/>
          <p:nvPr/>
        </p:nvSpPr>
        <p:spPr>
          <a:xfrm>
            <a:off x="862013" y="879961"/>
            <a:ext cx="609600" cy="584776"/>
          </a:xfrm>
          <a:prstGeom prst="rect">
            <a:avLst/>
          </a:prstGeom>
        </p:spPr>
        <p:txBody>
          <a:bodyPr vert="horz" lIns="91440" tIns="45720" rIns="91440" bIns="45720" rtlCol="0" anchor="ctr">
            <a:noAutofit/>
          </a:bodyPr>
          <a:lstStyle/>
          <a:p>
            <a:pPr lvl="0"/>
            <a:r>
              <a:rPr lang="en-US" sz="8000" dirty="0">
                <a:solidFill>
                  <a:schemeClr val="tx1"/>
                </a:solidFill>
                <a:effectLst/>
              </a:rPr>
              <a:t>“</a:t>
            </a:r>
          </a:p>
        </p:txBody>
      </p:sp>
      <p:sp>
        <p:nvSpPr>
          <p:cNvPr id="15" name="TextBox 14"/>
          <p:cNvSpPr txBox="1"/>
          <p:nvPr/>
        </p:nvSpPr>
        <p:spPr>
          <a:xfrm>
            <a:off x="10600267" y="2827870"/>
            <a:ext cx="609600" cy="584776"/>
          </a:xfrm>
          <a:prstGeom prst="rect">
            <a:avLst/>
          </a:prstGeom>
        </p:spPr>
        <p:txBody>
          <a:bodyPr vert="horz" lIns="91440" tIns="45720" rIns="91440" bIns="45720" rtlCol="0" anchor="ctr">
            <a:noAutofit/>
          </a:bodyPr>
          <a:lstStyle/>
          <a:p>
            <a:pPr lvl="0" algn="r"/>
            <a:r>
              <a:rPr lang="en-US" sz="8000" dirty="0">
                <a:solidFill>
                  <a:schemeClr val="tx1"/>
                </a:solidFill>
                <a:effectLst/>
              </a:rPr>
              <a:t>”</a:t>
            </a:r>
          </a:p>
        </p:txBody>
      </p:sp>
      <p:cxnSp>
        <p:nvCxnSpPr>
          <p:cNvPr id="19" name="Straight Connector 18"/>
          <p:cNvCxnSpPr/>
          <p:nvPr/>
        </p:nvCxnSpPr>
        <p:spPr>
          <a:xfrm>
            <a:off x="1396169" y="4140199"/>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Carte nom">
    <p:spTree>
      <p:nvGrpSpPr>
        <p:cNvPr id="1" name=""/>
        <p:cNvGrpSpPr/>
        <p:nvPr/>
      </p:nvGrpSpPr>
      <p:grpSpPr>
        <a:xfrm>
          <a:off x="0" y="0"/>
          <a:ext cx="0" cy="0"/>
          <a:chOff x="0" y="0"/>
          <a:chExt cx="0" cy="0"/>
        </a:xfrm>
      </p:grpSpPr>
      <p:sp>
        <p:nvSpPr>
          <p:cNvPr id="2" name="Title 1"/>
          <p:cNvSpPr>
            <a:spLocks noGrp="1"/>
          </p:cNvSpPr>
          <p:nvPr>
            <p:ph type="title"/>
          </p:nvPr>
        </p:nvSpPr>
        <p:spPr>
          <a:xfrm>
            <a:off x="1295402" y="3308581"/>
            <a:ext cx="9609668" cy="1468800"/>
          </a:xfrm>
        </p:spPr>
        <p:txBody>
          <a:bodyPr anchor="b">
            <a:normAutofit/>
          </a:bodyPr>
          <a:lstStyle>
            <a:lvl1pPr algn="l">
              <a:defRPr sz="3200" b="0" cap="none"/>
            </a:lvl1pPr>
          </a:lstStyle>
          <a:p>
            <a:r>
              <a:rPr lang="fr-FR" smtClean="0"/>
              <a:t>Modifiez le style du titre</a:t>
            </a:r>
            <a:endParaRPr lang="en-US" dirty="0"/>
          </a:p>
        </p:txBody>
      </p:sp>
      <p:sp>
        <p:nvSpPr>
          <p:cNvPr id="3" name="Text Placeholder 2"/>
          <p:cNvSpPr>
            <a:spLocks noGrp="1"/>
          </p:cNvSpPr>
          <p:nvPr>
            <p:ph type="body" idx="1"/>
          </p:nvPr>
        </p:nvSpPr>
        <p:spPr>
          <a:xfrm>
            <a:off x="1295401" y="4777381"/>
            <a:ext cx="9609668" cy="860400"/>
          </a:xfrm>
        </p:spPr>
        <p:txBody>
          <a:bodyPr anchor="t">
            <a:normAutofit/>
          </a:bodyPr>
          <a:lstStyle>
            <a:lvl1pPr marL="0" indent="0" algn="l">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fr-FR" smtClean="0"/>
              <a:t>Modifiez les styles du texte du masque</a:t>
            </a:r>
          </a:p>
        </p:txBody>
      </p:sp>
      <p:sp>
        <p:nvSpPr>
          <p:cNvPr id="4" name="Date Placeholder 3"/>
          <p:cNvSpPr>
            <a:spLocks noGrp="1"/>
          </p:cNvSpPr>
          <p:nvPr>
            <p:ph type="dt" sz="half" idx="10"/>
          </p:nvPr>
        </p:nvSpPr>
        <p:spPr/>
        <p:txBody>
          <a:bodyPr/>
          <a:lstStyle/>
          <a:p>
            <a:fld id="{B61BEF0D-F0BB-DE4B-95CE-6DB70DBA9567}" type="datetimeFigureOut">
              <a:rPr lang="en-US" dirty="0"/>
              <a:pPr/>
              <a:t>12/18/2023</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‹N°›</a:t>
            </a:fld>
            <a:endParaRPr lang="en-US" dirty="0"/>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Carte nom citation">
    <p:spTree>
      <p:nvGrpSpPr>
        <p:cNvPr id="1" name=""/>
        <p:cNvGrpSpPr/>
        <p:nvPr/>
      </p:nvGrpSpPr>
      <p:grpSpPr>
        <a:xfrm>
          <a:off x="0" y="0"/>
          <a:ext cx="0" cy="0"/>
          <a:chOff x="0" y="0"/>
          <a:chExt cx="0" cy="0"/>
        </a:xfrm>
      </p:grpSpPr>
      <p:sp>
        <p:nvSpPr>
          <p:cNvPr id="2" name="Title 1"/>
          <p:cNvSpPr>
            <a:spLocks noGrp="1"/>
          </p:cNvSpPr>
          <p:nvPr>
            <p:ph type="title"/>
          </p:nvPr>
        </p:nvSpPr>
        <p:spPr>
          <a:xfrm>
            <a:off x="1446213" y="982132"/>
            <a:ext cx="9296398" cy="2243668"/>
          </a:xfrm>
        </p:spPr>
        <p:txBody>
          <a:bodyPr anchor="ctr">
            <a:normAutofit/>
          </a:bodyPr>
          <a:lstStyle>
            <a:lvl1pPr algn="ctr">
              <a:defRPr sz="3200" b="0" cap="none">
                <a:solidFill>
                  <a:schemeClr val="tx1"/>
                </a:solidFill>
              </a:defRPr>
            </a:lvl1pPr>
          </a:lstStyle>
          <a:p>
            <a:r>
              <a:rPr lang="fr-FR" smtClean="0"/>
              <a:t>Modifiez le style du titre</a:t>
            </a:r>
            <a:endParaRPr lang="en-US" dirty="0"/>
          </a:p>
        </p:txBody>
      </p:sp>
      <p:sp>
        <p:nvSpPr>
          <p:cNvPr id="23" name="Text Placeholder 2"/>
          <p:cNvSpPr>
            <a:spLocks noGrp="1"/>
          </p:cNvSpPr>
          <p:nvPr>
            <p:ph type="body" idx="13"/>
          </p:nvPr>
        </p:nvSpPr>
        <p:spPr>
          <a:xfrm>
            <a:off x="1295401" y="3639312"/>
            <a:ext cx="9609668" cy="886968"/>
          </a:xfrm>
        </p:spPr>
        <p:txBody>
          <a:bodyPr anchor="b">
            <a:normAutofit/>
          </a:bodyPr>
          <a:lstStyle>
            <a:lvl1pPr marL="0" indent="0" algn="l">
              <a:spcBef>
                <a:spcPts val="0"/>
              </a:spcBef>
              <a:buNone/>
              <a:defRPr sz="24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fr-FR" smtClean="0"/>
              <a:t>Modifiez les styles du texte du masque</a:t>
            </a:r>
          </a:p>
        </p:txBody>
      </p:sp>
      <p:sp>
        <p:nvSpPr>
          <p:cNvPr id="3" name="Text Placeholder 2"/>
          <p:cNvSpPr>
            <a:spLocks noGrp="1"/>
          </p:cNvSpPr>
          <p:nvPr>
            <p:ph type="body" idx="1"/>
          </p:nvPr>
        </p:nvSpPr>
        <p:spPr>
          <a:xfrm>
            <a:off x="1295401" y="4529667"/>
            <a:ext cx="9609668" cy="1346200"/>
          </a:xfrm>
        </p:spPr>
        <p:txBody>
          <a:bodyPr anchor="t">
            <a:normAutofit/>
          </a:bodyPr>
          <a:lstStyle>
            <a:lvl1pPr marL="0" indent="0" algn="l">
              <a:buNone/>
              <a:defRPr sz="18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fr-FR" smtClean="0"/>
              <a:t>Modifiez les styles du texte du masque</a:t>
            </a:r>
          </a:p>
        </p:txBody>
      </p:sp>
      <p:sp>
        <p:nvSpPr>
          <p:cNvPr id="4" name="Date Placeholder 3"/>
          <p:cNvSpPr>
            <a:spLocks noGrp="1"/>
          </p:cNvSpPr>
          <p:nvPr>
            <p:ph type="dt" sz="half" idx="10"/>
          </p:nvPr>
        </p:nvSpPr>
        <p:spPr/>
        <p:txBody>
          <a:bodyPr/>
          <a:lstStyle/>
          <a:p>
            <a:fld id="{B61BEF0D-F0BB-DE4B-95CE-6DB70DBA9567}" type="datetimeFigureOut">
              <a:rPr lang="en-US" dirty="0"/>
              <a:pPr/>
              <a:t>12/18/2023</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‹N°›</a:t>
            </a:fld>
            <a:endParaRPr lang="en-US" dirty="0"/>
          </a:p>
        </p:txBody>
      </p:sp>
      <p:sp>
        <p:nvSpPr>
          <p:cNvPr id="12" name="TextBox 11"/>
          <p:cNvSpPr txBox="1"/>
          <p:nvPr/>
        </p:nvSpPr>
        <p:spPr>
          <a:xfrm>
            <a:off x="862013" y="879961"/>
            <a:ext cx="609600" cy="584776"/>
          </a:xfrm>
          <a:prstGeom prst="rect">
            <a:avLst/>
          </a:prstGeom>
        </p:spPr>
        <p:txBody>
          <a:bodyPr vert="horz" lIns="91440" tIns="45720" rIns="91440" bIns="45720" rtlCol="0" anchor="ctr">
            <a:noAutofit/>
          </a:bodyPr>
          <a:lstStyle/>
          <a:p>
            <a:pPr lvl="0"/>
            <a:r>
              <a:rPr lang="en-US" sz="8000" dirty="0">
                <a:solidFill>
                  <a:schemeClr val="tx1"/>
                </a:solidFill>
                <a:effectLst/>
              </a:rPr>
              <a:t>“</a:t>
            </a:r>
          </a:p>
        </p:txBody>
      </p:sp>
      <p:sp>
        <p:nvSpPr>
          <p:cNvPr id="13" name="TextBox 12"/>
          <p:cNvSpPr txBox="1"/>
          <p:nvPr/>
        </p:nvSpPr>
        <p:spPr>
          <a:xfrm>
            <a:off x="10600267" y="2599261"/>
            <a:ext cx="609600" cy="584776"/>
          </a:xfrm>
          <a:prstGeom prst="rect">
            <a:avLst/>
          </a:prstGeom>
        </p:spPr>
        <p:txBody>
          <a:bodyPr vert="horz" lIns="91440" tIns="45720" rIns="91440" bIns="45720" rtlCol="0" anchor="ctr">
            <a:noAutofit/>
          </a:bodyPr>
          <a:lstStyle/>
          <a:p>
            <a:pPr lvl="0" algn="r"/>
            <a:r>
              <a:rPr lang="en-US" sz="8000" dirty="0">
                <a:solidFill>
                  <a:schemeClr val="tx1"/>
                </a:solidFill>
                <a:effectLst/>
              </a:rPr>
              <a:t>”</a:t>
            </a:r>
          </a:p>
        </p:txBody>
      </p:sp>
      <p:cxnSp>
        <p:nvCxnSpPr>
          <p:cNvPr id="26" name="Straight Connector 25"/>
          <p:cNvCxnSpPr/>
          <p:nvPr/>
        </p:nvCxnSpPr>
        <p:spPr>
          <a:xfrm>
            <a:off x="1396169" y="3429000"/>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Vrai ou faux">
    <p:spTree>
      <p:nvGrpSpPr>
        <p:cNvPr id="1" name=""/>
        <p:cNvGrpSpPr/>
        <p:nvPr/>
      </p:nvGrpSpPr>
      <p:grpSpPr>
        <a:xfrm>
          <a:off x="0" y="0"/>
          <a:ext cx="0" cy="0"/>
          <a:chOff x="0" y="0"/>
          <a:chExt cx="0" cy="0"/>
        </a:xfrm>
      </p:grpSpPr>
      <p:sp>
        <p:nvSpPr>
          <p:cNvPr id="2" name="Title 1"/>
          <p:cNvSpPr>
            <a:spLocks noGrp="1"/>
          </p:cNvSpPr>
          <p:nvPr>
            <p:ph type="title"/>
          </p:nvPr>
        </p:nvSpPr>
        <p:spPr>
          <a:xfrm>
            <a:off x="1295401" y="982132"/>
            <a:ext cx="9609666" cy="2243668"/>
          </a:xfrm>
        </p:spPr>
        <p:txBody>
          <a:bodyPr vert="horz" lIns="91440" tIns="45720" rIns="91440" bIns="45720" rtlCol="0" anchor="ctr">
            <a:normAutofit/>
          </a:bodyPr>
          <a:lstStyle>
            <a:lvl1pPr>
              <a:defRPr lang="en-US" b="0" dirty="0"/>
            </a:lvl1pPr>
          </a:lstStyle>
          <a:p>
            <a:pPr marL="0" lvl="0"/>
            <a:r>
              <a:rPr lang="fr-FR" smtClean="0"/>
              <a:t>Modifiez le style du titre</a:t>
            </a:r>
            <a:endParaRPr lang="en-US" dirty="0"/>
          </a:p>
        </p:txBody>
      </p:sp>
      <p:sp>
        <p:nvSpPr>
          <p:cNvPr id="20" name="Text Placeholder 2"/>
          <p:cNvSpPr>
            <a:spLocks noGrp="1"/>
          </p:cNvSpPr>
          <p:nvPr>
            <p:ph type="body" idx="13"/>
          </p:nvPr>
        </p:nvSpPr>
        <p:spPr>
          <a:xfrm>
            <a:off x="1295401" y="3630168"/>
            <a:ext cx="9609668" cy="841248"/>
          </a:xfrm>
        </p:spPr>
        <p:txBody>
          <a:bodyPr anchor="b">
            <a:normAutofit/>
          </a:bodyPr>
          <a:lstStyle>
            <a:lvl1pPr marL="0" indent="0" algn="l">
              <a:spcBef>
                <a:spcPts val="0"/>
              </a:spcBef>
              <a:buNone/>
              <a:defRPr sz="28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fr-FR" smtClean="0"/>
              <a:t>Modifiez les styles du texte du masque</a:t>
            </a:r>
          </a:p>
        </p:txBody>
      </p:sp>
      <p:sp>
        <p:nvSpPr>
          <p:cNvPr id="3" name="Text Placeholder 2"/>
          <p:cNvSpPr>
            <a:spLocks noGrp="1"/>
          </p:cNvSpPr>
          <p:nvPr>
            <p:ph type="body" idx="1"/>
          </p:nvPr>
        </p:nvSpPr>
        <p:spPr>
          <a:xfrm>
            <a:off x="1295400" y="4470399"/>
            <a:ext cx="9609670" cy="1405467"/>
          </a:xfrm>
        </p:spPr>
        <p:txBody>
          <a:bodyPr anchor="t">
            <a:normAutofit/>
          </a:bodyPr>
          <a:lstStyle>
            <a:lvl1pPr marL="0" indent="0" algn="l">
              <a:buNone/>
              <a:defRPr sz="18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fr-FR" smtClean="0"/>
              <a:t>Modifiez les styles du texte du masque</a:t>
            </a:r>
          </a:p>
        </p:txBody>
      </p:sp>
      <p:sp>
        <p:nvSpPr>
          <p:cNvPr id="4" name="Date Placeholder 3"/>
          <p:cNvSpPr>
            <a:spLocks noGrp="1"/>
          </p:cNvSpPr>
          <p:nvPr>
            <p:ph type="dt" sz="half" idx="10"/>
          </p:nvPr>
        </p:nvSpPr>
        <p:spPr/>
        <p:txBody>
          <a:bodyPr/>
          <a:lstStyle/>
          <a:p>
            <a:fld id="{B61BEF0D-F0BB-DE4B-95CE-6DB70DBA9567}" type="datetimeFigureOut">
              <a:rPr lang="en-US" dirty="0"/>
              <a:pPr/>
              <a:t>12/18/2023</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‹N°›</a:t>
            </a:fld>
            <a:endParaRPr lang="en-US" dirty="0"/>
          </a:p>
        </p:txBody>
      </p:sp>
      <p:cxnSp>
        <p:nvCxnSpPr>
          <p:cNvPr id="15" name="Straight Connector 14"/>
          <p:cNvCxnSpPr/>
          <p:nvPr/>
        </p:nvCxnSpPr>
        <p:spPr>
          <a:xfrm>
            <a:off x="1396169" y="3429000"/>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Titre et texte vertical">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lgn="ctr">
              <a:defRPr/>
            </a:lvl1pPr>
          </a:lstStyle>
          <a:p>
            <a:r>
              <a:rPr lang="fr-FR" smtClean="0"/>
              <a:t>Modifiez le style du titre</a:t>
            </a:r>
            <a:endParaRPr lang="en-US" dirty="0"/>
          </a:p>
        </p:txBody>
      </p:sp>
      <p:sp>
        <p:nvSpPr>
          <p:cNvPr id="3" name="Vertical Text Placeholder 2"/>
          <p:cNvSpPr>
            <a:spLocks noGrp="1"/>
          </p:cNvSpPr>
          <p:nvPr>
            <p:ph type="body" orient="vert" idx="1"/>
          </p:nvPr>
        </p:nvSpPr>
        <p:spPr/>
        <p:txBody>
          <a:bodyPr vert="eaVert" anchor="t"/>
          <a:lstStyle/>
          <a:p>
            <a:pPr lvl="0"/>
            <a:r>
              <a:rPr lang="fr-FR" smtClean="0"/>
              <a:t>Modifiez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dirty="0"/>
              <a:pPr/>
              <a:t>12/18/2023</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‹N°›</a:t>
            </a:fld>
            <a:endParaRPr lang="en-US" dirty="0"/>
          </a:p>
        </p:txBody>
      </p:sp>
      <p:cxnSp>
        <p:nvCxnSpPr>
          <p:cNvPr id="14" name="Straight Connector 13"/>
          <p:cNvCxnSpPr/>
          <p:nvPr/>
        </p:nvCxnSpPr>
        <p:spPr>
          <a:xfrm>
            <a:off x="1396169" y="2421466"/>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reserve="1">
  <p:cSld name="Titre vertical et texte">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999356" y="982131"/>
            <a:ext cx="1890895" cy="4893735"/>
          </a:xfrm>
        </p:spPr>
        <p:txBody>
          <a:bodyPr vert="eaVert"/>
          <a:lstStyle/>
          <a:p>
            <a:r>
              <a:rPr lang="fr-FR" smtClean="0"/>
              <a:t>Modifiez le style du titre</a:t>
            </a:r>
            <a:endParaRPr lang="en-US" dirty="0"/>
          </a:p>
        </p:txBody>
      </p:sp>
      <p:sp>
        <p:nvSpPr>
          <p:cNvPr id="3" name="Vertical Text Placeholder 2"/>
          <p:cNvSpPr>
            <a:spLocks noGrp="1"/>
          </p:cNvSpPr>
          <p:nvPr>
            <p:ph type="body" orient="vert" idx="1"/>
          </p:nvPr>
        </p:nvSpPr>
        <p:spPr>
          <a:xfrm>
            <a:off x="1295398" y="982132"/>
            <a:ext cx="7433025" cy="4893734"/>
          </a:xfrm>
        </p:spPr>
        <p:txBody>
          <a:bodyPr vert="eaVert" anchor="t"/>
          <a:lstStyle/>
          <a:p>
            <a:pPr lvl="0"/>
            <a:r>
              <a:rPr lang="fr-FR" smtClean="0"/>
              <a:t>Modifiez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dirty="0"/>
              <a:pPr/>
              <a:t>12/18/2023</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‹N°›</a:t>
            </a:fld>
            <a:endParaRPr lang="en-US" dirty="0"/>
          </a:p>
        </p:txBody>
      </p:sp>
      <p:cxnSp>
        <p:nvCxnSpPr>
          <p:cNvPr id="14" name="Straight Connector 13"/>
          <p:cNvCxnSpPr/>
          <p:nvPr/>
        </p:nvCxnSpPr>
        <p:spPr>
          <a:xfrm>
            <a:off x="8863890" y="990600"/>
            <a:ext cx="0" cy="4876800"/>
          </a:xfrm>
          <a:prstGeom prst="line">
            <a:avLst/>
          </a:prstGeom>
          <a:ln w="15875"/>
        </p:spPr>
        <p:style>
          <a:lnRef idx="2">
            <a:schemeClr val="accent1"/>
          </a:lnRef>
          <a:fillRef idx="0">
            <a:schemeClr val="accent1"/>
          </a:fillRef>
          <a:effectRef idx="1">
            <a:schemeClr val="accent1"/>
          </a:effectRef>
          <a:fontRef idx="minor">
            <a:schemeClr val="tx1"/>
          </a:fontRef>
        </p:style>
      </p:cxn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image" Target="../media/image4.png"/><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image" Target="../media/image3.png"/><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1"/>
      </p:bgRef>
    </p:bg>
    <p:spTree>
      <p:nvGrpSpPr>
        <p:cNvPr id="1" name=""/>
        <p:cNvGrpSpPr/>
        <p:nvPr/>
      </p:nvGrpSpPr>
      <p:grpSpPr>
        <a:xfrm>
          <a:off x="0" y="0"/>
          <a:ext cx="0" cy="0"/>
          <a:chOff x="0" y="0"/>
          <a:chExt cx="0" cy="0"/>
        </a:xfrm>
      </p:grpSpPr>
      <p:grpSp>
        <p:nvGrpSpPr>
          <p:cNvPr id="7" name="Group 6"/>
          <p:cNvGrpSpPr/>
          <p:nvPr/>
        </p:nvGrpSpPr>
        <p:grpSpPr>
          <a:xfrm>
            <a:off x="-15736" y="0"/>
            <a:ext cx="12229962" cy="6856214"/>
            <a:chOff x="-15736" y="0"/>
            <a:chExt cx="12229962" cy="6856214"/>
          </a:xfrm>
        </p:grpSpPr>
        <p:pic>
          <p:nvPicPr>
            <p:cNvPr id="8" name="Picture 7" descr="HD-PanelContent.png"/>
            <p:cNvPicPr>
              <a:picLocks noChangeAspect="1"/>
            </p:cNvPicPr>
            <p:nvPr/>
          </p:nvPicPr>
          <p:blipFill>
            <a:blip r:embed="rId19">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9" name="Rectangle 8"/>
            <p:cNvSpPr/>
            <p:nvPr/>
          </p:nvSpPr>
          <p:spPr>
            <a:xfrm>
              <a:off x="608012" y="609600"/>
              <a:ext cx="10972800" cy="5638800"/>
            </a:xfrm>
            <a:prstGeom prst="rect">
              <a:avLst/>
            </a:prstGeom>
            <a:noFill/>
            <a:ln w="15875" cap="flat">
              <a:miter lim="800000"/>
            </a:ln>
          </p:spPr>
          <p:style>
            <a:lnRef idx="1">
              <a:schemeClr val="accent1"/>
            </a:lnRef>
            <a:fillRef idx="3">
              <a:schemeClr val="accent1"/>
            </a:fillRef>
            <a:effectRef idx="2">
              <a:schemeClr val="accent1"/>
            </a:effectRef>
            <a:fontRef idx="minor">
              <a:schemeClr val="lt1"/>
            </a:fontRef>
          </p:style>
        </p:sp>
        <p:pic>
          <p:nvPicPr>
            <p:cNvPr id="10" name="Picture 9" descr="HDRibbonContent-UniformTrim.png"/>
            <p:cNvPicPr>
              <a:picLocks noChangeAspect="1"/>
            </p:cNvPicPr>
            <p:nvPr/>
          </p:nvPicPr>
          <p:blipFill rotWithShape="1">
            <a:blip r:embed="rId20">
              <a:extLst>
                <a:ext uri="{28A0092B-C50C-407E-A947-70E740481C1C}">
                  <a14:useLocalDpi xmlns:a14="http://schemas.microsoft.com/office/drawing/2010/main" val="0"/>
                </a:ext>
              </a:extLst>
            </a:blip>
            <a:srcRect/>
            <a:stretch/>
          </p:blipFill>
          <p:spPr>
            <a:xfrm>
              <a:off x="-15736" y="3153832"/>
              <a:ext cx="777240" cy="606425"/>
            </a:xfrm>
            <a:prstGeom prst="rect">
              <a:avLst/>
            </a:prstGeom>
          </p:spPr>
        </p:pic>
        <p:pic>
          <p:nvPicPr>
            <p:cNvPr id="11" name="Picture 10" descr="HDRibbonContent-UniformTrim.png"/>
            <p:cNvPicPr>
              <a:picLocks noChangeAspect="1"/>
            </p:cNvPicPr>
            <p:nvPr/>
          </p:nvPicPr>
          <p:blipFill rotWithShape="1">
            <a:blip r:embed="rId20">
              <a:extLst>
                <a:ext uri="{28A0092B-C50C-407E-A947-70E740481C1C}">
                  <a14:useLocalDpi xmlns:a14="http://schemas.microsoft.com/office/drawing/2010/main" val="0"/>
                </a:ext>
              </a:extLst>
            </a:blip>
            <a:srcRect/>
            <a:stretch/>
          </p:blipFill>
          <p:spPr>
            <a:xfrm>
              <a:off x="11436986" y="3153832"/>
              <a:ext cx="777240" cy="606425"/>
            </a:xfrm>
            <a:prstGeom prst="rect">
              <a:avLst/>
            </a:prstGeom>
          </p:spPr>
        </p:pic>
      </p:grpSp>
      <p:sp>
        <p:nvSpPr>
          <p:cNvPr id="2" name="Title Placeholder 1"/>
          <p:cNvSpPr>
            <a:spLocks noGrp="1"/>
          </p:cNvSpPr>
          <p:nvPr>
            <p:ph type="title"/>
          </p:nvPr>
        </p:nvSpPr>
        <p:spPr>
          <a:xfrm>
            <a:off x="1295402" y="982132"/>
            <a:ext cx="9601196" cy="1303867"/>
          </a:xfrm>
          <a:prstGeom prst="rect">
            <a:avLst/>
          </a:prstGeom>
          <a:effectLst/>
        </p:spPr>
        <p:txBody>
          <a:bodyPr vert="horz" lIns="91440" tIns="45720" rIns="91440" bIns="45720" rtlCol="0" anchor="ctr">
            <a:normAutofit/>
          </a:bodyPr>
          <a:lstStyle/>
          <a:p>
            <a:r>
              <a:rPr lang="fr-FR" smtClean="0"/>
              <a:t>Modifiez le style du titre</a:t>
            </a:r>
            <a:endParaRPr lang="en-US" dirty="0"/>
          </a:p>
        </p:txBody>
      </p:sp>
      <p:sp>
        <p:nvSpPr>
          <p:cNvPr id="3" name="Text Placeholder 2"/>
          <p:cNvSpPr>
            <a:spLocks noGrp="1"/>
          </p:cNvSpPr>
          <p:nvPr>
            <p:ph type="body" idx="1"/>
          </p:nvPr>
        </p:nvSpPr>
        <p:spPr>
          <a:xfrm>
            <a:off x="1295401" y="2556932"/>
            <a:ext cx="9601196" cy="3318936"/>
          </a:xfrm>
          <a:prstGeom prst="rect">
            <a:avLst/>
          </a:prstGeom>
        </p:spPr>
        <p:txBody>
          <a:bodyPr vert="horz" lIns="91440" tIns="45720" rIns="91440" bIns="45720" rtlCol="0" anchor="t">
            <a:normAutofit/>
          </a:bodyPr>
          <a:lstStyle/>
          <a:p>
            <a:pPr lvl="0"/>
            <a:r>
              <a:rPr lang="fr-FR" smtClean="0"/>
              <a:t>Modifiez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en-US" dirty="0"/>
          </a:p>
        </p:txBody>
      </p:sp>
      <p:sp>
        <p:nvSpPr>
          <p:cNvPr id="4" name="Date Placeholder 3"/>
          <p:cNvSpPr>
            <a:spLocks noGrp="1"/>
          </p:cNvSpPr>
          <p:nvPr>
            <p:ph type="dt" sz="half" idx="2"/>
          </p:nvPr>
        </p:nvSpPr>
        <p:spPr>
          <a:xfrm>
            <a:off x="8677501" y="5969000"/>
            <a:ext cx="1600200" cy="279400"/>
          </a:xfrm>
          <a:prstGeom prst="rect">
            <a:avLst/>
          </a:prstGeom>
        </p:spPr>
        <p:txBody>
          <a:bodyPr vert="horz" lIns="91440" tIns="45720" rIns="91440" bIns="45720" rtlCol="0" anchor="ctr"/>
          <a:lstStyle>
            <a:lvl1pPr algn="r">
              <a:defRPr sz="1000" b="0" i="0">
                <a:solidFill>
                  <a:schemeClr val="tx1"/>
                </a:solidFill>
                <a:effectLst/>
                <a:latin typeface="+mn-lt"/>
              </a:defRPr>
            </a:lvl1pPr>
          </a:lstStyle>
          <a:p>
            <a:fld id="{B61BEF0D-F0BB-DE4B-95CE-6DB70DBA9567}" type="datetimeFigureOut">
              <a:rPr lang="en-US" dirty="0"/>
              <a:pPr/>
              <a:t>12/18/2023</a:t>
            </a:fld>
            <a:endParaRPr lang="en-US" dirty="0"/>
          </a:p>
        </p:txBody>
      </p:sp>
      <p:sp>
        <p:nvSpPr>
          <p:cNvPr id="5" name="Footer Placeholder 4"/>
          <p:cNvSpPr>
            <a:spLocks noGrp="1"/>
          </p:cNvSpPr>
          <p:nvPr>
            <p:ph type="ftr" sz="quarter" idx="3"/>
          </p:nvPr>
        </p:nvSpPr>
        <p:spPr>
          <a:xfrm>
            <a:off x="1295401" y="5969000"/>
            <a:ext cx="7305900" cy="279400"/>
          </a:xfrm>
          <a:prstGeom prst="rect">
            <a:avLst/>
          </a:prstGeom>
        </p:spPr>
        <p:txBody>
          <a:bodyPr vert="horz" lIns="91440" tIns="45720" rIns="91440" bIns="45720" rtlCol="0" anchor="ctr"/>
          <a:lstStyle>
            <a:lvl1pPr algn="l">
              <a:defRPr sz="1000" b="0" i="0">
                <a:solidFill>
                  <a:schemeClr val="tx1"/>
                </a:solidFill>
                <a:effectLst/>
                <a:latin typeface="+mn-lt"/>
              </a:defRPr>
            </a:lvl1pPr>
          </a:lstStyle>
          <a:p>
            <a:endParaRPr lang="en-US" dirty="0"/>
          </a:p>
        </p:txBody>
      </p:sp>
      <p:sp>
        <p:nvSpPr>
          <p:cNvPr id="6" name="Slide Number Placeholder 5"/>
          <p:cNvSpPr>
            <a:spLocks noGrp="1"/>
          </p:cNvSpPr>
          <p:nvPr>
            <p:ph type="sldNum" sz="quarter" idx="4"/>
          </p:nvPr>
        </p:nvSpPr>
        <p:spPr>
          <a:xfrm>
            <a:off x="10353901" y="5969000"/>
            <a:ext cx="542697" cy="279400"/>
          </a:xfrm>
          <a:prstGeom prst="rect">
            <a:avLst/>
          </a:prstGeom>
        </p:spPr>
        <p:txBody>
          <a:bodyPr vert="horz" lIns="91440" tIns="45720" rIns="91440" bIns="45720" rtlCol="0" anchor="ctr"/>
          <a:lstStyle>
            <a:lvl1pPr algn="r">
              <a:defRPr sz="1000" b="0" i="0">
                <a:solidFill>
                  <a:schemeClr val="tx1"/>
                </a:solidFill>
                <a:effectLst/>
                <a:latin typeface="+mn-lt"/>
              </a:defRPr>
            </a:lvl1pPr>
          </a:lstStyle>
          <a:p>
            <a:fld id="{D57F1E4F-1CFF-5643-939E-217C01CDF565}" type="slidenum">
              <a:rPr lang="en-US" dirty="0"/>
              <a:pPr/>
              <a:t>‹N°›</a:t>
            </a:fld>
            <a:endParaRPr lang="en-US" dirty="0"/>
          </a:p>
        </p:txBody>
      </p:sp>
    </p:spTree>
  </p:cSld>
  <p:clrMap bg1="lt1" tx1="dk1" bg2="lt2" tx2="dk2" accent1="accent1" accent2="accent2" accent3="accent3" accent4="accent4" accent5="accent5" accent6="accent6" hlink="hlink" folHlink="folHlink"/>
  <p:sldLayoutIdLst>
    <p:sldLayoutId id="2147483649" r:id="rId1"/>
    <p:sldLayoutId id="2147483668" r:id="rId2"/>
    <p:sldLayoutId id="2147483651" r:id="rId3"/>
    <p:sldLayoutId id="2147483669" r:id="rId4"/>
    <p:sldLayoutId id="2147483653" r:id="rId5"/>
    <p:sldLayoutId id="2147483654" r:id="rId6"/>
    <p:sldLayoutId id="2147483655" r:id="rId7"/>
    <p:sldLayoutId id="2147483656" r:id="rId8"/>
    <p:sldLayoutId id="2147483660" r:id="rId9"/>
    <p:sldLayoutId id="2147483657" r:id="rId10"/>
    <p:sldLayoutId id="2147483663" r:id="rId11"/>
    <p:sldLayoutId id="2147483664" r:id="rId12"/>
    <p:sldLayoutId id="2147483665" r:id="rId13"/>
    <p:sldLayoutId id="2147483666" r:id="rId14"/>
    <p:sldLayoutId id="2147483667" r:id="rId15"/>
    <p:sldLayoutId id="2147483658" r:id="rId16"/>
    <p:sldLayoutId id="2147483659" r:id="rId17"/>
  </p:sldLayoutIdLst>
  <p:txStyles>
    <p:titleStyle>
      <a:lvl1pPr algn="ctr" defTabSz="457200" rtl="0" eaLnBrk="1" latinLnBrk="0" hangingPunct="1">
        <a:spcBef>
          <a:spcPct val="0"/>
        </a:spcBef>
        <a:buNone/>
        <a:defRPr sz="4400" kern="1200" cap="none">
          <a:ln w="3175" cmpd="sng">
            <a:noFill/>
          </a:ln>
          <a:solidFill>
            <a:schemeClr val="tx1">
              <a:lumMod val="85000"/>
              <a:lumOff val="15000"/>
            </a:schemeClr>
          </a:solidFill>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285750" indent="-285750" algn="l" defTabSz="457200" rtl="0" eaLnBrk="1" latinLnBrk="0" hangingPunct="1">
        <a:spcBef>
          <a:spcPct val="20000"/>
        </a:spcBef>
        <a:spcAft>
          <a:spcPts val="600"/>
        </a:spcAft>
        <a:buClr>
          <a:schemeClr val="accent1"/>
        </a:buClr>
        <a:buSzPct val="115000"/>
        <a:buFont typeface="Arial"/>
        <a:buChar char="•"/>
        <a:defRPr sz="2400" kern="1200" cap="none">
          <a:solidFill>
            <a:schemeClr val="tx1">
              <a:lumMod val="85000"/>
              <a:lumOff val="15000"/>
            </a:schemeClr>
          </a:solidFill>
          <a:effectLst/>
          <a:latin typeface="+mn-lt"/>
          <a:ea typeface="+mn-ea"/>
          <a:cs typeface="+mn-cs"/>
        </a:defRPr>
      </a:lvl1pPr>
      <a:lvl2pPr marL="742950" indent="-285750" algn="l" defTabSz="457200" rtl="0" eaLnBrk="1" latinLnBrk="0" hangingPunct="1">
        <a:spcBef>
          <a:spcPct val="20000"/>
        </a:spcBef>
        <a:spcAft>
          <a:spcPts val="600"/>
        </a:spcAft>
        <a:buClr>
          <a:schemeClr val="accent1"/>
        </a:buClr>
        <a:buSzPct val="115000"/>
        <a:buFont typeface="Arial"/>
        <a:buChar char="•"/>
        <a:defRPr sz="2000" kern="1200" cap="none">
          <a:solidFill>
            <a:schemeClr val="tx1">
              <a:lumMod val="85000"/>
              <a:lumOff val="15000"/>
            </a:schemeClr>
          </a:solidFill>
          <a:effectLst/>
          <a:latin typeface="+mn-lt"/>
          <a:ea typeface="+mn-ea"/>
          <a:cs typeface="+mn-cs"/>
        </a:defRPr>
      </a:lvl2pPr>
      <a:lvl3pPr marL="1200150" indent="-285750" algn="l" defTabSz="457200" rtl="0" eaLnBrk="1" latinLnBrk="0" hangingPunct="1">
        <a:spcBef>
          <a:spcPct val="20000"/>
        </a:spcBef>
        <a:spcAft>
          <a:spcPts val="600"/>
        </a:spcAft>
        <a:buClr>
          <a:schemeClr val="accent1"/>
        </a:buClr>
        <a:buSzPct val="115000"/>
        <a:buFont typeface="Arial"/>
        <a:buChar char="•"/>
        <a:defRPr sz="1800" kern="1200" cap="none">
          <a:solidFill>
            <a:schemeClr val="tx1">
              <a:lumMod val="85000"/>
              <a:lumOff val="15000"/>
            </a:schemeClr>
          </a:solidFill>
          <a:effectLst/>
          <a:latin typeface="+mn-lt"/>
          <a:ea typeface="+mn-ea"/>
          <a:cs typeface="+mn-cs"/>
        </a:defRPr>
      </a:lvl3pPr>
      <a:lvl4pPr marL="1543050" indent="-171450" algn="l" defTabSz="457200" rtl="0" eaLnBrk="1" latinLnBrk="0" hangingPunct="1">
        <a:spcBef>
          <a:spcPct val="20000"/>
        </a:spcBef>
        <a:spcAft>
          <a:spcPts val="600"/>
        </a:spcAft>
        <a:buClr>
          <a:schemeClr val="accent1"/>
        </a:buClr>
        <a:buSzPct val="115000"/>
        <a:buFont typeface="Arial"/>
        <a:buChar char="•"/>
        <a:defRPr sz="1600" kern="1200" cap="none">
          <a:solidFill>
            <a:schemeClr val="tx1">
              <a:lumMod val="85000"/>
              <a:lumOff val="15000"/>
            </a:schemeClr>
          </a:solidFill>
          <a:effectLst/>
          <a:latin typeface="+mn-lt"/>
          <a:ea typeface="+mn-ea"/>
          <a:cs typeface="+mn-cs"/>
        </a:defRPr>
      </a:lvl4pPr>
      <a:lvl5pPr marL="2000250" indent="-17145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5pPr>
      <a:lvl6pPr marL="2514600" indent="-22860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6pPr>
      <a:lvl7pPr marL="2971800" indent="-22860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7pPr>
      <a:lvl8pPr marL="3429000" indent="-22860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8pPr>
      <a:lvl9pPr marL="3886200" indent="-22860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ctrTitle"/>
          </p:nvPr>
        </p:nvSpPr>
        <p:spPr/>
        <p:txBody>
          <a:bodyPr/>
          <a:lstStyle/>
          <a:p>
            <a:endParaRPr lang="fr-FR"/>
          </a:p>
        </p:txBody>
      </p:sp>
      <p:sp>
        <p:nvSpPr>
          <p:cNvPr id="3" name="Sous-titre 2"/>
          <p:cNvSpPr>
            <a:spLocks noGrp="1"/>
          </p:cNvSpPr>
          <p:nvPr>
            <p:ph type="subTitle" idx="1"/>
          </p:nvPr>
        </p:nvSpPr>
        <p:spPr/>
        <p:txBody>
          <a:bodyPr/>
          <a:lstStyle/>
          <a:p>
            <a:endParaRPr lang="fr-FR"/>
          </a:p>
        </p:txBody>
      </p:sp>
    </p:spTree>
    <p:extLst>
      <p:ext uri="{BB962C8B-B14F-4D97-AF65-F5344CB8AC3E}">
        <p14:creationId xmlns:p14="http://schemas.microsoft.com/office/powerpoint/2010/main" val="303090445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1343110" y="2715516"/>
            <a:ext cx="9601196" cy="1303867"/>
          </a:xfrm>
        </p:spPr>
        <p:txBody>
          <a:bodyPr/>
          <a:lstStyle/>
          <a:p>
            <a:r>
              <a:rPr lang="fr-FR" dirty="0" smtClean="0"/>
              <a:t>Chapitre : historique</a:t>
            </a:r>
            <a:endParaRPr lang="fr-FR" dirty="0"/>
          </a:p>
        </p:txBody>
      </p:sp>
    </p:spTree>
    <p:extLst>
      <p:ext uri="{BB962C8B-B14F-4D97-AF65-F5344CB8AC3E}">
        <p14:creationId xmlns:p14="http://schemas.microsoft.com/office/powerpoint/2010/main" val="278814875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endParaRPr lang="fr-FR"/>
          </a:p>
        </p:txBody>
      </p:sp>
      <p:sp>
        <p:nvSpPr>
          <p:cNvPr id="3" name="Espace réservé du contenu 2"/>
          <p:cNvSpPr>
            <a:spLocks noGrp="1"/>
          </p:cNvSpPr>
          <p:nvPr>
            <p:ph idx="1"/>
          </p:nvPr>
        </p:nvSpPr>
        <p:spPr/>
        <p:txBody>
          <a:bodyPr>
            <a:normAutofit/>
          </a:bodyPr>
          <a:lstStyle/>
          <a:p>
            <a:r>
              <a:rPr lang="fr-FR" dirty="0"/>
              <a:t>L'évolution historique des places publiques, nous permet de voir les différents changements auquel ces espaces sont assujettis. L’agora était le centre de la ville qui réunissait les fonctions essentielles de la cité Grecque. </a:t>
            </a:r>
            <a:r>
              <a:rPr lang="fr-FR" dirty="0" smtClean="0"/>
              <a:t> </a:t>
            </a:r>
            <a:r>
              <a:rPr lang="fr-FR" dirty="0"/>
              <a:t>Le forum romain assumait a peu près le même rôle mis à part la fonction politique qui primait beaucoup plus et qui a été transférée vers d'autres édifices répondant à cette vocation, entourant l’espace et formant ainsi un cadre théâtrale. C'était aussi l'endroit vers lequel convergeaient les habitants pour leurs différents besoins.</a:t>
            </a:r>
          </a:p>
        </p:txBody>
      </p:sp>
    </p:spTree>
    <p:extLst>
      <p:ext uri="{BB962C8B-B14F-4D97-AF65-F5344CB8AC3E}">
        <p14:creationId xmlns:p14="http://schemas.microsoft.com/office/powerpoint/2010/main" val="304698535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contenu 2"/>
          <p:cNvSpPr>
            <a:spLocks noGrp="1"/>
          </p:cNvSpPr>
          <p:nvPr>
            <p:ph idx="1"/>
          </p:nvPr>
        </p:nvSpPr>
        <p:spPr>
          <a:xfrm>
            <a:off x="1224501" y="779228"/>
            <a:ext cx="9672096" cy="5096640"/>
          </a:xfrm>
        </p:spPr>
        <p:txBody>
          <a:bodyPr>
            <a:normAutofit fontScale="77500" lnSpcReduction="20000"/>
          </a:bodyPr>
          <a:lstStyle/>
          <a:p>
            <a:r>
              <a:rPr lang="fr-FR" dirty="0"/>
              <a:t>Dans la cité médiévale la place a une vocation fonctionnel : </a:t>
            </a:r>
            <a:r>
              <a:rPr lang="fr-FR" dirty="0" smtClean="0"/>
              <a:t>Grande place</a:t>
            </a:r>
            <a:r>
              <a:rPr lang="fr-FR" dirty="0"/>
              <a:t>, place du marché, autour de laquelle se regroupent les monuments les plus importants de la cité tels que l’hôtel de ville et l’église.</a:t>
            </a:r>
          </a:p>
          <a:p>
            <a:r>
              <a:rPr lang="fr-FR" dirty="0"/>
              <a:t>Le </a:t>
            </a:r>
            <a:r>
              <a:rPr lang="fr-FR" dirty="0" smtClean="0"/>
              <a:t>16 </a:t>
            </a:r>
            <a:r>
              <a:rPr lang="fr-FR" dirty="0" err="1" smtClean="0"/>
              <a:t>ème</a:t>
            </a:r>
            <a:r>
              <a:rPr lang="fr-FR" dirty="0" smtClean="0"/>
              <a:t> </a:t>
            </a:r>
            <a:r>
              <a:rPr lang="fr-FR" dirty="0"/>
              <a:t>siècle marque l’ère de la renaissance durant laquelle la place publique est destinée à mettre en valeur la splendeur des bâtiments et des monuments qui l’entourent en constituant un décor à ciel ouvert.</a:t>
            </a:r>
          </a:p>
          <a:p>
            <a:r>
              <a:rPr lang="fr-FR" dirty="0"/>
              <a:t>Au </a:t>
            </a:r>
            <a:r>
              <a:rPr lang="fr-FR" dirty="0" smtClean="0"/>
              <a:t>17ème </a:t>
            </a:r>
            <a:r>
              <a:rPr lang="fr-FR" dirty="0"/>
              <a:t>siècle de nouvelles transformations vont toucher l'espace urbain et feront apparaître de grandes places publiques destinées aux manifestations royales.</a:t>
            </a:r>
          </a:p>
          <a:p>
            <a:r>
              <a:rPr lang="fr-FR" dirty="0"/>
              <a:t>A l’ère industrielle soit au </a:t>
            </a:r>
            <a:r>
              <a:rPr lang="fr-FR" dirty="0" smtClean="0"/>
              <a:t>19 </a:t>
            </a:r>
            <a:r>
              <a:rPr lang="fr-FR" dirty="0" err="1" smtClean="0"/>
              <a:t>ème</a:t>
            </a:r>
            <a:r>
              <a:rPr lang="fr-FR" dirty="0" smtClean="0"/>
              <a:t> </a:t>
            </a:r>
            <a:r>
              <a:rPr lang="fr-FR" dirty="0"/>
              <a:t>siècle, la place publique a perdu de son statut étant vidée de ses animations populaires pour être versée dans le domaine de l’officiel.</a:t>
            </a:r>
          </a:p>
          <a:p>
            <a:r>
              <a:rPr lang="fr-FR" dirty="0"/>
              <a:t>Le </a:t>
            </a:r>
            <a:r>
              <a:rPr lang="fr-FR" dirty="0" smtClean="0"/>
              <a:t>20 </a:t>
            </a:r>
            <a:r>
              <a:rPr lang="fr-FR" dirty="0" err="1" smtClean="0"/>
              <a:t>ème</a:t>
            </a:r>
            <a:r>
              <a:rPr lang="fr-FR" dirty="0" smtClean="0"/>
              <a:t> </a:t>
            </a:r>
            <a:r>
              <a:rPr lang="fr-FR" dirty="0"/>
              <a:t>siècle est caractérisé par l'apparition de l'urbanisme progressiste prôné par la charte d'Athènes. Ce mouvement va bouleverser considérablement l'espace de la ville en le divisant suivant des fonctions préétablies. Au nom de la modernité, la place publique s’en trouve </a:t>
            </a:r>
            <a:r>
              <a:rPr lang="fr-FR" dirty="0" smtClean="0"/>
              <a:t>modifiée</a:t>
            </a:r>
            <a:endParaRPr lang="fr-FR" dirty="0"/>
          </a:p>
          <a:p>
            <a:r>
              <a:rPr lang="fr-FR" dirty="0"/>
              <a:t>Dès cet instant, les places publiques ont servie d’aire de stationnement ou de principaux carrefours de communication. A l’avènement des années 70, il y a eu une prise de conscience à l’effet d’agencer la place publique par des réaménagements novateurs. </a:t>
            </a:r>
            <a:endParaRPr lang="fr-FR" dirty="0" smtClean="0"/>
          </a:p>
          <a:p>
            <a:r>
              <a:rPr lang="fr-FR" dirty="0"/>
              <a:t>la ville musulmane parait se caractériser par un urbanisme spontané. Composé de la </a:t>
            </a:r>
            <a:r>
              <a:rPr lang="fr-FR" i="1" dirty="0"/>
              <a:t>médina</a:t>
            </a:r>
            <a:r>
              <a:rPr lang="fr-FR" dirty="0"/>
              <a:t>, noyau central principal et siège de la mosquée</a:t>
            </a:r>
            <a:r>
              <a:rPr lang="fr-FR" dirty="0" smtClean="0"/>
              <a:t>,</a:t>
            </a:r>
          </a:p>
        </p:txBody>
      </p:sp>
    </p:spTree>
    <p:extLst>
      <p:ext uri="{BB962C8B-B14F-4D97-AF65-F5344CB8AC3E}">
        <p14:creationId xmlns:p14="http://schemas.microsoft.com/office/powerpoint/2010/main" val="128937113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dirty="0"/>
              <a:t>L’espace public en Algérie</a:t>
            </a:r>
          </a:p>
        </p:txBody>
      </p:sp>
      <p:sp>
        <p:nvSpPr>
          <p:cNvPr id="3" name="Espace réservé du contenu 2"/>
          <p:cNvSpPr>
            <a:spLocks noGrp="1"/>
          </p:cNvSpPr>
          <p:nvPr>
            <p:ph idx="1"/>
          </p:nvPr>
        </p:nvSpPr>
        <p:spPr/>
        <p:txBody>
          <a:bodyPr>
            <a:normAutofit fontScale="70000" lnSpcReduction="20000"/>
          </a:bodyPr>
          <a:lstStyle/>
          <a:p>
            <a:r>
              <a:rPr lang="fr-FR" dirty="0">
                <a:solidFill>
                  <a:srgbClr val="00B050"/>
                </a:solidFill>
              </a:rPr>
              <a:t>La ville traditionnelle (la médina, les ksour </a:t>
            </a:r>
            <a:r>
              <a:rPr lang="fr-FR" dirty="0" err="1">
                <a:solidFill>
                  <a:srgbClr val="00B050"/>
                </a:solidFill>
              </a:rPr>
              <a:t>quasbah</a:t>
            </a:r>
            <a:r>
              <a:rPr lang="fr-FR" dirty="0">
                <a:solidFill>
                  <a:srgbClr val="00B050"/>
                </a:solidFill>
              </a:rPr>
              <a:t>): </a:t>
            </a:r>
            <a:r>
              <a:rPr lang="fr-FR" dirty="0"/>
              <a:t>la période avant la colonisation française, Elle est caractérisée par un espace urbain sans monuments, des rues étroites, et une hiérarchie spatiale du plus public au plus privé.</a:t>
            </a:r>
          </a:p>
          <a:p>
            <a:r>
              <a:rPr lang="fr-FR" dirty="0">
                <a:solidFill>
                  <a:srgbClr val="00B050"/>
                </a:solidFill>
              </a:rPr>
              <a:t>La ville coloniale : </a:t>
            </a:r>
            <a:r>
              <a:rPr lang="fr-FR" dirty="0"/>
              <a:t>La trame viaire du damier: le damier colonial est caractérisé par un tracé régulier composé de rues longitudinales réglées dans la même direction, incliné par rapport à l’axe Est-Ouest suivant un angle de 45°, ces voies rectilignes parallèles se croisent à angle droit définissant une série uniforme d’îlots. </a:t>
            </a:r>
          </a:p>
          <a:p>
            <a:r>
              <a:rPr lang="fr-FR" dirty="0">
                <a:solidFill>
                  <a:srgbClr val="00B050"/>
                </a:solidFill>
              </a:rPr>
              <a:t>-La ville postcoloniale :  </a:t>
            </a:r>
            <a:r>
              <a:rPr lang="fr-FR" dirty="0">
                <a:solidFill>
                  <a:schemeClr val="tx1"/>
                </a:solidFill>
              </a:rPr>
              <a:t>après l’</a:t>
            </a:r>
            <a:r>
              <a:rPr lang="fr-FR" dirty="0" err="1">
                <a:solidFill>
                  <a:schemeClr val="tx1"/>
                </a:solidFill>
              </a:rPr>
              <a:t>independance</a:t>
            </a:r>
            <a:r>
              <a:rPr lang="fr-FR" dirty="0">
                <a:solidFill>
                  <a:schemeClr val="tx1"/>
                </a:solidFill>
              </a:rPr>
              <a:t> l’</a:t>
            </a:r>
            <a:r>
              <a:rPr lang="fr-FR" dirty="0" err="1">
                <a:solidFill>
                  <a:schemeClr val="tx1"/>
                </a:solidFill>
              </a:rPr>
              <a:t>algerie</a:t>
            </a:r>
            <a:r>
              <a:rPr lang="fr-FR" dirty="0">
                <a:solidFill>
                  <a:schemeClr val="tx1"/>
                </a:solidFill>
              </a:rPr>
              <a:t> a opté pour la construction de crise pour rependre au besoin de logement   donc </a:t>
            </a:r>
            <a:r>
              <a:rPr lang="fr-FR" dirty="0"/>
              <a:t>L’espace public dans les quartiers spontanés apparait introuvable .</a:t>
            </a:r>
          </a:p>
          <a:p>
            <a:r>
              <a:rPr lang="fr-FR" dirty="0"/>
              <a:t>Ces dernières années une prise de conscience lance la requalification des espaces publics , création des nouveaux espaces qui peuvent récupérer le manque existant (par exemple : la création des terrains de jeu dans les cités résidentielles, le réaménagement de quelques places et placettes ainsi que la revalorisation des jardins marginalisés)</a:t>
            </a:r>
          </a:p>
          <a:p>
            <a:endParaRPr lang="fr-FR" dirty="0">
              <a:solidFill>
                <a:srgbClr val="00B050"/>
              </a:solidFill>
            </a:endParaRPr>
          </a:p>
        </p:txBody>
      </p:sp>
    </p:spTree>
    <p:extLst>
      <p:ext uri="{BB962C8B-B14F-4D97-AF65-F5344CB8AC3E}">
        <p14:creationId xmlns:p14="http://schemas.microsoft.com/office/powerpoint/2010/main" val="338983426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1518038" y="3057422"/>
            <a:ext cx="9601196" cy="1303867"/>
          </a:xfrm>
        </p:spPr>
        <p:txBody>
          <a:bodyPr/>
          <a:lstStyle/>
          <a:p>
            <a:r>
              <a:rPr lang="fr-FR" dirty="0" smtClean="0"/>
              <a:t>Chapitre: fabrication d’espace public</a:t>
            </a:r>
            <a:endParaRPr lang="fr-FR" dirty="0"/>
          </a:p>
        </p:txBody>
      </p:sp>
    </p:spTree>
    <p:extLst>
      <p:ext uri="{BB962C8B-B14F-4D97-AF65-F5344CB8AC3E}">
        <p14:creationId xmlns:p14="http://schemas.microsoft.com/office/powerpoint/2010/main" val="232545009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contenu 2"/>
          <p:cNvSpPr>
            <a:spLocks noGrp="1"/>
          </p:cNvSpPr>
          <p:nvPr>
            <p:ph idx="1"/>
          </p:nvPr>
        </p:nvSpPr>
        <p:spPr/>
        <p:txBody>
          <a:bodyPr>
            <a:normAutofit lnSpcReduction="10000"/>
          </a:bodyPr>
          <a:lstStyle/>
          <a:p>
            <a:r>
              <a:rPr lang="fr-FR" dirty="0"/>
              <a:t>De ce chapitre on retient les éléments suivant </a:t>
            </a:r>
            <a:r>
              <a:rPr lang="fr-FR" dirty="0" smtClean="0"/>
              <a:t>: L’espace public  </a:t>
            </a:r>
            <a:r>
              <a:rPr lang="fr-FR" dirty="0"/>
              <a:t>n’est pas le résultat simple des architectures qui l’entourent. Elle est composée de trois éléments : le plancher, le plafond et les parois. Le caractère de sa forme dépend de la nature et surtout des relations entre ses trois constituants</a:t>
            </a:r>
            <a:r>
              <a:rPr lang="fr-FR" dirty="0" smtClean="0"/>
              <a:t>.</a:t>
            </a:r>
          </a:p>
          <a:p>
            <a:r>
              <a:rPr lang="fr-FR" dirty="0" smtClean="0"/>
              <a:t>L’espace publique </a:t>
            </a:r>
            <a:r>
              <a:rPr lang="fr-FR" dirty="0"/>
              <a:t>est caractérisée par quatre paramètres fondamentaux dont la perception, la </a:t>
            </a:r>
            <a:r>
              <a:rPr lang="fr-FR" dirty="0" smtClean="0"/>
              <a:t>morphologie(forme), </a:t>
            </a:r>
            <a:r>
              <a:rPr lang="fr-FR" dirty="0"/>
              <a:t>le vécu, l’histoire et d’autres facteurs agissant sur </a:t>
            </a:r>
            <a:r>
              <a:rPr lang="fr-FR" dirty="0" smtClean="0"/>
              <a:t>celle-ci (</a:t>
            </a:r>
            <a:r>
              <a:rPr lang="fr-FR" dirty="0"/>
              <a:t>Fonctions et </a:t>
            </a:r>
            <a:r>
              <a:rPr lang="fr-FR" dirty="0" smtClean="0"/>
              <a:t>usages,</a:t>
            </a:r>
            <a:r>
              <a:rPr lang="fr-FR" dirty="0"/>
              <a:t> LA </a:t>
            </a:r>
            <a:r>
              <a:rPr lang="fr-FR" dirty="0" smtClean="0"/>
              <a:t>CONTEXTUALISATION,</a:t>
            </a:r>
            <a:r>
              <a:rPr lang="fr-FR" dirty="0"/>
              <a:t> Le </a:t>
            </a:r>
            <a:r>
              <a:rPr lang="fr-FR" dirty="0" smtClean="0"/>
              <a:t>confort,</a:t>
            </a:r>
            <a:r>
              <a:rPr lang="fr-FR" dirty="0"/>
              <a:t> La Perception(observation</a:t>
            </a:r>
            <a:r>
              <a:rPr lang="fr-FR" dirty="0" smtClean="0"/>
              <a:t>),</a:t>
            </a:r>
            <a:r>
              <a:rPr lang="fr-FR" dirty="0"/>
              <a:t> L’appropriation de l’espace </a:t>
            </a:r>
            <a:r>
              <a:rPr lang="fr-FR" dirty="0" smtClean="0"/>
              <a:t>,</a:t>
            </a:r>
            <a:r>
              <a:rPr lang="fr-FR" dirty="0"/>
              <a:t> Le vécu de l’espace public</a:t>
            </a:r>
          </a:p>
        </p:txBody>
      </p:sp>
    </p:spTree>
    <p:extLst>
      <p:ext uri="{BB962C8B-B14F-4D97-AF65-F5344CB8AC3E}">
        <p14:creationId xmlns:p14="http://schemas.microsoft.com/office/powerpoint/2010/main" val="372816817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contenu 2"/>
          <p:cNvSpPr>
            <a:spLocks noGrp="1"/>
          </p:cNvSpPr>
          <p:nvPr>
            <p:ph idx="1"/>
          </p:nvPr>
        </p:nvSpPr>
        <p:spPr>
          <a:xfrm>
            <a:off x="1065475" y="1057523"/>
            <a:ext cx="9831122" cy="4818345"/>
          </a:xfrm>
        </p:spPr>
        <p:txBody>
          <a:bodyPr>
            <a:normAutofit fontScale="77500" lnSpcReduction="20000"/>
          </a:bodyPr>
          <a:lstStyle/>
          <a:p>
            <a:r>
              <a:rPr lang="fr-FR" dirty="0">
                <a:solidFill>
                  <a:srgbClr val="FF0000"/>
                </a:solidFill>
              </a:rPr>
              <a:t>Lecture et perception : </a:t>
            </a:r>
            <a:r>
              <a:rPr lang="fr-FR" dirty="0"/>
              <a:t>La réalité physique d’un lieu, telle que l’étude de la lecture tente de la saisir, n’est jamais entièrement perçue, ni connue ; chacun selon ses besoins, ses aptitudes ou ses gouts, opère plus ou moins consciemment des affectivités. Les perspectives, les échappées, la toile de fond tantôt proche, tantôt éloignée, tantôt massive et opaque, tantôt translucide et pénétrable, conditionnent nos perceptions. </a:t>
            </a:r>
            <a:endParaRPr lang="fr-FR" dirty="0" smtClean="0"/>
          </a:p>
          <a:p>
            <a:r>
              <a:rPr lang="fr-FR" dirty="0">
                <a:solidFill>
                  <a:srgbClr val="FF0000"/>
                </a:solidFill>
              </a:rPr>
              <a:t>Morphologie : </a:t>
            </a:r>
            <a:r>
              <a:rPr lang="fr-FR" dirty="0"/>
              <a:t>La forme de la place comprend à la fois les mesures des différents plans géométriques constituant l’espace, les rythmes des pleins et des vides, les silhouettes et l’ameublement. Ces éléments déterminent des relations visuelles qui sont les proportions mises en valeur ou, au contraire occultées par l’éclairement </a:t>
            </a:r>
            <a:r>
              <a:rPr lang="fr-FR" dirty="0" err="1"/>
              <a:t>dȗ</a:t>
            </a:r>
            <a:r>
              <a:rPr lang="fr-FR" dirty="0"/>
              <a:t> au jeu de l’ombre et de l’ensoleillement. </a:t>
            </a:r>
            <a:endParaRPr lang="fr-FR" dirty="0" smtClean="0"/>
          </a:p>
          <a:p>
            <a:r>
              <a:rPr lang="fr-FR" dirty="0" smtClean="0">
                <a:solidFill>
                  <a:srgbClr val="FF0000"/>
                </a:solidFill>
              </a:rPr>
              <a:t>Vécu </a:t>
            </a:r>
            <a:r>
              <a:rPr lang="fr-FR" dirty="0">
                <a:solidFill>
                  <a:srgbClr val="FF0000"/>
                </a:solidFill>
              </a:rPr>
              <a:t>: </a:t>
            </a:r>
            <a:r>
              <a:rPr lang="fr-FR" dirty="0"/>
              <a:t>Si toutes les fonctions de la place reposent sur un rôle fondamentale : accueillir, rassembler la foule sur des rythmes variés, l’accumulation fonctionnelle ne suffit pas pour voire naitre l’animation souhaitée. En effet le vécu d’une place dépend de plusieurs paramètres telle la forme de celle-ci ; l’animation qui règne dépend en premier lieu du confort thermique et de son aménagement, ensuite des fonctions entourant la place ou ses alentours</a:t>
            </a:r>
            <a:r>
              <a:rPr lang="fr-FR" dirty="0" smtClean="0"/>
              <a:t>.</a:t>
            </a:r>
          </a:p>
          <a:p>
            <a:r>
              <a:rPr lang="fr-FR" dirty="0"/>
              <a:t>L’étude historique d’une place nous permet de savoir comment et pourquoi ceux qui ont construit tel ou tel espaces ont réussi à lui donner les qualités qui lui ont permis de traverser le temps. Par ailleurs, le passé d’une place publique explique et justifie des choix et des transformations occasionnelles.</a:t>
            </a:r>
          </a:p>
        </p:txBody>
      </p:sp>
    </p:spTree>
    <p:extLst>
      <p:ext uri="{BB962C8B-B14F-4D97-AF65-F5344CB8AC3E}">
        <p14:creationId xmlns:p14="http://schemas.microsoft.com/office/powerpoint/2010/main" val="242944565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contenu 2"/>
          <p:cNvSpPr>
            <a:spLocks noGrp="1"/>
          </p:cNvSpPr>
          <p:nvPr>
            <p:ph idx="1"/>
          </p:nvPr>
        </p:nvSpPr>
        <p:spPr/>
        <p:txBody>
          <a:bodyPr/>
          <a:lstStyle/>
          <a:p>
            <a:r>
              <a:rPr lang="fr-FR" dirty="0"/>
              <a:t>D’autres facteurs agissent sur les places publiques tels que le confort climatique, les ambiances, l’éclairage et le mobilier urbain ; ils représentent la qualité de permanence prolongée du lieu public. Une condition qui invite le visiteur à s'arrêter un moment et à rester sur place au lieu de simplement passer. Les bancs à l'ombre, la présence de la nature, l'esthétique visuelle du paysage, l'ambiance propre et illuminée et la surveillance policière sont les exigences minimums que l’on peut trouver dans une place publique.</a:t>
            </a:r>
          </a:p>
        </p:txBody>
      </p:sp>
    </p:spTree>
    <p:extLst>
      <p:ext uri="{BB962C8B-B14F-4D97-AF65-F5344CB8AC3E}">
        <p14:creationId xmlns:p14="http://schemas.microsoft.com/office/powerpoint/2010/main" val="428478276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normAutofit fontScale="90000"/>
          </a:bodyPr>
          <a:lstStyle/>
          <a:p>
            <a:r>
              <a:rPr lang="fr-FR" dirty="0"/>
              <a:t>Les éléments typo morphologique des villes arabo-musulmanes :  </a:t>
            </a:r>
          </a:p>
        </p:txBody>
      </p:sp>
      <p:sp>
        <p:nvSpPr>
          <p:cNvPr id="3" name="Espace réservé du contenu 2"/>
          <p:cNvSpPr>
            <a:spLocks noGrp="1"/>
          </p:cNvSpPr>
          <p:nvPr>
            <p:ph idx="1"/>
          </p:nvPr>
        </p:nvSpPr>
        <p:spPr/>
        <p:txBody>
          <a:bodyPr/>
          <a:lstStyle/>
          <a:p>
            <a:r>
              <a:rPr lang="fr-FR" b="1" u="sng" dirty="0">
                <a:solidFill>
                  <a:schemeClr val="tx1"/>
                </a:solidFill>
              </a:rPr>
              <a:t>1. les remparts:   </a:t>
            </a:r>
            <a:r>
              <a:rPr lang="fr-FR" dirty="0">
                <a:solidFill>
                  <a:schemeClr val="tx1"/>
                </a:solidFill>
              </a:rPr>
              <a:t>les limites de la médina </a:t>
            </a:r>
          </a:p>
          <a:p>
            <a:r>
              <a:rPr lang="fr-FR" b="1" u="sng" dirty="0">
                <a:solidFill>
                  <a:schemeClr val="tx1"/>
                </a:solidFill>
              </a:rPr>
              <a:t>2. l’espace public:  </a:t>
            </a:r>
            <a:r>
              <a:rPr lang="fr-FR" dirty="0">
                <a:solidFill>
                  <a:schemeClr val="tx1"/>
                </a:solidFill>
              </a:rPr>
              <a:t>lieu de rencontre et d’échange culturel et commercial</a:t>
            </a:r>
          </a:p>
          <a:p>
            <a:r>
              <a:rPr lang="fr-FR" b="1" u="sng" dirty="0">
                <a:solidFill>
                  <a:schemeClr val="tx1"/>
                </a:solidFill>
              </a:rPr>
              <a:t>3.la mosquée : </a:t>
            </a:r>
            <a:r>
              <a:rPr lang="fr-FR" dirty="0">
                <a:solidFill>
                  <a:schemeClr val="tx1"/>
                </a:solidFill>
              </a:rPr>
              <a:t>elle répond au besoins sociaux, politiques, religieux</a:t>
            </a:r>
          </a:p>
          <a:p>
            <a:r>
              <a:rPr lang="fr-FR" b="1" u="sng" dirty="0">
                <a:solidFill>
                  <a:schemeClr val="tx1"/>
                </a:solidFill>
              </a:rPr>
              <a:t>4.le souk:</a:t>
            </a:r>
          </a:p>
          <a:p>
            <a:r>
              <a:rPr lang="fr-FR" b="1" u="sng" dirty="0">
                <a:solidFill>
                  <a:schemeClr val="tx1"/>
                </a:solidFill>
              </a:rPr>
              <a:t>5.les </a:t>
            </a:r>
            <a:r>
              <a:rPr lang="fr-FR" b="1" u="sng" dirty="0" err="1">
                <a:solidFill>
                  <a:schemeClr val="tx1"/>
                </a:solidFill>
              </a:rPr>
              <a:t>foundok</a:t>
            </a:r>
            <a:r>
              <a:rPr lang="fr-FR" b="1" u="sng" dirty="0">
                <a:solidFill>
                  <a:schemeClr val="tx1"/>
                </a:solidFill>
              </a:rPr>
              <a:t>: </a:t>
            </a:r>
          </a:p>
          <a:p>
            <a:r>
              <a:rPr lang="fr-FR" b="1" u="sng" dirty="0">
                <a:solidFill>
                  <a:schemeClr val="tx1"/>
                </a:solidFill>
              </a:rPr>
              <a:t>6.le quartier </a:t>
            </a:r>
            <a:r>
              <a:rPr lang="fr-FR" b="1" u="sng" dirty="0" err="1">
                <a:solidFill>
                  <a:schemeClr val="tx1"/>
                </a:solidFill>
              </a:rPr>
              <a:t>residentiel</a:t>
            </a:r>
            <a:r>
              <a:rPr lang="fr-FR" b="1" u="sng" dirty="0">
                <a:solidFill>
                  <a:schemeClr val="tx1"/>
                </a:solidFill>
              </a:rPr>
              <a:t>(el </a:t>
            </a:r>
            <a:r>
              <a:rPr lang="fr-FR" b="1" u="sng" dirty="0" err="1">
                <a:solidFill>
                  <a:schemeClr val="tx1"/>
                </a:solidFill>
              </a:rPr>
              <a:t>houma</a:t>
            </a:r>
            <a:r>
              <a:rPr lang="fr-FR" b="1" u="sng" dirty="0">
                <a:solidFill>
                  <a:schemeClr val="tx1"/>
                </a:solidFill>
              </a:rPr>
              <a:t>):  </a:t>
            </a:r>
          </a:p>
        </p:txBody>
      </p:sp>
    </p:spTree>
    <p:extLst>
      <p:ext uri="{BB962C8B-B14F-4D97-AF65-F5344CB8AC3E}">
        <p14:creationId xmlns:p14="http://schemas.microsoft.com/office/powerpoint/2010/main" val="105636086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normAutofit fontScale="90000"/>
          </a:bodyPr>
          <a:lstStyle/>
          <a:p>
            <a:r>
              <a:rPr lang="fr-FR" dirty="0"/>
              <a:t>Les éléments structurels de la zone résidentielle:</a:t>
            </a:r>
          </a:p>
        </p:txBody>
      </p:sp>
      <p:sp>
        <p:nvSpPr>
          <p:cNvPr id="3" name="Espace réservé du contenu 2"/>
          <p:cNvSpPr>
            <a:spLocks noGrp="1"/>
          </p:cNvSpPr>
          <p:nvPr>
            <p:ph idx="1"/>
          </p:nvPr>
        </p:nvSpPr>
        <p:spPr/>
        <p:txBody>
          <a:bodyPr>
            <a:normAutofit fontScale="85000" lnSpcReduction="10000"/>
          </a:bodyPr>
          <a:lstStyle/>
          <a:p>
            <a:r>
              <a:rPr lang="fr-FR" dirty="0">
                <a:solidFill>
                  <a:schemeClr val="tx1"/>
                </a:solidFill>
              </a:rPr>
              <a:t>Le </a:t>
            </a:r>
            <a:r>
              <a:rPr lang="fr-FR" dirty="0" err="1">
                <a:solidFill>
                  <a:schemeClr val="tx1"/>
                </a:solidFill>
              </a:rPr>
              <a:t>derb</a:t>
            </a:r>
            <a:r>
              <a:rPr lang="fr-FR" dirty="0">
                <a:solidFill>
                  <a:schemeClr val="tx1"/>
                </a:solidFill>
              </a:rPr>
              <a:t> (ruelle): un parcours semi public il est considéré comme l’</a:t>
            </a:r>
            <a:r>
              <a:rPr lang="fr-FR" dirty="0" err="1">
                <a:solidFill>
                  <a:schemeClr val="tx1"/>
                </a:solidFill>
              </a:rPr>
              <a:t>artere</a:t>
            </a:r>
            <a:r>
              <a:rPr lang="fr-FR" dirty="0">
                <a:solidFill>
                  <a:schemeClr val="tx1"/>
                </a:solidFill>
              </a:rPr>
              <a:t> principale qui assure la liaison entre le quartier résidentiel et les autre zones.</a:t>
            </a:r>
          </a:p>
          <a:p>
            <a:r>
              <a:rPr lang="fr-FR" dirty="0">
                <a:solidFill>
                  <a:schemeClr val="tx1"/>
                </a:solidFill>
              </a:rPr>
              <a:t>Il est matérialisé par un arc  à l’entrée qui signifie le commencement d’une zone privée.</a:t>
            </a:r>
          </a:p>
          <a:p>
            <a:r>
              <a:rPr lang="fr-FR" dirty="0" err="1">
                <a:solidFill>
                  <a:schemeClr val="tx1"/>
                </a:solidFill>
              </a:rPr>
              <a:t>Skifa</a:t>
            </a:r>
            <a:r>
              <a:rPr lang="fr-FR" dirty="0">
                <a:solidFill>
                  <a:schemeClr val="tx1"/>
                </a:solidFill>
              </a:rPr>
              <a:t>:  un passage couvert structuré a partir d’une construction en élévation sur un </a:t>
            </a:r>
            <a:r>
              <a:rPr lang="fr-FR" dirty="0" err="1">
                <a:solidFill>
                  <a:schemeClr val="tx1"/>
                </a:solidFill>
              </a:rPr>
              <a:t>derb</a:t>
            </a:r>
            <a:endParaRPr lang="fr-FR" dirty="0">
              <a:solidFill>
                <a:schemeClr val="tx1"/>
              </a:solidFill>
            </a:endParaRPr>
          </a:p>
          <a:p>
            <a:r>
              <a:rPr lang="fr-FR" dirty="0">
                <a:solidFill>
                  <a:schemeClr val="tx1"/>
                </a:solidFill>
              </a:rPr>
              <a:t>Impasse:  passage privé il constitue le prolongement des maisons </a:t>
            </a:r>
          </a:p>
          <a:p>
            <a:r>
              <a:rPr lang="fr-FR" dirty="0" err="1">
                <a:solidFill>
                  <a:schemeClr val="tx1"/>
                </a:solidFill>
              </a:rPr>
              <a:t>Tahtaha</a:t>
            </a:r>
            <a:r>
              <a:rPr lang="fr-FR" dirty="0">
                <a:solidFill>
                  <a:schemeClr val="tx1"/>
                </a:solidFill>
              </a:rPr>
              <a:t> : c’est une placette  à l’</a:t>
            </a:r>
            <a:r>
              <a:rPr lang="fr-FR" dirty="0" err="1">
                <a:solidFill>
                  <a:schemeClr val="tx1"/>
                </a:solidFill>
              </a:rPr>
              <a:t>interieur</a:t>
            </a:r>
            <a:r>
              <a:rPr lang="fr-FR" dirty="0">
                <a:solidFill>
                  <a:schemeClr val="tx1"/>
                </a:solidFill>
              </a:rPr>
              <a:t> du quartier , elle contient un four , un bain , </a:t>
            </a:r>
            <a:r>
              <a:rPr lang="fr-FR" dirty="0" err="1">
                <a:solidFill>
                  <a:schemeClr val="tx1"/>
                </a:solidFill>
              </a:rPr>
              <a:t>mocalla</a:t>
            </a:r>
            <a:r>
              <a:rPr lang="fr-FR" dirty="0">
                <a:solidFill>
                  <a:schemeClr val="tx1"/>
                </a:solidFill>
              </a:rPr>
              <a:t>, </a:t>
            </a:r>
            <a:r>
              <a:rPr lang="fr-FR" dirty="0" err="1">
                <a:solidFill>
                  <a:schemeClr val="tx1"/>
                </a:solidFill>
              </a:rPr>
              <a:t>zawya</a:t>
            </a:r>
            <a:endParaRPr lang="fr-FR" dirty="0">
              <a:solidFill>
                <a:schemeClr val="tx1"/>
              </a:solidFill>
            </a:endParaRPr>
          </a:p>
          <a:p>
            <a:r>
              <a:rPr lang="fr-FR" dirty="0">
                <a:solidFill>
                  <a:schemeClr val="tx1"/>
                </a:solidFill>
              </a:rPr>
              <a:t>Maison traditionnelle: qui comportes des murs aveugles sans fenêtres qui donne sur l’</a:t>
            </a:r>
            <a:r>
              <a:rPr lang="fr-FR" dirty="0" err="1">
                <a:solidFill>
                  <a:schemeClr val="tx1"/>
                </a:solidFill>
              </a:rPr>
              <a:t>exterieur</a:t>
            </a:r>
            <a:endParaRPr lang="fr-FR" dirty="0">
              <a:solidFill>
                <a:schemeClr val="tx1"/>
              </a:solidFill>
            </a:endParaRPr>
          </a:p>
        </p:txBody>
      </p:sp>
    </p:spTree>
    <p:extLst>
      <p:ext uri="{BB962C8B-B14F-4D97-AF65-F5344CB8AC3E}">
        <p14:creationId xmlns:p14="http://schemas.microsoft.com/office/powerpoint/2010/main" val="169977151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1510087" y="3144887"/>
            <a:ext cx="9601196" cy="1303867"/>
          </a:xfrm>
        </p:spPr>
        <p:txBody>
          <a:bodyPr/>
          <a:lstStyle/>
          <a:p>
            <a:r>
              <a:rPr lang="fr-FR" dirty="0" smtClean="0"/>
              <a:t>chapitre: </a:t>
            </a:r>
            <a:r>
              <a:rPr lang="fr-FR" dirty="0" err="1" smtClean="0"/>
              <a:t>typomorphologie</a:t>
            </a:r>
            <a:endParaRPr lang="fr-FR" dirty="0"/>
          </a:p>
        </p:txBody>
      </p:sp>
    </p:spTree>
    <p:extLst>
      <p:ext uri="{BB962C8B-B14F-4D97-AF65-F5344CB8AC3E}">
        <p14:creationId xmlns:p14="http://schemas.microsoft.com/office/powerpoint/2010/main" val="2452287856"/>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contenu 2"/>
          <p:cNvSpPr>
            <a:spLocks noGrp="1"/>
          </p:cNvSpPr>
          <p:nvPr>
            <p:ph idx="1"/>
          </p:nvPr>
        </p:nvSpPr>
        <p:spPr>
          <a:xfrm>
            <a:off x="1033670" y="834887"/>
            <a:ext cx="9862927" cy="5040981"/>
          </a:xfrm>
        </p:spPr>
        <p:txBody>
          <a:bodyPr>
            <a:normAutofit fontScale="62500" lnSpcReduction="20000"/>
          </a:bodyPr>
          <a:lstStyle/>
          <a:p>
            <a:pPr marL="0" indent="0" algn="ctr">
              <a:buNone/>
            </a:pPr>
            <a:r>
              <a:rPr lang="fr-FR" dirty="0"/>
              <a:t>Typologie des espaces publics </a:t>
            </a:r>
            <a:r>
              <a:rPr lang="fr-FR" dirty="0" smtClean="0"/>
              <a:t>:</a:t>
            </a:r>
          </a:p>
          <a:p>
            <a:pPr marL="0" indent="0">
              <a:buNone/>
            </a:pPr>
            <a:r>
              <a:rPr lang="fr-FR" b="1" u="sng" dirty="0"/>
              <a:t>Les espaces publics ouverts </a:t>
            </a:r>
            <a:r>
              <a:rPr lang="fr-FR" b="1" u="sng" dirty="0" smtClean="0"/>
              <a:t>:</a:t>
            </a:r>
          </a:p>
          <a:p>
            <a:pPr marL="0" indent="0">
              <a:buNone/>
            </a:pPr>
            <a:r>
              <a:rPr lang="fr-FR" dirty="0" smtClean="0"/>
              <a:t> </a:t>
            </a:r>
            <a:r>
              <a:rPr lang="fr-FR" u="sng" dirty="0"/>
              <a:t>Espaces publics ouvert </a:t>
            </a:r>
            <a:r>
              <a:rPr lang="fr-FR" u="sng" dirty="0" smtClean="0"/>
              <a:t>structurant</a:t>
            </a:r>
            <a:r>
              <a:rPr lang="fr-FR" dirty="0" smtClean="0"/>
              <a:t>:</a:t>
            </a:r>
            <a:r>
              <a:rPr lang="fr-FR" dirty="0"/>
              <a:t> lieux de rassemblement, de communication et d’échanges , qui conservent la mémoire de la ville (grande place, esplanade ,parvis, jardin botanique.)</a:t>
            </a:r>
          </a:p>
          <a:p>
            <a:pPr algn="ctr"/>
            <a:r>
              <a:rPr lang="fr-FR" u="sng" dirty="0"/>
              <a:t>Espaces publics ouvert de </a:t>
            </a:r>
            <a:r>
              <a:rPr lang="fr-FR" u="sng" dirty="0" err="1" smtClean="0"/>
              <a:t>proximité:</a:t>
            </a:r>
            <a:r>
              <a:rPr lang="fr-FR" u="sng" dirty="0" err="1"/>
              <a:t>Espaces</a:t>
            </a:r>
            <a:r>
              <a:rPr lang="fr-FR" u="sng" dirty="0"/>
              <a:t> </a:t>
            </a:r>
            <a:r>
              <a:rPr lang="fr-FR" dirty="0"/>
              <a:t>qui offrent des agréments particuliers : le repos, la détente, le calme, la qualité de l’air, le paysage... </a:t>
            </a:r>
          </a:p>
          <a:p>
            <a:pPr algn="ctr"/>
            <a:r>
              <a:rPr lang="fr-FR" dirty="0"/>
              <a:t>Comme (placette, terrasse, petit espace vert, square</a:t>
            </a:r>
            <a:r>
              <a:rPr lang="fr-FR" dirty="0" smtClean="0"/>
              <a:t>)</a:t>
            </a:r>
          </a:p>
          <a:p>
            <a:pPr marL="0" indent="0">
              <a:buNone/>
            </a:pPr>
            <a:r>
              <a:rPr lang="fr-FR" b="1" u="sng" dirty="0"/>
              <a:t>Les espaces publics </a:t>
            </a:r>
            <a:r>
              <a:rPr lang="fr-FR" b="1" u="sng" dirty="0" smtClean="0"/>
              <a:t>linéaires:</a:t>
            </a:r>
          </a:p>
          <a:p>
            <a:pPr marL="0" indent="0">
              <a:buNone/>
            </a:pPr>
            <a:r>
              <a:rPr lang="fr-FR" dirty="0"/>
              <a:t>Espaces publics linéaire </a:t>
            </a:r>
            <a:r>
              <a:rPr lang="fr-FR" dirty="0" smtClean="0"/>
              <a:t>structurant:</a:t>
            </a:r>
          </a:p>
          <a:p>
            <a:pPr algn="ctr"/>
            <a:r>
              <a:rPr lang="fr-FR" dirty="0" smtClean="0"/>
              <a:t>Boulevard: Axe </a:t>
            </a:r>
            <a:r>
              <a:rPr lang="fr-FR" dirty="0"/>
              <a:t>de circulation majeur, établi en principe de façon concentrique autour du centre d'une agglomération, souvent à l'emplacement d'une </a:t>
            </a:r>
            <a:r>
              <a:rPr lang="fr-FR" dirty="0" smtClean="0"/>
              <a:t>enceinte, </a:t>
            </a:r>
            <a:r>
              <a:rPr lang="fr-FR" dirty="0"/>
              <a:t>bordée de chaque côté d'une rangée d'arbres et de larges trottoirs</a:t>
            </a:r>
            <a:r>
              <a:rPr lang="fr-FR" dirty="0" smtClean="0"/>
              <a:t>.</a:t>
            </a:r>
          </a:p>
          <a:p>
            <a:r>
              <a:rPr lang="fr-FR" dirty="0" smtClean="0"/>
              <a:t>Avenues: Artère </a:t>
            </a:r>
            <a:r>
              <a:rPr lang="fr-FR" dirty="0"/>
              <a:t>généralement bordée d'arbres ou de bâtiments, établie en principe de façon radiale par rapport au centre d'une agglomération, qui conduit parfois à un édifice important ou à une place</a:t>
            </a:r>
            <a:r>
              <a:rPr lang="fr-FR" dirty="0" smtClean="0"/>
              <a:t>.</a:t>
            </a:r>
          </a:p>
          <a:p>
            <a:pPr marL="0" indent="0">
              <a:buNone/>
            </a:pPr>
            <a:r>
              <a:rPr lang="fr-FR" b="1" u="sng" dirty="0"/>
              <a:t>Espaces publics linéaire de </a:t>
            </a:r>
            <a:r>
              <a:rPr lang="fr-FR" b="1" u="sng" dirty="0" smtClean="0"/>
              <a:t>proximité:</a:t>
            </a:r>
          </a:p>
          <a:p>
            <a:pPr marL="0" indent="0">
              <a:buNone/>
            </a:pPr>
            <a:r>
              <a:rPr lang="fr-FR" u="sng" dirty="0"/>
              <a:t>Rue </a:t>
            </a:r>
            <a:r>
              <a:rPr lang="fr-FR" u="sng" dirty="0" smtClean="0"/>
              <a:t>: </a:t>
            </a:r>
            <a:r>
              <a:rPr lang="fr-FR" dirty="0"/>
              <a:t>signifie chemin bordé de maisons ou de murailles dans une agglomération, elle ordonne et oriente le bâti et le tissu urbain, un espace de la circulation mécanique, donc c’est un espace structurant du quartier et de la ville, qui participe à la perception de l’espace </a:t>
            </a:r>
            <a:r>
              <a:rPr lang="fr-FR" dirty="0" smtClean="0"/>
              <a:t>urbain</a:t>
            </a:r>
            <a:endParaRPr lang="fr-FR" dirty="0"/>
          </a:p>
          <a:p>
            <a:pPr marL="0" indent="0">
              <a:buNone/>
            </a:pPr>
            <a:r>
              <a:rPr lang="fr-FR" u="sng" dirty="0" err="1" smtClean="0"/>
              <a:t>Impasses:</a:t>
            </a:r>
            <a:r>
              <a:rPr lang="fr-FR" dirty="0" err="1"/>
              <a:t>C’est</a:t>
            </a:r>
            <a:r>
              <a:rPr lang="fr-FR" dirty="0"/>
              <a:t> une voie avec un seul issue, souvent utilisée dans les lotissements résidentiels à partir de milieu de XXème siècle, dans le but de séparer le trafic local et piéton de trafic de transit. </a:t>
            </a:r>
          </a:p>
          <a:p>
            <a:pPr marL="0" indent="0">
              <a:buNone/>
            </a:pPr>
            <a:endParaRPr lang="fr-FR" u="sng" dirty="0"/>
          </a:p>
          <a:p>
            <a:pPr marL="0" indent="0">
              <a:buNone/>
            </a:pPr>
            <a:endParaRPr lang="fr-FR" b="1" u="sng" dirty="0"/>
          </a:p>
          <a:p>
            <a:endParaRPr lang="fr-FR" dirty="0"/>
          </a:p>
          <a:p>
            <a:endParaRPr lang="fr-FR" dirty="0"/>
          </a:p>
          <a:p>
            <a:endParaRPr lang="fr-FR" dirty="0"/>
          </a:p>
          <a:p>
            <a:pPr marL="0" indent="0">
              <a:buNone/>
            </a:pPr>
            <a:endParaRPr lang="fr-FR" dirty="0"/>
          </a:p>
          <a:p>
            <a:pPr marL="0" indent="0">
              <a:buNone/>
            </a:pPr>
            <a:endParaRPr lang="fr-FR" dirty="0"/>
          </a:p>
          <a:p>
            <a:pPr marL="0" indent="0">
              <a:buNone/>
            </a:pPr>
            <a:endParaRPr lang="fr-FR" b="1" u="sng" dirty="0"/>
          </a:p>
          <a:p>
            <a:pPr algn="ctr"/>
            <a:endParaRPr lang="fr-FR" dirty="0"/>
          </a:p>
          <a:p>
            <a:pPr marL="0" indent="0">
              <a:buNone/>
            </a:pPr>
            <a:endParaRPr lang="fr-FR" dirty="0"/>
          </a:p>
          <a:p>
            <a:pPr marL="0" indent="0">
              <a:buNone/>
            </a:pPr>
            <a:endParaRPr lang="fr-FR" dirty="0"/>
          </a:p>
          <a:p>
            <a:pPr marL="0" indent="0">
              <a:buNone/>
            </a:pPr>
            <a:endParaRPr lang="fr-FR" dirty="0"/>
          </a:p>
          <a:p>
            <a:pPr marL="0" indent="0">
              <a:buNone/>
            </a:pPr>
            <a:endParaRPr lang="fr-FR" dirty="0"/>
          </a:p>
        </p:txBody>
      </p:sp>
    </p:spTree>
    <p:extLst>
      <p:ext uri="{BB962C8B-B14F-4D97-AF65-F5344CB8AC3E}">
        <p14:creationId xmlns:p14="http://schemas.microsoft.com/office/powerpoint/2010/main" val="3091821186"/>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contenu 2"/>
          <p:cNvSpPr>
            <a:spLocks noGrp="1"/>
          </p:cNvSpPr>
          <p:nvPr>
            <p:ph idx="1"/>
          </p:nvPr>
        </p:nvSpPr>
        <p:spPr>
          <a:xfrm>
            <a:off x="548640" y="302150"/>
            <a:ext cx="10750163" cy="6623435"/>
          </a:xfrm>
        </p:spPr>
        <p:style>
          <a:lnRef idx="2">
            <a:schemeClr val="accent3"/>
          </a:lnRef>
          <a:fillRef idx="1">
            <a:schemeClr val="lt1"/>
          </a:fillRef>
          <a:effectRef idx="0">
            <a:schemeClr val="accent3"/>
          </a:effectRef>
          <a:fontRef idx="minor">
            <a:schemeClr val="dk1"/>
          </a:fontRef>
        </p:style>
        <p:txBody>
          <a:bodyPr>
            <a:normAutofit fontScale="70000" lnSpcReduction="20000"/>
          </a:bodyPr>
          <a:lstStyle/>
          <a:p>
            <a:r>
              <a:rPr lang="fr-FR" u="sng" dirty="0"/>
              <a:t>Les espaces publics discrets à </a:t>
            </a:r>
            <a:r>
              <a:rPr lang="fr-FR" u="sng" dirty="0" smtClean="0"/>
              <a:t>révéler: </a:t>
            </a:r>
            <a:r>
              <a:rPr lang="fr-FR" dirty="0"/>
              <a:t>La catégorie des espaces publics discrets à révéler recouvre des espaces aménagés de petites </a:t>
            </a:r>
            <a:r>
              <a:rPr lang="fr-FR" dirty="0" smtClean="0"/>
              <a:t>dimensions</a:t>
            </a:r>
          </a:p>
          <a:p>
            <a:r>
              <a:rPr lang="fr-FR" u="sng" dirty="0"/>
              <a:t>Les espaces publics de </a:t>
            </a:r>
            <a:r>
              <a:rPr lang="fr-FR" u="sng" dirty="0" smtClean="0"/>
              <a:t>transition: </a:t>
            </a:r>
            <a:r>
              <a:rPr lang="fr-FR" dirty="0"/>
              <a:t>rue en escalier , passerelle, </a:t>
            </a:r>
            <a:r>
              <a:rPr lang="fr-FR" dirty="0" smtClean="0"/>
              <a:t>pont-dalle,</a:t>
            </a:r>
            <a:r>
              <a:rPr lang="fr-FR" dirty="0"/>
              <a:t> passage sous voie ferrée, portique* arcade, passage </a:t>
            </a:r>
            <a:r>
              <a:rPr lang="fr-FR" dirty="0" smtClean="0"/>
              <a:t>couvert</a:t>
            </a:r>
          </a:p>
          <a:p>
            <a:r>
              <a:rPr lang="fr-FR" b="1" u="sng" dirty="0"/>
              <a:t>La typologie fonctionnelle des </a:t>
            </a:r>
            <a:r>
              <a:rPr lang="fr-FR" b="1" u="sng" dirty="0" smtClean="0"/>
              <a:t>places:</a:t>
            </a:r>
          </a:p>
          <a:p>
            <a:r>
              <a:rPr lang="fr-FR" dirty="0" smtClean="0">
                <a:solidFill>
                  <a:srgbClr val="00B050"/>
                </a:solidFill>
              </a:rPr>
              <a:t> </a:t>
            </a:r>
            <a:r>
              <a:rPr lang="fr-FR" dirty="0">
                <a:solidFill>
                  <a:srgbClr val="00B050"/>
                </a:solidFill>
              </a:rPr>
              <a:t>Place </a:t>
            </a:r>
            <a:r>
              <a:rPr lang="fr-FR" dirty="0" smtClean="0">
                <a:solidFill>
                  <a:srgbClr val="00B050"/>
                </a:solidFill>
              </a:rPr>
              <a:t>marchande: </a:t>
            </a:r>
            <a:r>
              <a:rPr lang="fr-FR" dirty="0"/>
              <a:t>Les marchés occupent généralement la place </a:t>
            </a:r>
            <a:r>
              <a:rPr lang="fr-FR" dirty="0" smtClean="0"/>
              <a:t>centrale</a:t>
            </a:r>
          </a:p>
          <a:p>
            <a:r>
              <a:rPr lang="fr-FR" dirty="0">
                <a:solidFill>
                  <a:srgbClr val="00B050"/>
                </a:solidFill>
              </a:rPr>
              <a:t>Place –</a:t>
            </a:r>
            <a:r>
              <a:rPr lang="fr-FR" dirty="0" err="1" smtClean="0">
                <a:solidFill>
                  <a:srgbClr val="00B050"/>
                </a:solidFill>
              </a:rPr>
              <a:t>monument:</a:t>
            </a:r>
            <a:r>
              <a:rPr lang="fr-FR" dirty="0" err="1"/>
              <a:t>la</a:t>
            </a:r>
            <a:r>
              <a:rPr lang="fr-FR" dirty="0"/>
              <a:t> place est destiné à accueillir sur ses rives des édifices majeurs, publics en priorité.</a:t>
            </a:r>
          </a:p>
          <a:p>
            <a:r>
              <a:rPr lang="fr-FR" dirty="0">
                <a:solidFill>
                  <a:srgbClr val="00B050"/>
                </a:solidFill>
              </a:rPr>
              <a:t>Place </a:t>
            </a:r>
            <a:r>
              <a:rPr lang="fr-FR" dirty="0" smtClean="0">
                <a:solidFill>
                  <a:srgbClr val="00B050"/>
                </a:solidFill>
              </a:rPr>
              <a:t>royale:</a:t>
            </a:r>
            <a:r>
              <a:rPr lang="fr-FR" dirty="0"/>
              <a:t> La notion de place royale recouvre des réalités diverses que réunissent la forme et la spécificité des </a:t>
            </a:r>
            <a:r>
              <a:rPr lang="fr-FR" dirty="0" smtClean="0"/>
              <a:t>fonctions </a:t>
            </a:r>
          </a:p>
          <a:p>
            <a:r>
              <a:rPr lang="fr-FR" b="1" u="sng" dirty="0" smtClean="0"/>
              <a:t>La typologie formelle (morphologique) des places:</a:t>
            </a:r>
          </a:p>
          <a:p>
            <a:r>
              <a:rPr lang="fr-FR" sz="2600" dirty="0"/>
              <a:t>es places publiques </a:t>
            </a:r>
            <a:r>
              <a:rPr lang="fr-FR" sz="2600" dirty="0" smtClean="0"/>
              <a:t> </a:t>
            </a:r>
            <a:r>
              <a:rPr lang="fr-FR" sz="2600" dirty="0"/>
              <a:t>découlent généralement de trois formes de plans principales </a:t>
            </a:r>
            <a:r>
              <a:rPr lang="fr-FR" sz="2600" dirty="0" smtClean="0"/>
              <a:t>:</a:t>
            </a:r>
            <a:r>
              <a:rPr lang="fr-FR" sz="2600" dirty="0" smtClean="0">
                <a:solidFill>
                  <a:srgbClr val="FF0000"/>
                </a:solidFill>
              </a:rPr>
              <a:t>carrées  </a:t>
            </a:r>
            <a:r>
              <a:rPr lang="fr-FR" sz="2600" dirty="0">
                <a:solidFill>
                  <a:srgbClr val="FF0000"/>
                </a:solidFill>
              </a:rPr>
              <a:t>cercles ou triangles. </a:t>
            </a:r>
            <a:r>
              <a:rPr lang="fr-FR" sz="2600" dirty="0"/>
              <a:t>Ces formes de base peuvent être adaptées ou modifié différentes façons : elles peuvent être ou en association avec les autres</a:t>
            </a:r>
            <a:r>
              <a:rPr lang="fr-FR" sz="2600" dirty="0" smtClean="0"/>
              <a:t>;</a:t>
            </a:r>
          </a:p>
          <a:p>
            <a:r>
              <a:rPr lang="fr-FR" sz="2600" dirty="0" smtClean="0"/>
              <a:t> </a:t>
            </a:r>
            <a:r>
              <a:rPr lang="fr-FR" sz="2600" dirty="0"/>
              <a:t>elles peuvent être régulières ou </a:t>
            </a:r>
            <a:r>
              <a:rPr lang="fr-FR" sz="2600" dirty="0" smtClean="0"/>
              <a:t>non  , </a:t>
            </a:r>
            <a:r>
              <a:rPr lang="fr-FR" sz="2600" dirty="0"/>
              <a:t>en ajoutant ou en soustrayant une partie de la forme de base</a:t>
            </a:r>
            <a:r>
              <a:rPr lang="fr-FR" sz="2600" dirty="0" smtClean="0"/>
              <a:t>;</a:t>
            </a:r>
          </a:p>
          <a:p>
            <a:r>
              <a:rPr lang="fr-FR" sz="2600" dirty="0" smtClean="0"/>
              <a:t> </a:t>
            </a:r>
            <a:r>
              <a:rPr lang="fr-FR" sz="2600" dirty="0"/>
              <a:t>elles </a:t>
            </a:r>
            <a:r>
              <a:rPr lang="fr-FR" sz="2600" dirty="0" smtClean="0"/>
              <a:t>peut être  </a:t>
            </a:r>
            <a:r>
              <a:rPr lang="fr-FR" sz="2600" dirty="0"/>
              <a:t>divisées, chevauchées; </a:t>
            </a:r>
            <a:endParaRPr lang="fr-FR" sz="2600" dirty="0" smtClean="0"/>
          </a:p>
          <a:p>
            <a:r>
              <a:rPr lang="fr-FR" sz="2600" dirty="0" smtClean="0"/>
              <a:t>elles </a:t>
            </a:r>
            <a:r>
              <a:rPr lang="fr-FR" sz="2600" dirty="0"/>
              <a:t>peuvent être </a:t>
            </a:r>
            <a:r>
              <a:rPr lang="fr-FR" sz="2600" dirty="0" smtClean="0"/>
              <a:t> fermées des </a:t>
            </a:r>
            <a:r>
              <a:rPr lang="fr-FR" sz="2600" dirty="0"/>
              <a:t>murs, des arcades ou des colonnades des rues autour d'eux, ou elles peuvent aussi être ouvertes à </a:t>
            </a:r>
            <a:r>
              <a:rPr lang="fr-FR" sz="2600" dirty="0" smtClean="0"/>
              <a:t>l'environnement.</a:t>
            </a:r>
          </a:p>
          <a:p>
            <a:r>
              <a:rPr lang="fr-FR" sz="2000" dirty="0"/>
              <a:t>. </a:t>
            </a:r>
            <a:r>
              <a:rPr lang="fr-FR" sz="2000" b="1" u="sng" dirty="0"/>
              <a:t>Les composantes d’une place</a:t>
            </a:r>
            <a:r>
              <a:rPr lang="fr-FR" sz="2000" b="1" u="sng" dirty="0" smtClean="0"/>
              <a:t>:</a:t>
            </a:r>
          </a:p>
          <a:p>
            <a:r>
              <a:rPr lang="fr-FR" sz="2900" dirty="0"/>
              <a:t>Le plafond </a:t>
            </a:r>
            <a:r>
              <a:rPr lang="fr-FR" sz="3800" dirty="0" smtClean="0"/>
              <a:t>:</a:t>
            </a:r>
            <a:r>
              <a:rPr lang="fr-FR" sz="2600" dirty="0"/>
              <a:t> , il est transparent si nous voyons la boite d’au dessus, depuis le ciel. </a:t>
            </a:r>
            <a:endParaRPr lang="fr-FR" sz="2900" dirty="0" smtClean="0"/>
          </a:p>
          <a:p>
            <a:r>
              <a:rPr lang="fr-FR" sz="2900" dirty="0"/>
              <a:t>. Les parois </a:t>
            </a:r>
            <a:r>
              <a:rPr lang="fr-FR" sz="2900" dirty="0" smtClean="0"/>
              <a:t>:</a:t>
            </a:r>
            <a:r>
              <a:rPr lang="fr-FR" sz="3600" dirty="0"/>
              <a:t> : La façade urbaine de la place est fermée autour d'un vide qui devient un volume.</a:t>
            </a:r>
            <a:endParaRPr lang="fr-FR" sz="4500" b="1" u="sng" dirty="0"/>
          </a:p>
          <a:p>
            <a:endParaRPr lang="fr-FR" sz="2600" dirty="0"/>
          </a:p>
          <a:p>
            <a:endParaRPr lang="fr-FR" sz="2600" dirty="0"/>
          </a:p>
        </p:txBody>
      </p:sp>
    </p:spTree>
    <p:extLst>
      <p:ext uri="{BB962C8B-B14F-4D97-AF65-F5344CB8AC3E}">
        <p14:creationId xmlns:p14="http://schemas.microsoft.com/office/powerpoint/2010/main" val="2694754780"/>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dirty="0"/>
              <a:t>L’espace vert :</a:t>
            </a:r>
          </a:p>
        </p:txBody>
      </p:sp>
      <p:sp>
        <p:nvSpPr>
          <p:cNvPr id="3" name="Espace réservé du contenu 2"/>
          <p:cNvSpPr>
            <a:spLocks noGrp="1"/>
          </p:cNvSpPr>
          <p:nvPr>
            <p:ph idx="1"/>
          </p:nvPr>
        </p:nvSpPr>
        <p:spPr/>
        <p:txBody>
          <a:bodyPr>
            <a:normAutofit fontScale="70000" lnSpcReduction="20000"/>
          </a:bodyPr>
          <a:lstStyle/>
          <a:p>
            <a:r>
              <a:rPr lang="fr-FR" dirty="0"/>
              <a:t>selon le Dictionnaire de la ville et l’urbain l’espace vert Venu du latin </a:t>
            </a:r>
            <a:r>
              <a:rPr lang="fr-FR" dirty="0" err="1"/>
              <a:t>spatium</a:t>
            </a:r>
            <a:r>
              <a:rPr lang="fr-FR" dirty="0"/>
              <a:t>, le terme désigne surtout une étendue plus ou moins précise, la notion d’espace vert conçue comme aire de repos, de jeux et de liberté des citadins, à base naturelle végétale est apparue au courant des années soixante</a:t>
            </a:r>
            <a:r>
              <a:rPr lang="fr-FR" dirty="0" smtClean="0"/>
              <a:t>.</a:t>
            </a:r>
          </a:p>
          <a:p>
            <a:r>
              <a:rPr lang="fr-FR" b="1" u="sng" dirty="0"/>
              <a:t>Types de jardins </a:t>
            </a:r>
            <a:r>
              <a:rPr lang="fr-FR" b="1" u="sng" dirty="0" smtClean="0"/>
              <a:t>:</a:t>
            </a:r>
          </a:p>
          <a:p>
            <a:r>
              <a:rPr lang="fr-FR" dirty="0"/>
              <a:t>Les jardins </a:t>
            </a:r>
            <a:r>
              <a:rPr lang="fr-FR" dirty="0" smtClean="0"/>
              <a:t>publics: espace vert  fermé accessible par le public , aménager par du mobilier urbain et des aires de jeux.</a:t>
            </a:r>
          </a:p>
          <a:p>
            <a:r>
              <a:rPr lang="fr-FR" dirty="0" smtClean="0"/>
              <a:t>Les pelouses: terrain recouvert d’une herbe serrée</a:t>
            </a:r>
          </a:p>
          <a:p>
            <a:r>
              <a:rPr lang="fr-FR" dirty="0" smtClean="0"/>
              <a:t>Les squares: un mot anglais , une petite place carrée comprenant  un jardin public</a:t>
            </a:r>
          </a:p>
          <a:p>
            <a:r>
              <a:rPr lang="fr-FR" dirty="0" smtClean="0"/>
              <a:t>Les jardins botaniques: inventé à la renaissance , territoire aménagé par une diversité d’</a:t>
            </a:r>
            <a:r>
              <a:rPr lang="fr-FR" dirty="0" err="1" smtClean="0"/>
              <a:t>espéce</a:t>
            </a:r>
            <a:r>
              <a:rPr lang="fr-FR" dirty="0" smtClean="0"/>
              <a:t> végétale</a:t>
            </a:r>
          </a:p>
          <a:p>
            <a:r>
              <a:rPr lang="fr-FR" dirty="0" smtClean="0"/>
              <a:t>Les parcs: parc naturel, vaste territoire préservant a sont intérieur la faune et la flore</a:t>
            </a:r>
            <a:endParaRPr lang="fr-FR" dirty="0"/>
          </a:p>
          <a:p>
            <a:endParaRPr lang="fr-FR" b="1" u="sng" dirty="0"/>
          </a:p>
        </p:txBody>
      </p:sp>
    </p:spTree>
    <p:extLst>
      <p:ext uri="{BB962C8B-B14F-4D97-AF65-F5344CB8AC3E}">
        <p14:creationId xmlns:p14="http://schemas.microsoft.com/office/powerpoint/2010/main" val="2746429062"/>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contenu 2"/>
          <p:cNvSpPr>
            <a:spLocks noGrp="1"/>
          </p:cNvSpPr>
          <p:nvPr>
            <p:ph idx="1"/>
          </p:nvPr>
        </p:nvSpPr>
        <p:spPr>
          <a:xfrm>
            <a:off x="1256306" y="1550504"/>
            <a:ext cx="9640291" cy="4325364"/>
          </a:xfrm>
        </p:spPr>
        <p:txBody>
          <a:bodyPr>
            <a:normAutofit/>
          </a:bodyPr>
          <a:lstStyle/>
          <a:p>
            <a:r>
              <a:rPr lang="fr-FR" b="1" u="sng" dirty="0" smtClean="0"/>
              <a:t>Principes </a:t>
            </a:r>
            <a:r>
              <a:rPr lang="fr-FR" b="1" u="sng" dirty="0"/>
              <a:t>directeurs Pour un aménagement durable des quartiers au travers des espaces verts </a:t>
            </a:r>
            <a:r>
              <a:rPr lang="fr-FR" b="1" u="sng" dirty="0" smtClean="0"/>
              <a:t>:</a:t>
            </a:r>
          </a:p>
          <a:p>
            <a:r>
              <a:rPr lang="fr-FR" dirty="0">
                <a:solidFill>
                  <a:srgbClr val="FF0000"/>
                </a:solidFill>
              </a:rPr>
              <a:t>Espace de </a:t>
            </a:r>
            <a:r>
              <a:rPr lang="fr-FR" dirty="0" smtClean="0">
                <a:solidFill>
                  <a:srgbClr val="FF0000"/>
                </a:solidFill>
              </a:rPr>
              <a:t>transition ,</a:t>
            </a:r>
            <a:r>
              <a:rPr lang="fr-FR" dirty="0">
                <a:solidFill>
                  <a:srgbClr val="FF0000"/>
                </a:solidFill>
              </a:rPr>
              <a:t> Sécurité et intimité:</a:t>
            </a:r>
          </a:p>
          <a:p>
            <a:r>
              <a:rPr lang="fr-FR" dirty="0" smtClean="0">
                <a:solidFill>
                  <a:srgbClr val="FF0000"/>
                </a:solidFill>
              </a:rPr>
              <a:t>:</a:t>
            </a:r>
            <a:r>
              <a:rPr lang="fr-FR" dirty="0" smtClean="0"/>
              <a:t> </a:t>
            </a:r>
            <a:r>
              <a:rPr lang="fr-FR" dirty="0"/>
              <a:t>Aménagement d’espaces d’accueil semi‐publics ou privés au pied des immeubles </a:t>
            </a:r>
            <a:r>
              <a:rPr lang="fr-FR" dirty="0" smtClean="0"/>
              <a:t>pour les séparé du trafic fort de la rue.</a:t>
            </a:r>
          </a:p>
          <a:p>
            <a:r>
              <a:rPr lang="fr-FR" dirty="0">
                <a:solidFill>
                  <a:srgbClr val="FF0000"/>
                </a:solidFill>
              </a:rPr>
              <a:t>Ombre et température</a:t>
            </a:r>
            <a:r>
              <a:rPr lang="fr-FR" dirty="0" smtClean="0">
                <a:solidFill>
                  <a:srgbClr val="FF0000"/>
                </a:solidFill>
              </a:rPr>
              <a:t>:</a:t>
            </a:r>
          </a:p>
          <a:p>
            <a:r>
              <a:rPr lang="fr-FR" dirty="0">
                <a:solidFill>
                  <a:srgbClr val="FF0000"/>
                </a:solidFill>
              </a:rPr>
              <a:t>Lumière et couleur:</a:t>
            </a:r>
          </a:p>
          <a:p>
            <a:endParaRPr lang="fr-FR" dirty="0">
              <a:solidFill>
                <a:srgbClr val="FF0000"/>
              </a:solidFill>
            </a:endParaRPr>
          </a:p>
          <a:p>
            <a:endParaRPr lang="fr-FR" dirty="0">
              <a:solidFill>
                <a:srgbClr val="FF0000"/>
              </a:solidFill>
            </a:endParaRPr>
          </a:p>
          <a:p>
            <a:endParaRPr lang="fr-FR" dirty="0"/>
          </a:p>
        </p:txBody>
      </p:sp>
    </p:spTree>
    <p:extLst>
      <p:ext uri="{BB962C8B-B14F-4D97-AF65-F5344CB8AC3E}">
        <p14:creationId xmlns:p14="http://schemas.microsoft.com/office/powerpoint/2010/main" val="2537871665"/>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contenu 2"/>
          <p:cNvSpPr>
            <a:spLocks noGrp="1"/>
          </p:cNvSpPr>
          <p:nvPr>
            <p:ph idx="1"/>
          </p:nvPr>
        </p:nvSpPr>
        <p:spPr>
          <a:xfrm>
            <a:off x="699715" y="373711"/>
            <a:ext cx="10487771" cy="6154310"/>
          </a:xfrm>
        </p:spPr>
        <p:style>
          <a:lnRef idx="2">
            <a:schemeClr val="accent3"/>
          </a:lnRef>
          <a:fillRef idx="1">
            <a:schemeClr val="lt1"/>
          </a:fillRef>
          <a:effectRef idx="0">
            <a:schemeClr val="accent3"/>
          </a:effectRef>
          <a:fontRef idx="minor">
            <a:schemeClr val="dk1"/>
          </a:fontRef>
        </p:style>
        <p:txBody>
          <a:bodyPr>
            <a:normAutofit fontScale="85000" lnSpcReduction="20000"/>
          </a:bodyPr>
          <a:lstStyle/>
          <a:p>
            <a:r>
              <a:rPr lang="fr-FR" dirty="0"/>
              <a:t>Les CIAM se sont déroulés en 10 conférences regroupant une trentaine d’architectes appartenant au mouvement moderne . Il s’agissait d’y débattre des questions de la ville contemporaine afin d’en refonder l’urbanisme selon de nouveaux principes plus rationnels et fonctionnels </a:t>
            </a:r>
            <a:r>
              <a:rPr lang="fr-FR" dirty="0" smtClean="0"/>
              <a:t>.</a:t>
            </a:r>
          </a:p>
          <a:p>
            <a:r>
              <a:rPr lang="fr-FR" dirty="0"/>
              <a:t>. Ils résumaient les activités humaines en 4 fonctions (travailler, habiter, circuler, se cultiver ) </a:t>
            </a:r>
          </a:p>
          <a:p>
            <a:r>
              <a:rPr lang="fr-FR" dirty="0">
                <a:solidFill>
                  <a:srgbClr val="FF0000"/>
                </a:solidFill>
              </a:rPr>
              <a:t>1.Fonctions primaire:</a:t>
            </a:r>
          </a:p>
          <a:p>
            <a:r>
              <a:rPr lang="fr-FR" dirty="0">
                <a:solidFill>
                  <a:srgbClr val="00B050"/>
                </a:solidFill>
              </a:rPr>
              <a:t>Pour la fonction « habiter »: </a:t>
            </a:r>
            <a:r>
              <a:rPr lang="fr-FR" dirty="0"/>
              <a:t>Les architectes modernes proposent de construire la ville selon les exigences des habitants et non des propriétaires et des fonctionnaires.</a:t>
            </a:r>
          </a:p>
          <a:p>
            <a:r>
              <a:rPr lang="fr-FR" dirty="0"/>
              <a:t>Car il avait quelque problèmes d’</a:t>
            </a:r>
            <a:r>
              <a:rPr lang="fr-FR" dirty="0" err="1"/>
              <a:t>higienne</a:t>
            </a:r>
            <a:r>
              <a:rPr lang="fr-FR" dirty="0"/>
              <a:t> de logement durant la périodes  industrielles(</a:t>
            </a:r>
            <a:r>
              <a:rPr lang="fr-FR" dirty="0" err="1"/>
              <a:t>insufisances</a:t>
            </a:r>
            <a:r>
              <a:rPr lang="fr-FR" dirty="0"/>
              <a:t> de surfaces habitables /personnes, </a:t>
            </a:r>
            <a:r>
              <a:rPr lang="fr-FR" dirty="0" err="1"/>
              <a:t>abscence</a:t>
            </a:r>
            <a:r>
              <a:rPr lang="fr-FR" dirty="0"/>
              <a:t> de soleil, absence d’</a:t>
            </a:r>
            <a:r>
              <a:rPr lang="fr-FR" dirty="0" err="1"/>
              <a:t>instalations</a:t>
            </a:r>
            <a:r>
              <a:rPr lang="fr-FR" dirty="0"/>
              <a:t> sanitaires …</a:t>
            </a:r>
          </a:p>
          <a:p>
            <a:r>
              <a:rPr lang="fr-FR" dirty="0">
                <a:solidFill>
                  <a:srgbClr val="00B050"/>
                </a:solidFill>
              </a:rPr>
              <a:t>Pour la fonction « travailler </a:t>
            </a:r>
            <a:r>
              <a:rPr lang="fr-FR" dirty="0" smtClean="0">
                <a:solidFill>
                  <a:srgbClr val="00B050"/>
                </a:solidFill>
              </a:rPr>
              <a:t>»:</a:t>
            </a:r>
            <a:r>
              <a:rPr lang="fr-FR" dirty="0"/>
              <a:t>La cité linéaire industrielle (secteurs industrielles doivent être indépendant des zones d’habitation et séparé les uns des autres par des zones de verdures )</a:t>
            </a:r>
          </a:p>
          <a:p>
            <a:r>
              <a:rPr lang="fr-FR" dirty="0"/>
              <a:t>La ville radioconcentrique des échanges( les centre d’affaires doivent se trouver au confluant des voies de circulation)</a:t>
            </a:r>
          </a:p>
          <a:p>
            <a:r>
              <a:rPr lang="fr-FR" dirty="0"/>
              <a:t>L’artisanat activité essentiellement urbaine doit occuper l’intérieur de la </a:t>
            </a:r>
            <a:r>
              <a:rPr lang="fr-FR" dirty="0" smtClean="0"/>
              <a:t>ville</a:t>
            </a:r>
          </a:p>
          <a:p>
            <a:r>
              <a:rPr lang="fr-FR" dirty="0">
                <a:solidFill>
                  <a:srgbClr val="00B050"/>
                </a:solidFill>
              </a:rPr>
              <a:t>La fonction « cultiver » :</a:t>
            </a:r>
            <a:r>
              <a:rPr lang="fr-FR" dirty="0"/>
              <a:t>plus d’espaces, surtout, verts au pied des maisons , les parcs de quartier, les parcs urbains, les grandes zones vertes protégées = la ville devient un parc équipé pour remplir les différentes fonctions de la vie urbaine.</a:t>
            </a:r>
          </a:p>
          <a:p>
            <a:r>
              <a:rPr lang="fr-FR" dirty="0">
                <a:solidFill>
                  <a:srgbClr val="00B050"/>
                </a:solidFill>
              </a:rPr>
              <a:t>La fonction circuler:  </a:t>
            </a:r>
            <a:r>
              <a:rPr lang="fr-FR" dirty="0">
                <a:solidFill>
                  <a:schemeClr val="tx1"/>
                </a:solidFill>
              </a:rPr>
              <a:t>aujourd’hui la circulation et une fonction urbaine primordiale , alors il faut prendre des mesures pour établir la liaison entre les divers organisations</a:t>
            </a:r>
            <a:endParaRPr lang="fr-FR" dirty="0"/>
          </a:p>
          <a:p>
            <a:endParaRPr lang="fr-FR" dirty="0"/>
          </a:p>
        </p:txBody>
      </p:sp>
    </p:spTree>
    <p:extLst>
      <p:ext uri="{BB962C8B-B14F-4D97-AF65-F5344CB8AC3E}">
        <p14:creationId xmlns:p14="http://schemas.microsoft.com/office/powerpoint/2010/main" val="2023122249"/>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contenu 2"/>
          <p:cNvSpPr>
            <a:spLocks noGrp="1"/>
          </p:cNvSpPr>
          <p:nvPr>
            <p:ph idx="1"/>
          </p:nvPr>
        </p:nvSpPr>
        <p:spPr/>
        <p:txBody>
          <a:bodyPr>
            <a:normAutofit fontScale="85000" lnSpcReduction="20000"/>
          </a:bodyPr>
          <a:lstStyle/>
          <a:p>
            <a:r>
              <a:rPr lang="fr-FR" b="1" dirty="0"/>
              <a:t>La fonction </a:t>
            </a:r>
            <a:r>
              <a:rPr lang="fr-FR" b="1" dirty="0" smtClean="0"/>
              <a:t>économique:</a:t>
            </a:r>
            <a:r>
              <a:rPr lang="fr-FR" dirty="0"/>
              <a:t> </a:t>
            </a:r>
            <a:r>
              <a:rPr lang="fr-FR" dirty="0" smtClean="0"/>
              <a:t>débordement du commerce au sein de l’espace public a travers des terrasses de restaurant , des vitrines de magasin, kiosque dans les placettes.</a:t>
            </a:r>
          </a:p>
          <a:p>
            <a:r>
              <a:rPr lang="fr-FR" b="1" dirty="0" smtClean="0"/>
              <a:t>Fonction social:</a:t>
            </a:r>
            <a:r>
              <a:rPr lang="fr-FR" dirty="0"/>
              <a:t> ces espaces collectifs sont avant tout des lieux de vie et de sociabilisassions , car ils se met au service de l’art et de l’utilité, de l’activité ou de la contemplation des enfants et des personnes âgées </a:t>
            </a:r>
            <a:endParaRPr lang="fr-FR" dirty="0" smtClean="0"/>
          </a:p>
          <a:p>
            <a:r>
              <a:rPr lang="fr-FR" b="1" dirty="0"/>
              <a:t>La fonction récréative</a:t>
            </a:r>
            <a:r>
              <a:rPr lang="fr-FR" dirty="0"/>
              <a:t> :d'une place publique se note par la présence de mobiliers urbains </a:t>
            </a:r>
            <a:r>
              <a:rPr lang="fr-FR" dirty="0" smtClean="0"/>
              <a:t>, </a:t>
            </a:r>
            <a:r>
              <a:rPr lang="fr-FR" dirty="0"/>
              <a:t>de végétation et de jeux </a:t>
            </a:r>
            <a:r>
              <a:rPr lang="fr-FR" dirty="0" smtClean="0"/>
              <a:t> </a:t>
            </a:r>
          </a:p>
          <a:p>
            <a:r>
              <a:rPr lang="fr-FR" b="1" dirty="0" smtClean="0"/>
              <a:t>La </a:t>
            </a:r>
            <a:r>
              <a:rPr lang="fr-FR" b="1" dirty="0"/>
              <a:t>fonction culturelle: </a:t>
            </a:r>
            <a:r>
              <a:rPr lang="fr-FR" dirty="0"/>
              <a:t>d'une place est exprimée par la présence de bâtiments spécifiques (musée, église et mosquées , bibliothèque, salles de spectacle) mais aussi par les manifestations culturelles qu'elle peut accueillir à ciel ouvert (concerts, fêtes...).</a:t>
            </a:r>
          </a:p>
          <a:p>
            <a:endParaRPr lang="fr-FR" dirty="0"/>
          </a:p>
        </p:txBody>
      </p:sp>
    </p:spTree>
    <p:extLst>
      <p:ext uri="{BB962C8B-B14F-4D97-AF65-F5344CB8AC3E}">
        <p14:creationId xmlns:p14="http://schemas.microsoft.com/office/powerpoint/2010/main" val="1754098493"/>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contenu 2"/>
          <p:cNvSpPr>
            <a:spLocks noGrp="1"/>
          </p:cNvSpPr>
          <p:nvPr>
            <p:ph idx="1"/>
          </p:nvPr>
        </p:nvSpPr>
        <p:spPr>
          <a:xfrm>
            <a:off x="1057523" y="787179"/>
            <a:ext cx="9839074" cy="5088689"/>
          </a:xfrm>
        </p:spPr>
        <p:txBody>
          <a:bodyPr>
            <a:normAutofit fontScale="77500" lnSpcReduction="20000"/>
          </a:bodyPr>
          <a:lstStyle/>
          <a:p>
            <a:r>
              <a:rPr lang="fr-FR" dirty="0" smtClean="0"/>
              <a:t>Principes du Plan </a:t>
            </a:r>
            <a:r>
              <a:rPr lang="fr-FR" dirty="0" err="1" smtClean="0"/>
              <a:t>cerda</a:t>
            </a:r>
            <a:r>
              <a:rPr lang="fr-FR" dirty="0" smtClean="0"/>
              <a:t>: </a:t>
            </a:r>
            <a:r>
              <a:rPr lang="fr-FR" dirty="0"/>
              <a:t>un plan en damier qui facilite la circulation des piétons , des voiture </a:t>
            </a:r>
            <a:endParaRPr lang="fr-FR" dirty="0" smtClean="0"/>
          </a:p>
          <a:p>
            <a:r>
              <a:rPr lang="fr-FR" dirty="0"/>
              <a:t>Le plan repose principalement sur  un système des voies et des ilots organisé </a:t>
            </a:r>
            <a:r>
              <a:rPr lang="fr-FR" dirty="0" smtClean="0"/>
              <a:t>hiérarchiquement</a:t>
            </a:r>
          </a:p>
          <a:p>
            <a:r>
              <a:rPr lang="fr-FR" dirty="0"/>
              <a:t>Principes du plan </a:t>
            </a:r>
            <a:r>
              <a:rPr lang="fr-FR" dirty="0" smtClean="0"/>
              <a:t>Haussmann:</a:t>
            </a:r>
          </a:p>
          <a:p>
            <a:r>
              <a:rPr lang="fr-FR" dirty="0"/>
              <a:t>Elargissements du périmètre urbain</a:t>
            </a:r>
          </a:p>
          <a:p>
            <a:r>
              <a:rPr lang="fr-FR" dirty="0"/>
              <a:t>Création de percées dans le tissu ancien(boulevard , avenus , rue </a:t>
            </a:r>
          </a:p>
          <a:p>
            <a:r>
              <a:rPr lang="fr-FR" dirty="0"/>
              <a:t>Plantation de plusieurs centaines de milliers d’arbres pour créer des jardins et des parcs </a:t>
            </a:r>
          </a:p>
          <a:p>
            <a:r>
              <a:rPr lang="fr-FR" dirty="0"/>
              <a:t>Réalisation des trottoirs , de caniveaux d’égouts </a:t>
            </a:r>
          </a:p>
          <a:p>
            <a:r>
              <a:rPr lang="fr-FR" dirty="0"/>
              <a:t>Création de parvis et édification de plusieurs bâtiments officiels </a:t>
            </a:r>
          </a:p>
          <a:p>
            <a:r>
              <a:rPr lang="fr-FR" dirty="0"/>
              <a:t>Ces principes ont été généralisé sur les grandes villes françaises tel que sur </a:t>
            </a:r>
            <a:r>
              <a:rPr lang="fr-FR" dirty="0" smtClean="0"/>
              <a:t>l’</a:t>
            </a:r>
            <a:r>
              <a:rPr lang="fr-FR" dirty="0" err="1" smtClean="0"/>
              <a:t>Algerie</a:t>
            </a:r>
            <a:endParaRPr lang="fr-FR" dirty="0" smtClean="0"/>
          </a:p>
          <a:p>
            <a:r>
              <a:rPr lang="fr-FR" dirty="0"/>
              <a:t>Plan de Camilo </a:t>
            </a:r>
            <a:r>
              <a:rPr lang="fr-FR" dirty="0" smtClean="0"/>
              <a:t>Sitte:</a:t>
            </a:r>
          </a:p>
          <a:p>
            <a:r>
              <a:rPr lang="fr-FR" dirty="0"/>
              <a:t>Il propose un aménagement de la ville grâce à une méthode issue de l’observation des espaces publics existants donc par une intégration de l’histoire dans les réflexions sur l’urbanisme.</a:t>
            </a:r>
          </a:p>
          <a:p>
            <a:r>
              <a:rPr lang="fr-FR" dirty="0" smtClean="0"/>
              <a:t>L’espace </a:t>
            </a:r>
            <a:r>
              <a:rPr lang="fr-FR" dirty="0"/>
              <a:t>peut être fermé à petite échelle, diversifié, imprévisible, comprenant des places et des voies courbes.</a:t>
            </a:r>
          </a:p>
          <a:p>
            <a:endParaRPr lang="fr-FR" dirty="0"/>
          </a:p>
        </p:txBody>
      </p:sp>
    </p:spTree>
    <p:extLst>
      <p:ext uri="{BB962C8B-B14F-4D97-AF65-F5344CB8AC3E}">
        <p14:creationId xmlns:p14="http://schemas.microsoft.com/office/powerpoint/2010/main" val="176996318"/>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dirty="0" smtClean="0"/>
              <a:t>Aspects de conception</a:t>
            </a:r>
            <a:endParaRPr lang="fr-FR" dirty="0"/>
          </a:p>
        </p:txBody>
      </p:sp>
      <p:sp>
        <p:nvSpPr>
          <p:cNvPr id="3" name="Espace réservé du contenu 2"/>
          <p:cNvSpPr>
            <a:spLocks noGrp="1"/>
          </p:cNvSpPr>
          <p:nvPr>
            <p:ph idx="1"/>
          </p:nvPr>
        </p:nvSpPr>
        <p:spPr/>
        <p:txBody>
          <a:bodyPr>
            <a:normAutofit fontScale="92500" lnSpcReduction="20000"/>
          </a:bodyPr>
          <a:lstStyle/>
          <a:p>
            <a:r>
              <a:rPr lang="fr-FR" dirty="0">
                <a:solidFill>
                  <a:srgbClr val="00B050"/>
                </a:solidFill>
              </a:rPr>
              <a:t>L’aspect social: </a:t>
            </a:r>
            <a:r>
              <a:rPr lang="fr-FR" dirty="0"/>
              <a:t>de manière à favoriser les rencontres </a:t>
            </a:r>
          </a:p>
          <a:p>
            <a:r>
              <a:rPr lang="fr-FR" dirty="0">
                <a:solidFill>
                  <a:srgbClr val="00B050"/>
                </a:solidFill>
              </a:rPr>
              <a:t>L’aspect culturel: </a:t>
            </a:r>
            <a:r>
              <a:rPr lang="fr-FR" dirty="0"/>
              <a:t>en tenant compte du patrimoine hérité bâti et non bâti et de l’histoire du lieu.</a:t>
            </a:r>
          </a:p>
          <a:p>
            <a:r>
              <a:rPr lang="fr-FR" dirty="0">
                <a:solidFill>
                  <a:srgbClr val="00B050"/>
                </a:solidFill>
              </a:rPr>
              <a:t>L’aspect urbanistique : </a:t>
            </a:r>
            <a:r>
              <a:rPr lang="fr-FR" dirty="0"/>
              <a:t>créer un lien entre les bâtiments qui le bordent contribuer à la lisibilité de la composition urbaine. </a:t>
            </a:r>
          </a:p>
          <a:p>
            <a:r>
              <a:rPr lang="fr-FR" dirty="0">
                <a:solidFill>
                  <a:srgbClr val="00B050"/>
                </a:solidFill>
              </a:rPr>
              <a:t>L’aspect économique: </a:t>
            </a:r>
            <a:r>
              <a:rPr lang="fr-FR" dirty="0"/>
              <a:t>renforcer l’attractivité de cet espace afin des permettre le développement de l’activité commerciale, et touristique.</a:t>
            </a:r>
          </a:p>
          <a:p>
            <a:r>
              <a:rPr lang="fr-FR" dirty="0">
                <a:solidFill>
                  <a:srgbClr val="00B050"/>
                </a:solidFill>
              </a:rPr>
              <a:t>L’aspect environnemental: </a:t>
            </a:r>
            <a:r>
              <a:rPr lang="fr-FR" dirty="0"/>
              <a:t>en intégrant la prise en compte des écosystèmes urbains (faunes , flores) dans la conception des espaces publics.</a:t>
            </a:r>
          </a:p>
        </p:txBody>
      </p:sp>
    </p:spTree>
    <p:extLst>
      <p:ext uri="{BB962C8B-B14F-4D97-AF65-F5344CB8AC3E}">
        <p14:creationId xmlns:p14="http://schemas.microsoft.com/office/powerpoint/2010/main" val="3313715430"/>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1295401" y="632274"/>
            <a:ext cx="9601196" cy="1303867"/>
          </a:xfrm>
        </p:spPr>
        <p:txBody>
          <a:bodyPr/>
          <a:lstStyle/>
          <a:p>
            <a:r>
              <a:rPr lang="fr-FR" dirty="0"/>
              <a:t>Principes de conception</a:t>
            </a:r>
          </a:p>
        </p:txBody>
      </p:sp>
      <p:sp>
        <p:nvSpPr>
          <p:cNvPr id="3" name="Espace réservé du contenu 2"/>
          <p:cNvSpPr>
            <a:spLocks noGrp="1"/>
          </p:cNvSpPr>
          <p:nvPr>
            <p:ph idx="1"/>
          </p:nvPr>
        </p:nvSpPr>
        <p:spPr>
          <a:xfrm>
            <a:off x="1208267" y="2433100"/>
            <a:ext cx="9775463" cy="3736967"/>
          </a:xfrm>
        </p:spPr>
        <p:txBody>
          <a:bodyPr>
            <a:normAutofit fontScale="62500" lnSpcReduction="20000"/>
          </a:bodyPr>
          <a:lstStyle/>
          <a:p>
            <a:r>
              <a:rPr lang="fr-FR" b="1" dirty="0"/>
              <a:t>Créer des espaces réversibles: </a:t>
            </a:r>
            <a:r>
              <a:rPr lang="fr-FR" dirty="0"/>
              <a:t>L’aménagement, aujourd’hui, d’un espace, ne doit pas empêcher son évolution dans le futur. Il peut être amené à changer d’affectation. </a:t>
            </a:r>
            <a:endParaRPr lang="fr-FR" dirty="0" smtClean="0"/>
          </a:p>
          <a:p>
            <a:r>
              <a:rPr lang="fr-FR" b="1" dirty="0" smtClean="0"/>
              <a:t>Créer </a:t>
            </a:r>
            <a:r>
              <a:rPr lang="fr-FR" b="1" dirty="0"/>
              <a:t>des espaces adaptables: </a:t>
            </a:r>
            <a:r>
              <a:rPr lang="fr-FR" dirty="0"/>
              <a:t>L’adaptabilité doit permettre la mise en place de différentes fonctions dans le même temps : un parking qui devient le lendemain un marché, </a:t>
            </a:r>
            <a:r>
              <a:rPr lang="fr-FR" dirty="0" smtClean="0"/>
              <a:t>L’adaptabilité </a:t>
            </a:r>
            <a:r>
              <a:rPr lang="fr-FR" dirty="0"/>
              <a:t>permet la </a:t>
            </a:r>
            <a:r>
              <a:rPr lang="fr-FR" dirty="0" smtClean="0"/>
              <a:t>polyvalence</a:t>
            </a:r>
          </a:p>
          <a:p>
            <a:r>
              <a:rPr lang="fr-FR" b="1" i="1" dirty="0"/>
              <a:t>La fréquentation de l’espace: </a:t>
            </a:r>
            <a:r>
              <a:rPr lang="fr-FR" dirty="0" smtClean="0"/>
              <a:t>Les </a:t>
            </a:r>
            <a:r>
              <a:rPr lang="fr-FR" dirty="0"/>
              <a:t>personnes qui vont « utiliser » l’espace public à différentes heures et moments de la journée et de la nuit vont créer un mouvement de va-et-vient qui va renforcer le contrôle </a:t>
            </a:r>
            <a:r>
              <a:rPr lang="fr-FR" dirty="0" smtClean="0"/>
              <a:t>social et créer un sentiment </a:t>
            </a:r>
            <a:r>
              <a:rPr lang="fr-FR" dirty="0"/>
              <a:t>de sécurité</a:t>
            </a:r>
            <a:r>
              <a:rPr lang="fr-FR" dirty="0" smtClean="0"/>
              <a:t>.</a:t>
            </a:r>
          </a:p>
          <a:p>
            <a:r>
              <a:rPr lang="fr-FR" b="1" i="1" dirty="0"/>
              <a:t> La diversité : </a:t>
            </a:r>
            <a:r>
              <a:rPr lang="fr-FR" dirty="0"/>
              <a:t>Afin de favoriser la fréquentation d’un espace, il faut promouvoir des espaces publics réunissant diverses activités. </a:t>
            </a:r>
            <a:endParaRPr lang="fr-FR" dirty="0" smtClean="0"/>
          </a:p>
          <a:p>
            <a:r>
              <a:rPr lang="fr-FR" b="1" i="1" dirty="0"/>
              <a:t>La pénétrabilité d’un espace: </a:t>
            </a:r>
            <a:r>
              <a:rPr lang="fr-FR" dirty="0"/>
              <a:t>La pénétrabilité d’une zone dépend du nombre de chemins menant à notre </a:t>
            </a:r>
            <a:r>
              <a:rPr lang="fr-FR" dirty="0" smtClean="0"/>
              <a:t>destination</a:t>
            </a:r>
          </a:p>
          <a:p>
            <a:r>
              <a:rPr lang="fr-FR" b="1" i="1" dirty="0"/>
              <a:t>La clarté et la visibilité:</a:t>
            </a:r>
            <a:r>
              <a:rPr lang="fr-FR" dirty="0" smtClean="0"/>
              <a:t> elle est marqué par  les panneaux de </a:t>
            </a:r>
            <a:r>
              <a:rPr lang="fr-FR" dirty="0"/>
              <a:t>sa </a:t>
            </a:r>
            <a:r>
              <a:rPr lang="fr-FR" dirty="0" smtClean="0"/>
              <a:t>signalisation, l’</a:t>
            </a:r>
            <a:r>
              <a:rPr lang="fr-FR" dirty="0" err="1" smtClean="0"/>
              <a:t>eclairage</a:t>
            </a:r>
            <a:r>
              <a:rPr lang="fr-FR" dirty="0" smtClean="0"/>
              <a:t> , la </a:t>
            </a:r>
            <a:r>
              <a:rPr lang="fr-FR" dirty="0" err="1" smtClean="0"/>
              <a:t>végetation</a:t>
            </a:r>
            <a:endParaRPr lang="fr-FR" dirty="0" smtClean="0"/>
          </a:p>
          <a:p>
            <a:r>
              <a:rPr lang="fr-FR" b="1" i="1" dirty="0"/>
              <a:t>Un éclairage suffisant: </a:t>
            </a:r>
            <a:r>
              <a:rPr lang="fr-FR" dirty="0"/>
              <a:t> L’éclairage public reste donc un point clé dans le processus de sécurisation d’un </a:t>
            </a:r>
            <a:r>
              <a:rPr lang="fr-FR" dirty="0" smtClean="0"/>
              <a:t>lieu</a:t>
            </a:r>
          </a:p>
          <a:p>
            <a:r>
              <a:rPr lang="fr-FR" b="1" i="1" dirty="0"/>
              <a:t>L’attractivité: </a:t>
            </a:r>
            <a:r>
              <a:rPr lang="fr-FR" dirty="0"/>
              <a:t>La diversité, la pénétrabilité, la clarté et la visibilité et l’éclairage sont les conditions essentielles d’un quartier attrayant.</a:t>
            </a:r>
            <a:endParaRPr lang="fr-FR" b="1" i="1" dirty="0"/>
          </a:p>
          <a:p>
            <a:endParaRPr lang="fr-FR" dirty="0"/>
          </a:p>
          <a:p>
            <a:endParaRPr lang="fr-FR" dirty="0"/>
          </a:p>
        </p:txBody>
      </p:sp>
    </p:spTree>
    <p:extLst>
      <p:ext uri="{BB962C8B-B14F-4D97-AF65-F5344CB8AC3E}">
        <p14:creationId xmlns:p14="http://schemas.microsoft.com/office/powerpoint/2010/main" val="3067021375"/>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dirty="0"/>
              <a:t>Traitements des espaces publics</a:t>
            </a:r>
          </a:p>
        </p:txBody>
      </p:sp>
      <p:sp>
        <p:nvSpPr>
          <p:cNvPr id="3" name="Espace réservé du contenu 2"/>
          <p:cNvSpPr>
            <a:spLocks noGrp="1"/>
          </p:cNvSpPr>
          <p:nvPr>
            <p:ph idx="1"/>
          </p:nvPr>
        </p:nvSpPr>
        <p:spPr/>
        <p:txBody>
          <a:bodyPr>
            <a:normAutofit fontScale="92500" lnSpcReduction="20000"/>
          </a:bodyPr>
          <a:lstStyle/>
          <a:p>
            <a:r>
              <a:rPr lang="fr-FR" dirty="0">
                <a:solidFill>
                  <a:srgbClr val="00B050"/>
                </a:solidFill>
              </a:rPr>
              <a:t>Le mobilier urbain</a:t>
            </a:r>
            <a:r>
              <a:rPr lang="fr-FR" dirty="0" smtClean="0">
                <a:solidFill>
                  <a:srgbClr val="00B050"/>
                </a:solidFill>
              </a:rPr>
              <a:t>: </a:t>
            </a:r>
            <a:r>
              <a:rPr lang="fr-FR" dirty="0"/>
              <a:t>L’enjeu (but) est d’éviter l’envahissement anarchique de l’espace public par une multitude d’objets non coordonnées </a:t>
            </a:r>
            <a:endParaRPr lang="fr-FR" dirty="0" smtClean="0"/>
          </a:p>
          <a:p>
            <a:r>
              <a:rPr lang="fr-FR" dirty="0">
                <a:solidFill>
                  <a:srgbClr val="00B050"/>
                </a:solidFill>
              </a:rPr>
              <a:t>Les revêtements du sol</a:t>
            </a:r>
            <a:r>
              <a:rPr lang="fr-FR" dirty="0" smtClean="0">
                <a:solidFill>
                  <a:srgbClr val="00B050"/>
                </a:solidFill>
              </a:rPr>
              <a:t>:</a:t>
            </a:r>
          </a:p>
          <a:p>
            <a:r>
              <a:rPr lang="fr-FR" dirty="0">
                <a:solidFill>
                  <a:srgbClr val="00B050"/>
                </a:solidFill>
              </a:rPr>
              <a:t>Les végétaux: </a:t>
            </a:r>
            <a:r>
              <a:rPr lang="fr-FR" dirty="0"/>
              <a:t>a la différence d’autre espaces publics (jardins, squares, parcs) , la place est essentiellement un espace minéral , mais cela n’</a:t>
            </a:r>
            <a:r>
              <a:rPr lang="fr-FR" dirty="0" err="1"/>
              <a:t>empeche</a:t>
            </a:r>
            <a:r>
              <a:rPr lang="fr-FR" dirty="0"/>
              <a:t> pas la végétalisation partielle de la </a:t>
            </a:r>
            <a:r>
              <a:rPr lang="fr-FR" dirty="0" smtClean="0"/>
              <a:t>place</a:t>
            </a:r>
          </a:p>
          <a:p>
            <a:r>
              <a:rPr lang="fr-FR" dirty="0">
                <a:solidFill>
                  <a:srgbClr val="00B050"/>
                </a:solidFill>
              </a:rPr>
              <a:t>La lumière: </a:t>
            </a:r>
            <a:r>
              <a:rPr lang="fr-FR" dirty="0"/>
              <a:t>la lumière urbaine est un nouveau concept de l’</a:t>
            </a:r>
            <a:r>
              <a:rPr lang="fr-FR" dirty="0" err="1"/>
              <a:t>eclairage</a:t>
            </a:r>
            <a:r>
              <a:rPr lang="fr-FR" dirty="0"/>
              <a:t> qui </a:t>
            </a:r>
            <a:r>
              <a:rPr lang="fr-FR" dirty="0" smtClean="0"/>
              <a:t>est </a:t>
            </a:r>
            <a:r>
              <a:rPr lang="fr-FR" dirty="0"/>
              <a:t>considéré </a:t>
            </a:r>
            <a:r>
              <a:rPr lang="fr-FR" dirty="0" smtClean="0"/>
              <a:t>comme </a:t>
            </a:r>
            <a:r>
              <a:rPr lang="fr-FR" dirty="0"/>
              <a:t>un outil technique conçu pour la lisibilité et la sécurité routière, </a:t>
            </a:r>
          </a:p>
          <a:p>
            <a:r>
              <a:rPr lang="fr-FR" dirty="0">
                <a:solidFill>
                  <a:srgbClr val="00B050"/>
                </a:solidFill>
              </a:rPr>
              <a:t>L’eau:</a:t>
            </a:r>
            <a:r>
              <a:rPr lang="fr-FR" dirty="0"/>
              <a:t> l’eau est l’un des éléments à la base de toute création d’espace public.</a:t>
            </a:r>
            <a:endParaRPr lang="fr-FR" dirty="0">
              <a:solidFill>
                <a:srgbClr val="00B050"/>
              </a:solidFill>
            </a:endParaRPr>
          </a:p>
          <a:p>
            <a:endParaRPr lang="fr-FR" dirty="0"/>
          </a:p>
        </p:txBody>
      </p:sp>
    </p:spTree>
    <p:extLst>
      <p:ext uri="{BB962C8B-B14F-4D97-AF65-F5344CB8AC3E}">
        <p14:creationId xmlns:p14="http://schemas.microsoft.com/office/powerpoint/2010/main" val="590958796"/>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normAutofit fontScale="90000"/>
          </a:bodyPr>
          <a:lstStyle/>
          <a:p>
            <a:r>
              <a:rPr lang="fr-FR" dirty="0"/>
              <a:t>Identification des acteurs de conception d’espaces publics</a:t>
            </a:r>
          </a:p>
        </p:txBody>
      </p:sp>
      <p:sp>
        <p:nvSpPr>
          <p:cNvPr id="3" name="Espace réservé du contenu 2"/>
          <p:cNvSpPr>
            <a:spLocks noGrp="1"/>
          </p:cNvSpPr>
          <p:nvPr>
            <p:ph idx="1"/>
          </p:nvPr>
        </p:nvSpPr>
        <p:spPr/>
        <p:txBody>
          <a:bodyPr>
            <a:normAutofit lnSpcReduction="10000"/>
          </a:bodyPr>
          <a:lstStyle/>
          <a:p>
            <a:r>
              <a:rPr lang="fr-FR" b="1" u="sng" dirty="0">
                <a:solidFill>
                  <a:srgbClr val="00B050"/>
                </a:solidFill>
              </a:rPr>
              <a:t>les acteurs économiques: </a:t>
            </a:r>
            <a:r>
              <a:rPr lang="fr-FR" dirty="0"/>
              <a:t>sont les entreprises et les propriétaires fonciers riverains des espaces publics.</a:t>
            </a:r>
          </a:p>
          <a:p>
            <a:r>
              <a:rPr lang="fr-FR" b="1" u="sng" dirty="0">
                <a:solidFill>
                  <a:srgbClr val="00B050"/>
                </a:solidFill>
              </a:rPr>
              <a:t>les acteurs politiques: </a:t>
            </a:r>
            <a:r>
              <a:rPr lang="fr-FR" dirty="0"/>
              <a:t>pouvant appartenir à plusieurs institutions (communales ou autres). Ils accompagnent ou réfutent les décisions des acteurs économiques. Jouant un rôle considérable, les acteurs politiques sont sollicités pour une autorisation de construction d’espace public. L</a:t>
            </a:r>
          </a:p>
          <a:p>
            <a:r>
              <a:rPr lang="fr-FR" b="1" u="sng" dirty="0">
                <a:solidFill>
                  <a:srgbClr val="00B050"/>
                </a:solidFill>
              </a:rPr>
              <a:t>Les maîtres d’ouvrages: </a:t>
            </a:r>
            <a:r>
              <a:rPr lang="fr-FR" dirty="0"/>
              <a:t>Ingénieurs , Architectes, Paysagistes, urbanistes </a:t>
            </a:r>
          </a:p>
          <a:p>
            <a:r>
              <a:rPr lang="fr-FR" b="1" u="sng" dirty="0">
                <a:solidFill>
                  <a:srgbClr val="00B050"/>
                </a:solidFill>
              </a:rPr>
              <a:t>les </a:t>
            </a:r>
            <a:r>
              <a:rPr lang="fr-FR" b="1" u="sng" dirty="0" err="1">
                <a:solidFill>
                  <a:srgbClr val="00B050"/>
                </a:solidFill>
              </a:rPr>
              <a:t>usagers:</a:t>
            </a:r>
            <a:r>
              <a:rPr lang="fr-FR" dirty="0" err="1"/>
              <a:t>Nous</a:t>
            </a:r>
            <a:r>
              <a:rPr lang="fr-FR" dirty="0"/>
              <a:t> entendons par usagers (habitants et citoyens confondus</a:t>
            </a:r>
            <a:endParaRPr lang="fr-FR" b="1" u="sng" dirty="0">
              <a:solidFill>
                <a:srgbClr val="00B050"/>
              </a:solidFill>
            </a:endParaRPr>
          </a:p>
        </p:txBody>
      </p:sp>
    </p:spTree>
    <p:extLst>
      <p:ext uri="{BB962C8B-B14F-4D97-AF65-F5344CB8AC3E}">
        <p14:creationId xmlns:p14="http://schemas.microsoft.com/office/powerpoint/2010/main" val="3094232925"/>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normAutofit fontScale="90000"/>
          </a:bodyPr>
          <a:lstStyle/>
          <a:p>
            <a:r>
              <a:rPr lang="fr-FR" u="sng" dirty="0"/>
              <a:t>La ville contemporaine de Le Corbusier</a:t>
            </a:r>
            <a:r>
              <a:rPr lang="fr-FR" dirty="0"/>
              <a:t/>
            </a:r>
            <a:br>
              <a:rPr lang="fr-FR" dirty="0"/>
            </a:br>
            <a:endParaRPr lang="fr-FR" dirty="0"/>
          </a:p>
        </p:txBody>
      </p:sp>
      <p:sp>
        <p:nvSpPr>
          <p:cNvPr id="3" name="Espace réservé du contenu 2"/>
          <p:cNvSpPr>
            <a:spLocks noGrp="1"/>
          </p:cNvSpPr>
          <p:nvPr>
            <p:ph idx="1"/>
          </p:nvPr>
        </p:nvSpPr>
        <p:spPr/>
        <p:txBody>
          <a:bodyPr/>
          <a:lstStyle/>
          <a:p>
            <a:pPr marL="0" lvl="0" indent="0">
              <a:buNone/>
            </a:pPr>
            <a:r>
              <a:rPr lang="fr-FR" u="sng" dirty="0"/>
              <a:t>Les principes fondamentaux du plan de la ville sont les </a:t>
            </a:r>
            <a:r>
              <a:rPr lang="fr-FR" u="sng" dirty="0" smtClean="0"/>
              <a:t>suivants</a:t>
            </a:r>
          </a:p>
        </p:txBody>
      </p:sp>
      <p:sp>
        <p:nvSpPr>
          <p:cNvPr id="4" name="Rectangle 2"/>
          <p:cNvSpPr>
            <a:spLocks noChangeArrowheads="1"/>
          </p:cNvSpPr>
          <p:nvPr/>
        </p:nvSpPr>
        <p:spPr bwMode="auto">
          <a:xfrm>
            <a:off x="1295401" y="3535363"/>
            <a:ext cx="12192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Char char="•"/>
              <a:tabLst/>
            </a:pPr>
            <a:r>
              <a:rPr kumimoji="0" lang="fr-FR" sz="1400" b="0" i="0" u="sng" strike="noStrike" cap="none" normalizeH="0" baseline="0" dirty="0" smtClean="0">
                <a:ln>
                  <a:noFill/>
                </a:ln>
                <a:solidFill>
                  <a:schemeClr val="tx1"/>
                </a:solidFill>
                <a:effectLst/>
                <a:latin typeface="Arial" panose="020B0604020202020204" pitchFamily="34" charset="0"/>
                <a:ea typeface="Times New Roman" panose="02020603050405020304" pitchFamily="18" charset="0"/>
              </a:rPr>
              <a:t>décongestionnement du centre des villes,</a:t>
            </a:r>
            <a:br>
              <a:rPr kumimoji="0" lang="fr-FR" sz="1400" b="0" i="0" u="sng" strike="noStrike" cap="none" normalizeH="0" baseline="0" dirty="0" smtClean="0">
                <a:ln>
                  <a:noFill/>
                </a:ln>
                <a:solidFill>
                  <a:schemeClr val="tx1"/>
                </a:solidFill>
                <a:effectLst/>
                <a:latin typeface="Arial" panose="020B0604020202020204" pitchFamily="34" charset="0"/>
                <a:ea typeface="Times New Roman" panose="02020603050405020304" pitchFamily="18" charset="0"/>
              </a:rPr>
            </a:br>
            <a:r>
              <a:rPr kumimoji="0" lang="fr-FR" sz="1400" b="0" i="0" u="sng" strike="noStrike" cap="none" normalizeH="0" baseline="0" dirty="0" smtClean="0">
                <a:ln>
                  <a:noFill/>
                </a:ln>
                <a:solidFill>
                  <a:schemeClr val="tx1"/>
                </a:solidFill>
                <a:effectLst/>
                <a:latin typeface="Arial" panose="020B0604020202020204" pitchFamily="34" charset="0"/>
                <a:ea typeface="Times New Roman" panose="02020603050405020304" pitchFamily="18" charset="0"/>
              </a:rPr>
              <a:t>2) accroissement de la densité,</a:t>
            </a:r>
            <a:br>
              <a:rPr kumimoji="0" lang="fr-FR" sz="1400" b="0" i="0" u="sng" strike="noStrike" cap="none" normalizeH="0" baseline="0" dirty="0" smtClean="0">
                <a:ln>
                  <a:noFill/>
                </a:ln>
                <a:solidFill>
                  <a:schemeClr val="tx1"/>
                </a:solidFill>
                <a:effectLst/>
                <a:latin typeface="Arial" panose="020B0604020202020204" pitchFamily="34" charset="0"/>
                <a:ea typeface="Times New Roman" panose="02020603050405020304" pitchFamily="18" charset="0"/>
              </a:rPr>
            </a:br>
            <a:r>
              <a:rPr kumimoji="0" lang="fr-FR" sz="1400" b="0" i="0" u="sng" strike="noStrike" cap="none" normalizeH="0" baseline="0" dirty="0" smtClean="0">
                <a:ln>
                  <a:noFill/>
                </a:ln>
                <a:solidFill>
                  <a:schemeClr val="tx1"/>
                </a:solidFill>
                <a:effectLst/>
                <a:latin typeface="Arial" panose="020B0604020202020204" pitchFamily="34" charset="0"/>
                <a:ea typeface="Times New Roman" panose="02020603050405020304" pitchFamily="18" charset="0"/>
              </a:rPr>
              <a:t>3) accroissement des moyens de circulation,</a:t>
            </a:r>
            <a:br>
              <a:rPr kumimoji="0" lang="fr-FR" sz="1400" b="0" i="0" u="sng" strike="noStrike" cap="none" normalizeH="0" baseline="0" dirty="0" smtClean="0">
                <a:ln>
                  <a:noFill/>
                </a:ln>
                <a:solidFill>
                  <a:schemeClr val="tx1"/>
                </a:solidFill>
                <a:effectLst/>
                <a:latin typeface="Arial" panose="020B0604020202020204" pitchFamily="34" charset="0"/>
                <a:ea typeface="Times New Roman" panose="02020603050405020304" pitchFamily="18" charset="0"/>
              </a:rPr>
            </a:br>
            <a:r>
              <a:rPr kumimoji="0" lang="fr-FR" sz="1400" b="0" i="0" u="sng" strike="noStrike" cap="none" normalizeH="0" baseline="0" dirty="0" smtClean="0">
                <a:ln>
                  <a:noFill/>
                </a:ln>
                <a:solidFill>
                  <a:schemeClr val="tx1"/>
                </a:solidFill>
                <a:effectLst/>
                <a:latin typeface="Arial" panose="020B0604020202020204" pitchFamily="34" charset="0"/>
                <a:ea typeface="Times New Roman" panose="02020603050405020304" pitchFamily="18" charset="0"/>
              </a:rPr>
              <a:t>4) accroissement des surfaces plantées. </a:t>
            </a:r>
            <a:endParaRPr kumimoji="0" lang="fr-FR" sz="800" b="0" i="0" u="none" strike="noStrike" cap="none" normalizeH="0" baseline="0" dirty="0" smtClean="0">
              <a:ln>
                <a:noFill/>
              </a:ln>
              <a:solidFill>
                <a:schemeClr val="tx1"/>
              </a:solidFill>
              <a:effectLst/>
              <a:latin typeface="Arial" panose="020B0604020202020204"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endParaRPr kumimoji="0" lang="fr-FR" sz="1800" b="0" i="0" u="none" strike="noStrike" cap="none" normalizeH="0" baseline="0" dirty="0" smtClean="0">
              <a:ln>
                <a:noFill/>
              </a:ln>
              <a:solidFill>
                <a:schemeClr val="tx1"/>
              </a:solidFill>
              <a:effectLst/>
              <a:latin typeface="Arial" panose="020B0604020202020204" pitchFamily="34" charset="0"/>
            </a:endParaRPr>
          </a:p>
        </p:txBody>
      </p:sp>
      <p:sp>
        <p:nvSpPr>
          <p:cNvPr id="5" name="Rectangle 3"/>
          <p:cNvSpPr>
            <a:spLocks noChangeArrowheads="1"/>
          </p:cNvSpPr>
          <p:nvPr/>
        </p:nvSpPr>
        <p:spPr bwMode="auto">
          <a:xfrm>
            <a:off x="1295401" y="4186168"/>
            <a:ext cx="9734909" cy="156966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lvl1pPr eaLnBrk="0" fontAlgn="base" hangingPunct="0">
              <a:spcBef>
                <a:spcPct val="0"/>
              </a:spcBef>
              <a:spcAft>
                <a:spcPct val="0"/>
              </a:spcAft>
              <a:tabLst>
                <a:tab pos="457200" algn="l"/>
              </a:tabLst>
              <a:defRPr>
                <a:solidFill>
                  <a:schemeClr val="tx1"/>
                </a:solidFill>
                <a:latin typeface="Arial" panose="020B0604020202020204" pitchFamily="34" charset="0"/>
              </a:defRPr>
            </a:lvl1pPr>
            <a:lvl2pPr eaLnBrk="0" fontAlgn="base" hangingPunct="0">
              <a:spcBef>
                <a:spcPct val="0"/>
              </a:spcBef>
              <a:spcAft>
                <a:spcPct val="0"/>
              </a:spcAft>
              <a:tabLst>
                <a:tab pos="457200" algn="l"/>
              </a:tabLst>
              <a:defRPr>
                <a:solidFill>
                  <a:schemeClr val="tx1"/>
                </a:solidFill>
                <a:latin typeface="Arial" panose="020B0604020202020204" pitchFamily="34" charset="0"/>
              </a:defRPr>
            </a:lvl2pPr>
            <a:lvl3pPr eaLnBrk="0" fontAlgn="base" hangingPunct="0">
              <a:spcBef>
                <a:spcPct val="0"/>
              </a:spcBef>
              <a:spcAft>
                <a:spcPct val="0"/>
              </a:spcAft>
              <a:tabLst>
                <a:tab pos="457200" algn="l"/>
              </a:tabLst>
              <a:defRPr>
                <a:solidFill>
                  <a:schemeClr val="tx1"/>
                </a:solidFill>
                <a:latin typeface="Arial" panose="020B0604020202020204" pitchFamily="34" charset="0"/>
              </a:defRPr>
            </a:lvl3pPr>
            <a:lvl4pPr eaLnBrk="0" fontAlgn="base" hangingPunct="0">
              <a:spcBef>
                <a:spcPct val="0"/>
              </a:spcBef>
              <a:spcAft>
                <a:spcPct val="0"/>
              </a:spcAft>
              <a:tabLst>
                <a:tab pos="457200" algn="l"/>
              </a:tabLst>
              <a:defRPr>
                <a:solidFill>
                  <a:schemeClr val="tx1"/>
                </a:solidFill>
                <a:latin typeface="Arial" panose="020B0604020202020204" pitchFamily="34" charset="0"/>
              </a:defRPr>
            </a:lvl4pPr>
            <a:lvl5pPr eaLnBrk="0" fontAlgn="base" hangingPunct="0">
              <a:spcBef>
                <a:spcPct val="0"/>
              </a:spcBef>
              <a:spcAft>
                <a:spcPct val="0"/>
              </a:spcAft>
              <a:tabLst>
                <a:tab pos="457200" algn="l"/>
              </a:tabLst>
              <a:defRPr>
                <a:solidFill>
                  <a:schemeClr val="tx1"/>
                </a:solidFill>
                <a:latin typeface="Arial" panose="020B0604020202020204" pitchFamily="34" charset="0"/>
              </a:defRPr>
            </a:lvl5pPr>
            <a:lvl6pPr eaLnBrk="0" fontAlgn="base" hangingPunct="0">
              <a:spcBef>
                <a:spcPct val="0"/>
              </a:spcBef>
              <a:spcAft>
                <a:spcPct val="0"/>
              </a:spcAft>
              <a:tabLst>
                <a:tab pos="457200" algn="l"/>
              </a:tabLst>
              <a:defRPr>
                <a:solidFill>
                  <a:schemeClr val="tx1"/>
                </a:solidFill>
                <a:latin typeface="Arial" panose="020B0604020202020204" pitchFamily="34" charset="0"/>
              </a:defRPr>
            </a:lvl6pPr>
            <a:lvl7pPr eaLnBrk="0" fontAlgn="base" hangingPunct="0">
              <a:spcBef>
                <a:spcPct val="0"/>
              </a:spcBef>
              <a:spcAft>
                <a:spcPct val="0"/>
              </a:spcAft>
              <a:tabLst>
                <a:tab pos="457200" algn="l"/>
              </a:tabLst>
              <a:defRPr>
                <a:solidFill>
                  <a:schemeClr val="tx1"/>
                </a:solidFill>
                <a:latin typeface="Arial" panose="020B0604020202020204" pitchFamily="34" charset="0"/>
              </a:defRPr>
            </a:lvl7pPr>
            <a:lvl8pPr eaLnBrk="0" fontAlgn="base" hangingPunct="0">
              <a:spcBef>
                <a:spcPct val="0"/>
              </a:spcBef>
              <a:spcAft>
                <a:spcPct val="0"/>
              </a:spcAft>
              <a:tabLst>
                <a:tab pos="457200" algn="l"/>
              </a:tabLst>
              <a:defRPr>
                <a:solidFill>
                  <a:schemeClr val="tx1"/>
                </a:solidFill>
                <a:latin typeface="Arial" panose="020B0604020202020204" pitchFamily="34" charset="0"/>
              </a:defRPr>
            </a:lvl8pPr>
            <a:lvl9pPr eaLnBrk="0" fontAlgn="base" hangingPunct="0">
              <a:spcBef>
                <a:spcPct val="0"/>
              </a:spcBef>
              <a:spcAft>
                <a:spcPct val="0"/>
              </a:spcAft>
              <a:tabLst>
                <a:tab pos="457200" algn="l"/>
              </a:tabLs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tab pos="457200" algn="l"/>
              </a:tabLst>
            </a:pPr>
            <a:r>
              <a:rPr kumimoji="0" lang="fr-FR" sz="1400" b="0" i="0" u="none" strike="noStrike" cap="none" normalizeH="0" baseline="0" dirty="0" smtClean="0">
                <a:ln>
                  <a:noFill/>
                </a:ln>
                <a:solidFill>
                  <a:schemeClr val="tx1"/>
                </a:solidFill>
                <a:effectLst/>
                <a:latin typeface="Calibri" panose="020F0502020204030204" pitchFamily="34" charset="0"/>
                <a:ea typeface="Times New Roman" panose="02020603050405020304" pitchFamily="18" charset="0"/>
                <a:cs typeface="Arial" panose="020B0604020202020204" pitchFamily="34" charset="0"/>
              </a:rPr>
              <a:t>Au centre se trouve l'échangeur pour tous les</a:t>
            </a:r>
            <a:br>
              <a:rPr kumimoji="0" lang="fr-FR" sz="1400" b="0" i="0" u="none" strike="noStrike" cap="none" normalizeH="0" baseline="0" dirty="0" smtClean="0">
                <a:ln>
                  <a:noFill/>
                </a:ln>
                <a:solidFill>
                  <a:schemeClr val="tx1"/>
                </a:solidFill>
                <a:effectLst/>
                <a:latin typeface="Calibri" panose="020F0502020204030204" pitchFamily="34" charset="0"/>
                <a:ea typeface="Times New Roman" panose="02020603050405020304" pitchFamily="18" charset="0"/>
                <a:cs typeface="Arial" panose="020B0604020202020204" pitchFamily="34" charset="0"/>
              </a:rPr>
            </a:br>
            <a:r>
              <a:rPr kumimoji="0" lang="fr-FR" sz="1400" b="0" i="0" u="none" strike="noStrike" cap="none" normalizeH="0" baseline="0" dirty="0" smtClean="0">
                <a:ln>
                  <a:noFill/>
                </a:ln>
                <a:solidFill>
                  <a:schemeClr val="tx1"/>
                </a:solidFill>
                <a:effectLst/>
                <a:latin typeface="Calibri" panose="020F0502020204030204" pitchFamily="34" charset="0"/>
                <a:ea typeface="Times New Roman" panose="02020603050405020304" pitchFamily="18" charset="0"/>
                <a:cs typeface="Arial" panose="020B0604020202020204" pitchFamily="34" charset="0"/>
              </a:rPr>
              <a:t>Moyens de transport : autos, métros, trains et avions. Autour du centre, on trouve d’abord  les tours administratives, </a:t>
            </a:r>
          </a:p>
          <a:p>
            <a:pPr marL="0" marR="0" lvl="0" indent="0" algn="l" defTabSz="914400" rtl="0" eaLnBrk="0" fontAlgn="base" latinLnBrk="0" hangingPunct="0">
              <a:lnSpc>
                <a:spcPct val="100000"/>
              </a:lnSpc>
              <a:spcBef>
                <a:spcPct val="0"/>
              </a:spcBef>
              <a:spcAft>
                <a:spcPct val="0"/>
              </a:spcAft>
              <a:buClrTx/>
              <a:buSzTx/>
              <a:buFontTx/>
              <a:buNone/>
              <a:tabLst>
                <a:tab pos="457200" algn="l"/>
              </a:tabLst>
            </a:pPr>
            <a:r>
              <a:rPr kumimoji="0" lang="fr-FR" sz="1400" b="0" i="0" u="none" strike="noStrike" cap="none" normalizeH="0" baseline="0" dirty="0" smtClean="0">
                <a:ln>
                  <a:noFill/>
                </a:ln>
                <a:solidFill>
                  <a:schemeClr val="tx1"/>
                </a:solidFill>
                <a:effectLst/>
                <a:latin typeface="Calibri" panose="020F0502020204030204" pitchFamily="34" charset="0"/>
                <a:ea typeface="Times New Roman" panose="02020603050405020304" pitchFamily="18" charset="0"/>
                <a:cs typeface="Arial" panose="020B0604020202020204" pitchFamily="34" charset="0"/>
              </a:rPr>
              <a:t>puis les appartements de luxe pour l'élite. Au-delà du district  central se trouvent  les cités satellites pour l'industrie et les ouvriers. </a:t>
            </a:r>
            <a:endParaRPr kumimoji="0" lang="fr-FR" sz="800" b="0" i="0" u="none" strike="noStrike" cap="none" normalizeH="0" baseline="0" dirty="0" smtClean="0">
              <a:ln>
                <a:noFill/>
              </a:ln>
              <a:solidFill>
                <a:schemeClr val="tx1"/>
              </a:solidFill>
              <a:effectLst/>
            </a:endParaRPr>
          </a:p>
          <a:p>
            <a:pPr marL="0" marR="0" lvl="0" indent="0" algn="l" defTabSz="914400" rtl="0" eaLnBrk="0" fontAlgn="base" latinLnBrk="0" hangingPunct="0">
              <a:lnSpc>
                <a:spcPct val="100000"/>
              </a:lnSpc>
              <a:spcBef>
                <a:spcPct val="0"/>
              </a:spcBef>
              <a:spcAft>
                <a:spcPct val="0"/>
              </a:spcAft>
              <a:buClrTx/>
              <a:buSzTx/>
              <a:buFontTx/>
              <a:buNone/>
              <a:tabLst>
                <a:tab pos="457200" algn="l"/>
              </a:tabLst>
            </a:pPr>
            <a:r>
              <a:rPr kumimoji="0" lang="fr-FR" sz="1400" b="0" i="0" u="none" strike="noStrike" cap="none" normalizeH="0" baseline="0" dirty="0" smtClean="0">
                <a:ln>
                  <a:noFill/>
                </a:ln>
                <a:solidFill>
                  <a:schemeClr val="tx1"/>
                </a:solidFill>
                <a:effectLst/>
                <a:latin typeface="Calibri" panose="020F0502020204030204" pitchFamily="34" charset="0"/>
                <a:ea typeface="Times New Roman" panose="02020603050405020304" pitchFamily="18" charset="0"/>
                <a:cs typeface="Arial" panose="020B0604020202020204" pitchFamily="34" charset="0"/>
              </a:rPr>
              <a:t>Chaque appartement de la « villa-appartement » a son propre jardin suspendu. </a:t>
            </a:r>
          </a:p>
          <a:p>
            <a:pPr lvl="0" defTabSz="914400"/>
            <a:r>
              <a:rPr lang="fr-FR" sz="800" dirty="0"/>
              <a:t>, </a:t>
            </a:r>
            <a:r>
              <a:rPr lang="fr-FR" sz="2000" dirty="0"/>
              <a:t>l'objectif de Le Corbusier était une société où l’individualisme et la </a:t>
            </a:r>
            <a:r>
              <a:rPr lang="fr-FR" sz="2000" dirty="0" smtClean="0"/>
              <a:t>coopération</a:t>
            </a:r>
          </a:p>
          <a:p>
            <a:pPr lvl="0" defTabSz="914400"/>
            <a:r>
              <a:rPr lang="fr-FR" sz="2000" dirty="0" smtClean="0"/>
              <a:t> </a:t>
            </a:r>
            <a:r>
              <a:rPr lang="fr-FR" sz="2000" dirty="0"/>
              <a:t>pourraient s’exprimer simultanément.</a:t>
            </a:r>
            <a:endParaRPr kumimoji="0" lang="fr-FR" sz="2000" b="0" i="0" u="none" strike="noStrike" cap="none" normalizeH="0" baseline="0" dirty="0" smtClean="0">
              <a:ln>
                <a:noFill/>
              </a:ln>
              <a:solidFill>
                <a:schemeClr val="tx1"/>
              </a:solidFill>
              <a:effectLst/>
            </a:endParaRPr>
          </a:p>
        </p:txBody>
      </p:sp>
    </p:spTree>
    <p:extLst>
      <p:ext uri="{BB962C8B-B14F-4D97-AF65-F5344CB8AC3E}">
        <p14:creationId xmlns:p14="http://schemas.microsoft.com/office/powerpoint/2010/main" val="3862460990"/>
      </p:ext>
    </p:extLst>
  </p:cSld>
  <p:clrMapOvr>
    <a:masterClrMapping/>
  </p:clrMapOvr>
</p:sld>
</file>

<file path=ppt/theme/_rels/them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image" Target="../media/image1.jpeg"/></Relationships>
</file>

<file path=ppt/theme/theme1.xml><?xml version="1.0" encoding="utf-8"?>
<a:theme xmlns:a="http://schemas.openxmlformats.org/drawingml/2006/main" name="Organique">
  <a:themeElements>
    <a:clrScheme name="Organic">
      <a:dk1>
        <a:sysClr val="windowText" lastClr="000000"/>
      </a:dk1>
      <a:lt1>
        <a:sysClr val="window" lastClr="FFFFFF"/>
      </a:lt1>
      <a:dk2>
        <a:srgbClr val="212121"/>
      </a:dk2>
      <a:lt2>
        <a:srgbClr val="DADADA"/>
      </a:lt2>
      <a:accent1>
        <a:srgbClr val="83992A"/>
      </a:accent1>
      <a:accent2>
        <a:srgbClr val="3C9770"/>
      </a:accent2>
      <a:accent3>
        <a:srgbClr val="44709D"/>
      </a:accent3>
      <a:accent4>
        <a:srgbClr val="A23C33"/>
      </a:accent4>
      <a:accent5>
        <a:srgbClr val="D97828"/>
      </a:accent5>
      <a:accent6>
        <a:srgbClr val="DEB340"/>
      </a:accent6>
      <a:hlink>
        <a:srgbClr val="A8BF4D"/>
      </a:hlink>
      <a:folHlink>
        <a:srgbClr val="B4CA80"/>
      </a:folHlink>
    </a:clrScheme>
    <a:fontScheme name="Organic">
      <a:majorFont>
        <a:latin typeface="Garamond" panose="02020404030301010803"/>
        <a:ea typeface=""/>
        <a:cs typeface=""/>
        <a:font script="Jpan" typeface="ＭＳ Ｐゴシック"/>
        <a:font script="Hang" typeface="돋움"/>
        <a:font script="Hans" typeface="方正舒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Garamond" panose="02020404030301010803"/>
        <a:ea typeface=""/>
        <a:cs typeface=""/>
        <a:font script="Jpan" typeface="ＭＳ Ｐ明朝"/>
        <a:font script="Hang" typeface="바탕"/>
        <a:font script="Hans" typeface="方正舒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inorFont>
    </a:fontScheme>
    <a:fmtScheme name="Organic">
      <a:fillStyleLst>
        <a:solidFill>
          <a:schemeClr val="phClr"/>
        </a:solidFill>
        <a:gradFill rotWithShape="1">
          <a:gsLst>
            <a:gs pos="0">
              <a:schemeClr val="phClr">
                <a:tint val="60000"/>
                <a:lumMod val="110000"/>
              </a:schemeClr>
            </a:gs>
            <a:gs pos="100000">
              <a:schemeClr val="phClr">
                <a:tint val="82000"/>
              </a:schemeClr>
            </a:gs>
          </a:gsLst>
          <a:lin ang="5400000" scaled="0"/>
        </a:gradFill>
        <a:blipFill>
          <a:blip xmlns:r="http://schemas.openxmlformats.org/officeDocument/2006/relationships" r:embed="rId1">
            <a:duotone>
              <a:schemeClr val="phClr">
                <a:shade val="74000"/>
                <a:satMod val="130000"/>
                <a:lumMod val="90000"/>
              </a:schemeClr>
              <a:schemeClr val="phClr">
                <a:tint val="94000"/>
                <a:satMod val="120000"/>
                <a:lumMod val="104000"/>
              </a:schemeClr>
            </a:duotone>
          </a:blip>
          <a:tile tx="0" ty="0" sx="100000" sy="100000" flip="none" algn="tl"/>
        </a:blipFill>
      </a:fillStyleLst>
      <a:lnStyleLst>
        <a:ln w="9525" cap="flat" cmpd="sng" algn="ctr">
          <a:solidFill>
            <a:schemeClr val="phClr"/>
          </a:solidFill>
          <a:prstDash val="solid"/>
        </a:ln>
        <a:ln w="15875" cap="flat" cmpd="sng" algn="ctr">
          <a:solidFill>
            <a:schemeClr val="phClr"/>
          </a:solidFill>
          <a:prstDash val="solid"/>
        </a:ln>
        <a:ln w="25400" cap="flat" cmpd="sng" algn="ctr">
          <a:solidFill>
            <a:schemeClr val="phClr"/>
          </a:solidFill>
          <a:prstDash val="solid"/>
        </a:ln>
      </a:lnStyleLst>
      <a:effectStyleLst>
        <a:effectStyle>
          <a:effectLst/>
        </a:effectStyle>
        <a:effectStyle>
          <a:effectLst>
            <a:innerShdw blurRad="25400" dist="12700" dir="13500000">
              <a:srgbClr val="000000">
                <a:alpha val="45000"/>
              </a:srgbClr>
            </a:innerShdw>
          </a:effectLst>
        </a:effectStyle>
        <a:effectStyle>
          <a:effectLst>
            <a:outerShdw blurRad="38100" dist="25400" dir="5400000" rotWithShape="0">
              <a:srgbClr val="000000">
                <a:alpha val="60000"/>
              </a:srgbClr>
            </a:outerShdw>
          </a:effectLst>
        </a:effectStyle>
      </a:effectStyleLst>
      <a:bgFillStyleLst>
        <a:solidFill>
          <a:schemeClr val="phClr"/>
        </a:solidFill>
        <a:gradFill rotWithShape="1">
          <a:gsLst>
            <a:gs pos="0">
              <a:schemeClr val="phClr">
                <a:tint val="90000"/>
                <a:lumMod val="110000"/>
              </a:schemeClr>
            </a:gs>
            <a:gs pos="100000">
              <a:schemeClr val="phClr">
                <a:shade val="88000"/>
                <a:lumMod val="98000"/>
              </a:schemeClr>
            </a:gs>
          </a:gsLst>
          <a:lin ang="5400000" scaled="0"/>
        </a:gradFill>
        <a:blipFill>
          <a:blip xmlns:r="http://schemas.openxmlformats.org/officeDocument/2006/relationships" r:embed="rId2"/>
          <a:stretch/>
        </a:blipFill>
      </a:bgFillStyleLst>
    </a:fmtScheme>
  </a:themeElements>
  <a:objectDefaults/>
  <a:extraClrSchemeLst/>
  <a:extLst>
    <a:ext uri="{05A4C25C-085E-4340-85A3-A5531E510DB2}">
      <thm15:themeFamily xmlns:thm15="http://schemas.microsoft.com/office/thememl/2012/main" name="Organic" id="{28CDC826-8792-45C0-861B-85EB3ADEDA33}" vid="{7DAC20F1-423D-49E2-BD0B-50532748BAD0}"/>
    </a:ext>
  </a:extLst>
</a:theme>
</file>

<file path=docProps/app.xml><?xml version="1.0" encoding="utf-8"?>
<Properties xmlns="http://schemas.openxmlformats.org/officeDocument/2006/extended-properties" xmlns:vt="http://schemas.openxmlformats.org/officeDocument/2006/docPropsVTypes">
  <Template>Organic</Template>
  <TotalTime>227</TotalTime>
  <Words>2429</Words>
  <Application>Microsoft Office PowerPoint</Application>
  <PresentationFormat>Grand écran</PresentationFormat>
  <Paragraphs>148</Paragraphs>
  <Slides>24</Slides>
  <Notes>0</Notes>
  <HiddenSlides>0</HiddenSlides>
  <MMClips>0</MMClips>
  <ScaleCrop>false</ScaleCrop>
  <HeadingPairs>
    <vt:vector size="6" baseType="variant">
      <vt:variant>
        <vt:lpstr>Polices utilisées</vt:lpstr>
      </vt:variant>
      <vt:variant>
        <vt:i4>4</vt:i4>
      </vt:variant>
      <vt:variant>
        <vt:lpstr>Thème</vt:lpstr>
      </vt:variant>
      <vt:variant>
        <vt:i4>1</vt:i4>
      </vt:variant>
      <vt:variant>
        <vt:lpstr>Titres des diapositives</vt:lpstr>
      </vt:variant>
      <vt:variant>
        <vt:i4>24</vt:i4>
      </vt:variant>
    </vt:vector>
  </HeadingPairs>
  <TitlesOfParts>
    <vt:vector size="29" baseType="lpstr">
      <vt:lpstr>Arial</vt:lpstr>
      <vt:lpstr>Calibri</vt:lpstr>
      <vt:lpstr>Garamond</vt:lpstr>
      <vt:lpstr>Times New Roman</vt:lpstr>
      <vt:lpstr>Organique</vt:lpstr>
      <vt:lpstr>Présentation PowerPoint</vt:lpstr>
      <vt:lpstr>Chapitre : historique</vt:lpstr>
      <vt:lpstr>Présentation PowerPoint</vt:lpstr>
      <vt:lpstr>Présentation PowerPoint</vt:lpstr>
      <vt:lpstr>L’espace public en Algérie</vt:lpstr>
      <vt:lpstr>Chapitre: fabrication d’espace public</vt:lpstr>
      <vt:lpstr>Présentation PowerPoint</vt:lpstr>
      <vt:lpstr>Présentation PowerPoint</vt:lpstr>
      <vt:lpstr>Présentation PowerPoint</vt:lpstr>
      <vt:lpstr>Les éléments typo morphologique des villes arabo-musulmanes :  </vt:lpstr>
      <vt:lpstr>Les éléments structurels de la zone résidentielle:</vt:lpstr>
      <vt:lpstr>chapitre: typomorphologie</vt:lpstr>
      <vt:lpstr>Présentation PowerPoint</vt:lpstr>
      <vt:lpstr>Présentation PowerPoint</vt:lpstr>
      <vt:lpstr>L’espace vert :</vt:lpstr>
      <vt:lpstr>Présentation PowerPoint</vt:lpstr>
      <vt:lpstr>Présentation PowerPoint</vt:lpstr>
      <vt:lpstr>Présentation PowerPoint</vt:lpstr>
      <vt:lpstr>Présentation PowerPoint</vt:lpstr>
      <vt:lpstr>Aspects de conception</vt:lpstr>
      <vt:lpstr>Principes de conception</vt:lpstr>
      <vt:lpstr>Traitements des espaces publics</vt:lpstr>
      <vt:lpstr>Identification des acteurs de conception d’espaces publics</vt:lpstr>
      <vt:lpstr>La ville contemporaine de Le Corbusier </vt:lpstr>
    </vt:vector>
  </TitlesOfParts>
  <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Présentation PowerPoint</dc:title>
  <dc:creator>DELL</dc:creator>
  <cp:lastModifiedBy>DELL</cp:lastModifiedBy>
  <cp:revision>14</cp:revision>
  <dcterms:created xsi:type="dcterms:W3CDTF">2023-12-17T20:11:24Z</dcterms:created>
  <dcterms:modified xsi:type="dcterms:W3CDTF">2023-12-18T14:00:22Z</dcterms:modified>
</cp:coreProperties>
</file>