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7" r:id="rId3"/>
    <p:sldId id="266" r:id="rId4"/>
    <p:sldId id="260" r:id="rId5"/>
    <p:sldId id="269" r:id="rId6"/>
    <p:sldId id="268" r:id="rId7"/>
    <p:sldId id="261" r:id="rId8"/>
    <p:sldId id="262" r:id="rId9"/>
    <p:sldId id="264" r:id="rId10"/>
    <p:sldId id="270" r:id="rId11"/>
    <p:sldId id="271"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5" autoAdjust="0"/>
    <p:restoredTop sz="90860" autoAdjust="0"/>
  </p:normalViewPr>
  <p:slideViewPr>
    <p:cSldViewPr snapToGrid="0">
      <p:cViewPr varScale="1">
        <p:scale>
          <a:sx n="91" d="100"/>
          <a:sy n="91" d="100"/>
        </p:scale>
        <p:origin x="13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D21CA-4564-4039-AD6C-D4C0B6133CC8}" type="datetimeFigureOut">
              <a:rPr lang="fr-FR" smtClean="0"/>
              <a:t>09/12/2023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DA1B02-07DD-4DFF-B501-F85F159717F0}" type="slidenum">
              <a:rPr lang="fr-FR" smtClean="0"/>
              <a:t>‹N°›</a:t>
            </a:fld>
            <a:endParaRPr lang="fr-FR"/>
          </a:p>
        </p:txBody>
      </p:sp>
    </p:spTree>
    <p:extLst>
      <p:ext uri="{BB962C8B-B14F-4D97-AF65-F5344CB8AC3E}">
        <p14:creationId xmlns:p14="http://schemas.microsoft.com/office/powerpoint/2010/main" val="4292759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chaire ou le minaret : </a:t>
            </a:r>
            <a:r>
              <a:rPr lang="fr-FR" dirty="0" err="1" smtClean="0"/>
              <a:t>piyr</a:t>
            </a:r>
            <a:r>
              <a:rPr lang="fr-FR" dirty="0" smtClean="0"/>
              <a:t> lancé toute nouvelles religieuses </a:t>
            </a:r>
            <a:endParaRPr lang="fr-FR" dirty="0"/>
          </a:p>
        </p:txBody>
      </p:sp>
      <p:sp>
        <p:nvSpPr>
          <p:cNvPr id="4" name="Espace réservé du numéro de diapositive 3"/>
          <p:cNvSpPr>
            <a:spLocks noGrp="1"/>
          </p:cNvSpPr>
          <p:nvPr>
            <p:ph type="sldNum" sz="quarter" idx="10"/>
          </p:nvPr>
        </p:nvSpPr>
        <p:spPr/>
        <p:txBody>
          <a:bodyPr/>
          <a:lstStyle/>
          <a:p>
            <a:fld id="{5FDA1B02-07DD-4DFF-B501-F85F159717F0}" type="slidenum">
              <a:rPr lang="fr-FR" smtClean="0"/>
              <a:t>7</a:t>
            </a:fld>
            <a:endParaRPr lang="fr-FR"/>
          </a:p>
        </p:txBody>
      </p:sp>
    </p:spTree>
    <p:extLst>
      <p:ext uri="{BB962C8B-B14F-4D97-AF65-F5344CB8AC3E}">
        <p14:creationId xmlns:p14="http://schemas.microsoft.com/office/powerpoint/2010/main" val="2362702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a:t>
            </a:r>
            <a:r>
              <a:rPr lang="fr-FR" baseline="0" dirty="0" smtClean="0"/>
              <a:t> n’été pas un lieu fonctionnel mais plutôt monumentale </a:t>
            </a:r>
          </a:p>
          <a:p>
            <a:r>
              <a:rPr lang="fr-FR" baseline="0" dirty="0" smtClean="0"/>
              <a:t>On parle </a:t>
            </a:r>
            <a:r>
              <a:rPr lang="fr-FR" baseline="0" dirty="0" err="1" smtClean="0"/>
              <a:t>bcp</a:t>
            </a:r>
            <a:r>
              <a:rPr lang="fr-FR" baseline="0" dirty="0" smtClean="0"/>
              <a:t> plus de parvis que de place </a:t>
            </a:r>
            <a:r>
              <a:rPr lang="fr-FR" baseline="0" dirty="0" err="1" smtClean="0"/>
              <a:t>cad</a:t>
            </a:r>
            <a:r>
              <a:rPr lang="fr-FR" baseline="0" dirty="0" smtClean="0"/>
              <a:t> </a:t>
            </a:r>
            <a:r>
              <a:rPr lang="fr-FR" sz="1200" b="0" i="0" kern="1200" dirty="0" smtClean="0">
                <a:solidFill>
                  <a:schemeClr val="tx1"/>
                </a:solidFill>
                <a:effectLst/>
                <a:latin typeface="+mn-lt"/>
                <a:ea typeface="+mn-ea"/>
                <a:cs typeface="+mn-cs"/>
              </a:rPr>
              <a:t>Place s'étendant devant la façade principale d'un temple, d'une église</a:t>
            </a:r>
            <a:r>
              <a:rPr lang="fr-FR" sz="1200" b="0" i="0" kern="1200" baseline="0" dirty="0" smtClean="0">
                <a:solidFill>
                  <a:schemeClr val="tx1"/>
                </a:solidFill>
                <a:effectLst/>
                <a:latin typeface="+mn-lt"/>
                <a:ea typeface="+mn-ea"/>
                <a:cs typeface="+mn-cs"/>
              </a:rPr>
              <a:t> </a:t>
            </a:r>
            <a:endParaRPr lang="fr-FR" sz="1200" b="0" i="0" kern="1200" dirty="0" smtClean="0">
              <a:solidFill>
                <a:schemeClr val="tx1"/>
              </a:solidFill>
              <a:effectLst/>
              <a:latin typeface="+mn-lt"/>
              <a:ea typeface="+mn-ea"/>
              <a:cs typeface="+mn-cs"/>
            </a:endParaRPr>
          </a:p>
          <a:p>
            <a:endParaRPr lang="fr-FR" sz="1200" b="0" i="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5FDA1B02-07DD-4DFF-B501-F85F159717F0}" type="slidenum">
              <a:rPr lang="fr-FR" smtClean="0"/>
              <a:t>8</a:t>
            </a:fld>
            <a:endParaRPr lang="fr-FR"/>
          </a:p>
        </p:txBody>
      </p:sp>
    </p:spTree>
    <p:extLst>
      <p:ext uri="{BB962C8B-B14F-4D97-AF65-F5344CB8AC3E}">
        <p14:creationId xmlns:p14="http://schemas.microsoft.com/office/powerpoint/2010/main" val="1222132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Quasbah</a:t>
            </a:r>
            <a:r>
              <a:rPr lang="fr-FR" dirty="0" smtClean="0"/>
              <a:t> : la </a:t>
            </a:r>
            <a:r>
              <a:rPr lang="fr-FR" dirty="0" err="1" smtClean="0"/>
              <a:t>quasbah</a:t>
            </a:r>
            <a:r>
              <a:rPr lang="fr-FR" dirty="0" smtClean="0"/>
              <a:t> </a:t>
            </a:r>
            <a:r>
              <a:rPr lang="fr-FR" dirty="0" err="1" smtClean="0"/>
              <a:t>d’alger</a:t>
            </a:r>
            <a:endParaRPr lang="fr-FR" dirty="0" smtClean="0"/>
          </a:p>
          <a:p>
            <a:r>
              <a:rPr lang="fr-FR" dirty="0" smtClean="0"/>
              <a:t>Medina la </a:t>
            </a:r>
            <a:r>
              <a:rPr lang="fr-FR" dirty="0" err="1" smtClean="0"/>
              <a:t>medina</a:t>
            </a:r>
            <a:r>
              <a:rPr lang="fr-FR" dirty="0" smtClean="0"/>
              <a:t> de </a:t>
            </a:r>
            <a:r>
              <a:rPr lang="fr-FR" dirty="0" err="1" smtClean="0"/>
              <a:t>tlemcen</a:t>
            </a:r>
            <a:r>
              <a:rPr lang="fr-FR" baseline="0" dirty="0" smtClean="0"/>
              <a:t> ou de </a:t>
            </a:r>
            <a:r>
              <a:rPr lang="fr-FR" baseline="0" dirty="0" err="1" smtClean="0"/>
              <a:t>nedroma</a:t>
            </a:r>
            <a:r>
              <a:rPr lang="fr-FR" baseline="0" dirty="0" smtClean="0"/>
              <a:t> </a:t>
            </a:r>
          </a:p>
          <a:p>
            <a:r>
              <a:rPr lang="fr-FR" baseline="0" dirty="0" smtClean="0"/>
              <a:t>Ksour : </a:t>
            </a:r>
            <a:r>
              <a:rPr lang="fr-FR" baseline="0" dirty="0" err="1" smtClean="0"/>
              <a:t>mzab</a:t>
            </a:r>
            <a:r>
              <a:rPr lang="fr-FR" baseline="0" dirty="0" smtClean="0"/>
              <a:t> de </a:t>
            </a:r>
            <a:r>
              <a:rPr lang="fr-FR" baseline="0" dirty="0" err="1" smtClean="0"/>
              <a:t>gherdaya</a:t>
            </a:r>
            <a:endParaRPr lang="fr-FR" dirty="0"/>
          </a:p>
        </p:txBody>
      </p:sp>
      <p:sp>
        <p:nvSpPr>
          <p:cNvPr id="4" name="Espace réservé du numéro de diapositive 3"/>
          <p:cNvSpPr>
            <a:spLocks noGrp="1"/>
          </p:cNvSpPr>
          <p:nvPr>
            <p:ph type="sldNum" sz="quarter" idx="10"/>
          </p:nvPr>
        </p:nvSpPr>
        <p:spPr/>
        <p:txBody>
          <a:bodyPr/>
          <a:lstStyle/>
          <a:p>
            <a:fld id="{5FDA1B02-07DD-4DFF-B501-F85F159717F0}" type="slidenum">
              <a:rPr lang="fr-FR" smtClean="0"/>
              <a:t>11</a:t>
            </a:fld>
            <a:endParaRPr lang="fr-FR"/>
          </a:p>
        </p:txBody>
      </p:sp>
    </p:spTree>
    <p:extLst>
      <p:ext uri="{BB962C8B-B14F-4D97-AF65-F5344CB8AC3E}">
        <p14:creationId xmlns:p14="http://schemas.microsoft.com/office/powerpoint/2010/main" val="7203875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12/9/2023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12/9/2023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L’espace public</a:t>
            </a:r>
            <a:endParaRPr lang="fr-FR" dirty="0"/>
          </a:p>
        </p:txBody>
      </p:sp>
      <p:sp>
        <p:nvSpPr>
          <p:cNvPr id="3" name="Sous-titre 2"/>
          <p:cNvSpPr>
            <a:spLocks noGrp="1"/>
          </p:cNvSpPr>
          <p:nvPr>
            <p:ph type="subTitle" idx="1"/>
          </p:nvPr>
        </p:nvSpPr>
        <p:spPr/>
        <p:txBody>
          <a:bodyPr/>
          <a:lstStyle/>
          <a:p>
            <a:r>
              <a:rPr lang="fr-FR" dirty="0" smtClean="0"/>
              <a:t>Présenté par : BENSENANE </a:t>
            </a:r>
            <a:r>
              <a:rPr lang="fr-FR" dirty="0" err="1" smtClean="0"/>
              <a:t>israa</a:t>
            </a:r>
            <a:endParaRPr lang="fr-FR" dirty="0"/>
          </a:p>
        </p:txBody>
      </p:sp>
    </p:spTree>
    <p:extLst>
      <p:ext uri="{BB962C8B-B14F-4D97-AF65-F5344CB8AC3E}">
        <p14:creationId xmlns:p14="http://schemas.microsoft.com/office/powerpoint/2010/main" val="2334834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 </a:t>
            </a:r>
            <a:endParaRPr lang="fr-FR" dirty="0"/>
          </a:p>
        </p:txBody>
      </p:sp>
      <p:sp>
        <p:nvSpPr>
          <p:cNvPr id="3" name="Espace réservé du contenu 2"/>
          <p:cNvSpPr>
            <a:spLocks noGrp="1"/>
          </p:cNvSpPr>
          <p:nvPr>
            <p:ph idx="1"/>
          </p:nvPr>
        </p:nvSpPr>
        <p:spPr/>
        <p:txBody>
          <a:bodyPr/>
          <a:lstStyle/>
          <a:p>
            <a:r>
              <a:rPr lang="fr-FR" dirty="0" smtClean="0"/>
              <a:t>La charte de l’espace public définit les espaces publics comme « tous les lieux de propriété publique ou d’usage public accessibles et utilisables par tout le monde gratuitement ou à but non lucratif »</a:t>
            </a:r>
          </a:p>
        </p:txBody>
      </p:sp>
    </p:spTree>
    <p:extLst>
      <p:ext uri="{BB962C8B-B14F-4D97-AF65-F5344CB8AC3E}">
        <p14:creationId xmlns:p14="http://schemas.microsoft.com/office/powerpoint/2010/main" val="2920759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Place publique</a:t>
            </a:r>
            <a:endParaRPr lang="fr-FR" dirty="0"/>
          </a:p>
        </p:txBody>
      </p:sp>
      <p:sp>
        <p:nvSpPr>
          <p:cNvPr id="3" name="Espace réservé du contenu 2"/>
          <p:cNvSpPr>
            <a:spLocks noGrp="1"/>
          </p:cNvSpPr>
          <p:nvPr>
            <p:ph idx="1"/>
          </p:nvPr>
        </p:nvSpPr>
        <p:spPr/>
        <p:txBody>
          <a:bodyPr/>
          <a:lstStyle/>
          <a:p>
            <a:r>
              <a:rPr lang="fr-FR" dirty="0" smtClean="0"/>
              <a:t>C’est un lieu découvert constitué par l ’ensemble d’espaces vides, il doit </a:t>
            </a:r>
            <a:r>
              <a:rPr lang="fr-FR" dirty="0" err="1" smtClean="0"/>
              <a:t>etre</a:t>
            </a:r>
            <a:r>
              <a:rPr lang="fr-FR" dirty="0" smtClean="0"/>
              <a:t> entouré par 3 parois au minimum, c’est un lieu de regroupement , de rassemblement </a:t>
            </a:r>
          </a:p>
          <a:p>
            <a:r>
              <a:rPr lang="fr-FR" dirty="0" smtClean="0"/>
              <a:t>Elle peut être aménager de différentes manières par du mobilier urbain , par les lumières…</a:t>
            </a:r>
            <a:endParaRPr lang="fr-FR" dirty="0"/>
          </a:p>
        </p:txBody>
      </p:sp>
    </p:spTree>
    <p:extLst>
      <p:ext uri="{BB962C8B-B14F-4D97-AF65-F5344CB8AC3E}">
        <p14:creationId xmlns:p14="http://schemas.microsoft.com/office/powerpoint/2010/main" val="356132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20111" y="191193"/>
            <a:ext cx="9601196" cy="1303867"/>
          </a:xfrm>
        </p:spPr>
        <p:txBody>
          <a:bodyPr/>
          <a:lstStyle/>
          <a:p>
            <a:r>
              <a:rPr lang="fr-FR" dirty="0" smtClean="0"/>
              <a:t>Histoire de l’espace public:</a:t>
            </a:r>
            <a:endParaRPr lang="fr-FR" dirty="0"/>
          </a:p>
        </p:txBody>
      </p:sp>
      <p:sp>
        <p:nvSpPr>
          <p:cNvPr id="3" name="Espace réservé du contenu 2"/>
          <p:cNvSpPr>
            <a:spLocks noGrp="1"/>
          </p:cNvSpPr>
          <p:nvPr>
            <p:ph idx="1"/>
          </p:nvPr>
        </p:nvSpPr>
        <p:spPr>
          <a:xfrm>
            <a:off x="918014" y="1170864"/>
            <a:ext cx="9803293" cy="4752746"/>
          </a:xfrm>
        </p:spPr>
        <p:txBody>
          <a:bodyPr>
            <a:normAutofit/>
          </a:bodyPr>
          <a:lstStyle/>
          <a:p>
            <a:r>
              <a:rPr lang="fr-FR" sz="2000" dirty="0" smtClean="0"/>
              <a:t>L’homme </a:t>
            </a:r>
            <a:r>
              <a:rPr lang="fr-FR" sz="2000" dirty="0" smtClean="0"/>
              <a:t>a conçu </a:t>
            </a:r>
            <a:r>
              <a:rPr lang="fr-FR" sz="2000" dirty="0" smtClean="0"/>
              <a:t>l’espace public depuis la création des premières villes , conscient ou inconscient.</a:t>
            </a:r>
          </a:p>
          <a:p>
            <a:r>
              <a:rPr lang="fr-FR" sz="2000" dirty="0" smtClean="0">
                <a:solidFill>
                  <a:srgbClr val="FF0000"/>
                </a:solidFill>
              </a:rPr>
              <a:t>1. les cités antiques :</a:t>
            </a:r>
            <a:r>
              <a:rPr lang="fr-FR" sz="2000" dirty="0">
                <a:solidFill>
                  <a:srgbClr val="FF0000"/>
                </a:solidFill>
              </a:rPr>
              <a:t> </a:t>
            </a:r>
            <a:r>
              <a:rPr lang="fr-FR" sz="2000" dirty="0" smtClean="0">
                <a:solidFill>
                  <a:schemeClr val="tx1"/>
                </a:solidFill>
              </a:rPr>
              <a:t>les grandes civilisation grecque et romaine ont créé des places publics au centre ville pour des raisons majors qu’est le commerce et l’échange</a:t>
            </a:r>
          </a:p>
          <a:p>
            <a:r>
              <a:rPr lang="fr-FR" sz="2000" dirty="0" smtClean="0">
                <a:solidFill>
                  <a:srgbClr val="00B050"/>
                </a:solidFill>
              </a:rPr>
              <a:t>Grecque</a:t>
            </a:r>
            <a:r>
              <a:rPr lang="fr-FR" sz="2000" dirty="0" smtClean="0">
                <a:solidFill>
                  <a:schemeClr val="tx1"/>
                </a:solidFill>
              </a:rPr>
              <a:t>: </a:t>
            </a:r>
            <a:r>
              <a:rPr lang="fr-FR" sz="2000" dirty="0"/>
              <a:t>. L’agora était le centre de la ville qui réunissait les fonctions essentielles de la cité Grecque. </a:t>
            </a:r>
            <a:r>
              <a:rPr lang="fr-FR" sz="2000" dirty="0"/>
              <a:t>L’agora grecque était un lieu d’échange commercial, culturel et politique, c’était aussi un lieu de marché et de ventes </a:t>
            </a:r>
            <a:r>
              <a:rPr lang="fr-FR" sz="2000" dirty="0" smtClean="0"/>
              <a:t>aussi un lieu </a:t>
            </a:r>
            <a:r>
              <a:rPr lang="fr-FR" sz="2000" dirty="0" smtClean="0"/>
              <a:t>des </a:t>
            </a:r>
            <a:r>
              <a:rPr lang="fr-FR" sz="2000" dirty="0"/>
              <a:t>événements exceptionnels</a:t>
            </a:r>
            <a:r>
              <a:rPr lang="fr-FR" sz="2000" dirty="0" smtClean="0"/>
              <a:t>.</a:t>
            </a:r>
          </a:p>
          <a:p>
            <a:endParaRPr lang="fr-FR" dirty="0"/>
          </a:p>
          <a:p>
            <a:endParaRPr lang="fr-FR" dirty="0" smtClean="0"/>
          </a:p>
          <a:p>
            <a:endParaRPr lang="fr-FR" dirty="0"/>
          </a:p>
          <a:p>
            <a:endParaRPr lang="fr-FR" dirty="0" smtClean="0"/>
          </a:p>
          <a:p>
            <a:endParaRPr lang="fr-FR" dirty="0"/>
          </a:p>
          <a:p>
            <a:endParaRPr lang="fr-FR" dirty="0" smtClean="0"/>
          </a:p>
          <a:p>
            <a:endParaRPr lang="fr-FR" dirty="0" smtClean="0"/>
          </a:p>
          <a:p>
            <a:endParaRPr lang="fr-FR" dirty="0" smtClean="0">
              <a:solidFill>
                <a:srgbClr val="00B050"/>
              </a:solidFill>
            </a:endParaRPr>
          </a:p>
        </p:txBody>
      </p:sp>
      <p:pic>
        <p:nvPicPr>
          <p:cNvPr id="4" name="Image 3"/>
          <p:cNvPicPr>
            <a:picLocks noChangeAspect="1"/>
          </p:cNvPicPr>
          <p:nvPr/>
        </p:nvPicPr>
        <p:blipFill>
          <a:blip r:embed="rId2"/>
          <a:stretch>
            <a:fillRect/>
          </a:stretch>
        </p:blipFill>
        <p:spPr>
          <a:xfrm>
            <a:off x="4001451" y="3557846"/>
            <a:ext cx="3513254" cy="3157981"/>
          </a:xfrm>
          <a:prstGeom prst="rect">
            <a:avLst/>
          </a:prstGeom>
        </p:spPr>
      </p:pic>
    </p:spTree>
    <p:extLst>
      <p:ext uri="{BB962C8B-B14F-4D97-AF65-F5344CB8AC3E}">
        <p14:creationId xmlns:p14="http://schemas.microsoft.com/office/powerpoint/2010/main" val="874478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0957" y="894387"/>
            <a:ext cx="9601196" cy="3318936"/>
          </a:xfrm>
        </p:spPr>
        <p:txBody>
          <a:bodyPr/>
          <a:lstStyle/>
          <a:p>
            <a:r>
              <a:rPr lang="fr-FR" dirty="0">
                <a:solidFill>
                  <a:srgbClr val="00B050"/>
                </a:solidFill>
              </a:rPr>
              <a:t>Romain:  </a:t>
            </a:r>
            <a:r>
              <a:rPr lang="fr-FR" dirty="0"/>
              <a:t>Le forum romain assumait a peu près le même rôle mis à part la fonction </a:t>
            </a:r>
            <a:r>
              <a:rPr lang="fr-FR" dirty="0" smtClean="0"/>
              <a:t>politique </a:t>
            </a:r>
            <a:r>
              <a:rPr lang="fr-FR" dirty="0"/>
              <a:t>qui a été transférée vers d'autres édifices répondant à cette vocation, entourant l’espace et formant ainsi un cadre théâtrale. C'était aussi l'endroit vers lequel convergeaient les habitants pour leurs différents besoins.</a:t>
            </a:r>
          </a:p>
        </p:txBody>
      </p:sp>
      <p:pic>
        <p:nvPicPr>
          <p:cNvPr id="4" name="Image 3"/>
          <p:cNvPicPr>
            <a:picLocks noChangeAspect="1"/>
          </p:cNvPicPr>
          <p:nvPr/>
        </p:nvPicPr>
        <p:blipFill>
          <a:blip r:embed="rId2"/>
          <a:stretch>
            <a:fillRect/>
          </a:stretch>
        </p:blipFill>
        <p:spPr>
          <a:xfrm>
            <a:off x="2962968" y="2690621"/>
            <a:ext cx="4717992" cy="3230472"/>
          </a:xfrm>
          <a:prstGeom prst="rect">
            <a:avLst/>
          </a:prstGeom>
        </p:spPr>
      </p:pic>
    </p:spTree>
    <p:extLst>
      <p:ext uri="{BB962C8B-B14F-4D97-AF65-F5344CB8AC3E}">
        <p14:creationId xmlns:p14="http://schemas.microsoft.com/office/powerpoint/2010/main" val="3016321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21577" y="703193"/>
            <a:ext cx="9601196" cy="3318936"/>
          </a:xfrm>
        </p:spPr>
        <p:txBody>
          <a:bodyPr>
            <a:normAutofit fontScale="85000" lnSpcReduction="20000"/>
          </a:bodyPr>
          <a:lstStyle/>
          <a:p>
            <a:r>
              <a:rPr lang="fr-FR" dirty="0" smtClean="0">
                <a:solidFill>
                  <a:srgbClr val="FF0000"/>
                </a:solidFill>
              </a:rPr>
              <a:t>2. </a:t>
            </a:r>
            <a:r>
              <a:rPr lang="fr-FR" dirty="0">
                <a:solidFill>
                  <a:srgbClr val="FF0000"/>
                </a:solidFill>
              </a:rPr>
              <a:t>cités médiévales:</a:t>
            </a:r>
          </a:p>
          <a:p>
            <a:r>
              <a:rPr lang="fr-FR" dirty="0"/>
              <a:t>Dans la ville </a:t>
            </a:r>
            <a:r>
              <a:rPr lang="fr-FR" dirty="0" smtClean="0"/>
              <a:t>médiéval, </a:t>
            </a:r>
            <a:r>
              <a:rPr lang="fr-FR" dirty="0"/>
              <a:t>l’espace urbain se développait spontanément autour des monuments et des bâtiments publics comme l’église</a:t>
            </a:r>
            <a:r>
              <a:rPr lang="fr-FR" dirty="0" smtClean="0"/>
              <a:t>.</a:t>
            </a:r>
            <a:r>
              <a:rPr lang="fr-FR" dirty="0" smtClean="0"/>
              <a:t>.</a:t>
            </a:r>
          </a:p>
          <a:p>
            <a:r>
              <a:rPr lang="fr-FR" dirty="0"/>
              <a:t>la place jouait un rôle fonctionnel, autour de laquelle se regroupent les monuments les plus importants de la ville (l’hôtel de la ville, l’église...etc</a:t>
            </a:r>
            <a:r>
              <a:rPr lang="fr-FR" dirty="0" smtClean="0"/>
              <a:t>.),</a:t>
            </a:r>
          </a:p>
          <a:p>
            <a:r>
              <a:rPr lang="fr-FR" dirty="0"/>
              <a:t>On peut observer l’absence de l’espace vert ou bien les arbres dans la ville médiévale car dans l’esprit des citadins de cette époque la nature existe en dehors des rempares de </a:t>
            </a:r>
            <a:r>
              <a:rPr lang="fr-FR" dirty="0" smtClean="0"/>
              <a:t>la ville.</a:t>
            </a:r>
            <a:endParaRPr lang="fr-FR" dirty="0" smtClean="0"/>
          </a:p>
          <a:p>
            <a:r>
              <a:rPr lang="fr-FR" dirty="0" smtClean="0"/>
              <a:t> </a:t>
            </a:r>
            <a:r>
              <a:rPr lang="fr-FR" dirty="0">
                <a:solidFill>
                  <a:srgbClr val="00B050"/>
                </a:solidFill>
              </a:rPr>
              <a:t>Fonction économique:</a:t>
            </a:r>
          </a:p>
          <a:p>
            <a:r>
              <a:rPr lang="fr-FR" dirty="0"/>
              <a:t>La place du marché reste la place dans la ville médiévale</a:t>
            </a:r>
          </a:p>
          <a:p>
            <a:endParaRPr lang="fr-FR" dirty="0"/>
          </a:p>
        </p:txBody>
      </p:sp>
      <p:pic>
        <p:nvPicPr>
          <p:cNvPr id="4" name="Image 3"/>
          <p:cNvPicPr>
            <a:picLocks noChangeAspect="1"/>
          </p:cNvPicPr>
          <p:nvPr/>
        </p:nvPicPr>
        <p:blipFill>
          <a:blip r:embed="rId2"/>
          <a:stretch>
            <a:fillRect/>
          </a:stretch>
        </p:blipFill>
        <p:spPr>
          <a:xfrm>
            <a:off x="7255818" y="3201653"/>
            <a:ext cx="4139543" cy="3048264"/>
          </a:xfrm>
          <a:prstGeom prst="rect">
            <a:avLst/>
          </a:prstGeom>
        </p:spPr>
      </p:pic>
    </p:spTree>
    <p:extLst>
      <p:ext uri="{BB962C8B-B14F-4D97-AF65-F5344CB8AC3E}">
        <p14:creationId xmlns:p14="http://schemas.microsoft.com/office/powerpoint/2010/main" val="1334567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54765" y="765313"/>
            <a:ext cx="10041832" cy="5110555"/>
          </a:xfrm>
        </p:spPr>
        <p:txBody>
          <a:bodyPr/>
          <a:lstStyle/>
          <a:p>
            <a:r>
              <a:rPr lang="fr-FR" dirty="0">
                <a:solidFill>
                  <a:srgbClr val="00B050"/>
                </a:solidFill>
              </a:rPr>
              <a:t>Fonction </a:t>
            </a:r>
            <a:r>
              <a:rPr lang="fr-FR" dirty="0" smtClean="0">
                <a:solidFill>
                  <a:srgbClr val="00B050"/>
                </a:solidFill>
              </a:rPr>
              <a:t>politique:</a:t>
            </a:r>
            <a:r>
              <a:rPr lang="fr-FR" dirty="0" smtClean="0">
                <a:solidFill>
                  <a:schemeClr val="tx1"/>
                </a:solidFill>
              </a:rPr>
              <a:t>  en ce qui concerne l’usage politique la place médiévale été le lieu de réunion des organismes et qui a été suivie par la création de bâtiments tel que l’</a:t>
            </a:r>
            <a:r>
              <a:rPr lang="fr-FR" dirty="0" err="1" smtClean="0">
                <a:solidFill>
                  <a:schemeClr val="tx1"/>
                </a:solidFill>
              </a:rPr>
              <a:t>hotel</a:t>
            </a:r>
            <a:r>
              <a:rPr lang="fr-FR" dirty="0" smtClean="0">
                <a:solidFill>
                  <a:schemeClr val="tx1"/>
                </a:solidFill>
              </a:rPr>
              <a:t> de ville.</a:t>
            </a:r>
          </a:p>
          <a:p>
            <a:r>
              <a:rPr lang="fr-FR" dirty="0" smtClean="0">
                <a:solidFill>
                  <a:srgbClr val="00B050"/>
                </a:solidFill>
              </a:rPr>
              <a:t>Fonction religieuses: </a:t>
            </a:r>
            <a:r>
              <a:rPr lang="fr-FR" dirty="0"/>
              <a:t>C’est toujours dans les espaces ouverts que les activités religieuses sont lisibles </a:t>
            </a:r>
            <a:r>
              <a:rPr lang="fr-FR" dirty="0" smtClean="0"/>
              <a:t>notamment par la préséance de la chaire sur la façade de  l’églises </a:t>
            </a:r>
            <a:r>
              <a:rPr lang="fr-FR" dirty="0"/>
              <a:t>qui servait à la prédication</a:t>
            </a:r>
            <a:endParaRPr lang="fr-FR" dirty="0" smtClean="0">
              <a:solidFill>
                <a:srgbClr val="00B050"/>
              </a:solidFill>
            </a:endParaRPr>
          </a:p>
        </p:txBody>
      </p:sp>
      <p:pic>
        <p:nvPicPr>
          <p:cNvPr id="4" name="Image 3"/>
          <p:cNvPicPr>
            <a:picLocks noChangeAspect="1"/>
          </p:cNvPicPr>
          <p:nvPr/>
        </p:nvPicPr>
        <p:blipFill>
          <a:blip r:embed="rId3"/>
          <a:stretch>
            <a:fillRect/>
          </a:stretch>
        </p:blipFill>
        <p:spPr>
          <a:xfrm>
            <a:off x="2471945" y="3320590"/>
            <a:ext cx="6115050" cy="2733675"/>
          </a:xfrm>
          <a:prstGeom prst="rect">
            <a:avLst/>
          </a:prstGeom>
        </p:spPr>
      </p:pic>
    </p:spTree>
    <p:extLst>
      <p:ext uri="{BB962C8B-B14F-4D97-AF65-F5344CB8AC3E}">
        <p14:creationId xmlns:p14="http://schemas.microsoft.com/office/powerpoint/2010/main" val="3158318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30702" y="812207"/>
            <a:ext cx="9649687" cy="3963940"/>
          </a:xfrm>
        </p:spPr>
        <p:txBody>
          <a:bodyPr>
            <a:normAutofit/>
          </a:bodyPr>
          <a:lstStyle/>
          <a:p>
            <a:r>
              <a:rPr lang="fr-FR" dirty="0">
                <a:solidFill>
                  <a:srgbClr val="FF0000"/>
                </a:solidFill>
              </a:rPr>
              <a:t>La place publique à l’époque de la </a:t>
            </a:r>
            <a:r>
              <a:rPr lang="fr-FR" dirty="0" smtClean="0">
                <a:solidFill>
                  <a:srgbClr val="FF0000"/>
                </a:solidFill>
              </a:rPr>
              <a:t>Renaissance 14 et 15 </a:t>
            </a:r>
            <a:r>
              <a:rPr lang="fr-FR" dirty="0" err="1">
                <a:solidFill>
                  <a:srgbClr val="FF0000"/>
                </a:solidFill>
              </a:rPr>
              <a:t>e</a:t>
            </a:r>
            <a:r>
              <a:rPr lang="fr-FR" dirty="0" err="1" smtClean="0">
                <a:solidFill>
                  <a:srgbClr val="FF0000"/>
                </a:solidFill>
              </a:rPr>
              <a:t>m</a:t>
            </a:r>
            <a:r>
              <a:rPr lang="fr-FR" dirty="0" err="1" smtClean="0">
                <a:solidFill>
                  <a:srgbClr val="FF0000"/>
                </a:solidFill>
              </a:rPr>
              <a:t>e</a:t>
            </a:r>
            <a:r>
              <a:rPr lang="fr-FR" dirty="0" smtClean="0">
                <a:solidFill>
                  <a:srgbClr val="FF0000"/>
                </a:solidFill>
              </a:rPr>
              <a:t> siècle</a:t>
            </a:r>
            <a:r>
              <a:rPr lang="fr-FR" dirty="0" smtClean="0">
                <a:solidFill>
                  <a:srgbClr val="FF0000"/>
                </a:solidFill>
              </a:rPr>
              <a:t>: </a:t>
            </a:r>
            <a:r>
              <a:rPr lang="fr-FR" dirty="0"/>
              <a:t>La place publique dans la ville italienne de la renaissance n’est pas seulement un organe de la vie urbaine, elle a une valeur en soi : une valeur d’art de part la qualité architecturale des édifices qui la bordent ou celle des sculptures qui la </a:t>
            </a:r>
            <a:r>
              <a:rPr lang="fr-FR" dirty="0" smtClean="0"/>
              <a:t>meuble.</a:t>
            </a:r>
          </a:p>
          <a:p>
            <a:r>
              <a:rPr lang="fr-FR" dirty="0"/>
              <a:t>L’espace public reprend son autonomie. Les places cessent d’être un lieu </a:t>
            </a:r>
            <a:r>
              <a:rPr lang="fr-FR" dirty="0" smtClean="0"/>
              <a:t>fonctionnel </a:t>
            </a:r>
            <a:endParaRPr lang="fr-FR" dirty="0" smtClean="0"/>
          </a:p>
        </p:txBody>
      </p:sp>
      <p:pic>
        <p:nvPicPr>
          <p:cNvPr id="2" name="Image 1"/>
          <p:cNvPicPr>
            <a:picLocks noChangeAspect="1"/>
          </p:cNvPicPr>
          <p:nvPr/>
        </p:nvPicPr>
        <p:blipFill>
          <a:blip r:embed="rId3"/>
          <a:stretch>
            <a:fillRect/>
          </a:stretch>
        </p:blipFill>
        <p:spPr>
          <a:xfrm>
            <a:off x="3261096" y="3269452"/>
            <a:ext cx="5188898" cy="3454323"/>
          </a:xfrm>
          <a:prstGeom prst="rect">
            <a:avLst/>
          </a:prstGeom>
        </p:spPr>
      </p:pic>
    </p:spTree>
    <p:extLst>
      <p:ext uri="{BB962C8B-B14F-4D97-AF65-F5344CB8AC3E}">
        <p14:creationId xmlns:p14="http://schemas.microsoft.com/office/powerpoint/2010/main" val="3959206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74643" y="775252"/>
            <a:ext cx="10021954" cy="5100616"/>
          </a:xfrm>
        </p:spPr>
        <p:txBody>
          <a:bodyPr>
            <a:normAutofit fontScale="92500" lnSpcReduction="20000"/>
          </a:bodyPr>
          <a:lstStyle/>
          <a:p>
            <a:r>
              <a:rPr lang="fr-FR" dirty="0">
                <a:solidFill>
                  <a:srgbClr val="FF0000"/>
                </a:solidFill>
              </a:rPr>
              <a:t>La place publique aux </a:t>
            </a:r>
            <a:r>
              <a:rPr lang="fr-FR" dirty="0">
                <a:solidFill>
                  <a:srgbClr val="FF0000"/>
                </a:solidFill>
              </a:rPr>
              <a:t>temps industriel </a:t>
            </a:r>
            <a:r>
              <a:rPr lang="fr-FR" dirty="0" smtClean="0">
                <a:solidFill>
                  <a:srgbClr val="FF0000"/>
                </a:solidFill>
              </a:rPr>
              <a:t>: </a:t>
            </a:r>
            <a:r>
              <a:rPr lang="fr-FR" dirty="0"/>
              <a:t>L'urbanisme des années </a:t>
            </a:r>
            <a:r>
              <a:rPr lang="fr-FR" dirty="0" smtClean="0"/>
              <a:t>19 consiste a créé des ensembles urbains (grands ensembles </a:t>
            </a:r>
            <a:r>
              <a:rPr lang="fr-FR" dirty="0" smtClean="0"/>
              <a:t>ZU HN </a:t>
            </a:r>
            <a:r>
              <a:rPr lang="fr-FR" dirty="0" smtClean="0"/>
              <a:t>, villes nouvelles) qui dans leurs principe même il n y’a  pas de place ( disparition de l’espace public</a:t>
            </a:r>
            <a:r>
              <a:rPr lang="fr-FR" dirty="0" smtClean="0"/>
              <a:t>).</a:t>
            </a:r>
          </a:p>
          <a:p>
            <a:r>
              <a:rPr lang="fr-FR" dirty="0"/>
              <a:t>Au 19ème siècle et avec la ville industrielle, des changements importants sont apportés, L’espace urbain est l’un des secteurs qui ont subi d’importantes modifications à cause du développement des moyens du transport un facteur essentiel qui va donner une nouvelle orientation à l’urbanisme ( création de gares , des voies mécaniques , parking ….).Tout cela coïncide avec l’apparition de nouveaux équipements tels que les écoles, les mairies, etc.</a:t>
            </a:r>
          </a:p>
          <a:p>
            <a:r>
              <a:rPr lang="fr-FR" dirty="0" smtClean="0"/>
              <a:t> </a:t>
            </a:r>
            <a:r>
              <a:rPr lang="fr-FR" dirty="0"/>
              <a:t>qui vont envahir l’espace de la ville et avoir un impact important sur ses espaces publics.</a:t>
            </a:r>
            <a:endParaRPr lang="fr-FR" dirty="0" smtClean="0"/>
          </a:p>
          <a:p>
            <a:r>
              <a:rPr lang="fr-FR" dirty="0"/>
              <a:t>C’est l’apparition du boulevard et des grandes </a:t>
            </a:r>
            <a:r>
              <a:rPr lang="fr-FR" dirty="0" smtClean="0"/>
              <a:t>avenues</a:t>
            </a:r>
          </a:p>
          <a:p>
            <a:r>
              <a:rPr lang="fr-FR" dirty="0"/>
              <a:t>A la fin du 19ème siècle, un nouveau concept apparait, c’est celui de cités jardins comme conséquence de la révolution industrielle, et la forte croissance démographique,</a:t>
            </a:r>
            <a:endParaRPr lang="fr-FR" dirty="0" smtClean="0"/>
          </a:p>
          <a:p>
            <a:pPr marL="0" indent="0">
              <a:buNone/>
            </a:pPr>
            <a:r>
              <a:rPr lang="fr-FR" dirty="0">
                <a:solidFill>
                  <a:srgbClr val="FF0000"/>
                </a:solidFill>
              </a:rPr>
              <a:t> </a:t>
            </a:r>
            <a:endParaRPr lang="fr-FR" dirty="0">
              <a:solidFill>
                <a:schemeClr val="tx1"/>
              </a:solidFill>
            </a:endParaRPr>
          </a:p>
        </p:txBody>
      </p:sp>
    </p:spTree>
    <p:extLst>
      <p:ext uri="{BB962C8B-B14F-4D97-AF65-F5344CB8AC3E}">
        <p14:creationId xmlns:p14="http://schemas.microsoft.com/office/powerpoint/2010/main" val="3918495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L’espace </a:t>
            </a:r>
            <a:r>
              <a:rPr lang="fr-FR" dirty="0"/>
              <a:t>public Moderne (l’espace de la ville fonctionnelle) :</a:t>
            </a:r>
          </a:p>
        </p:txBody>
      </p:sp>
      <p:sp>
        <p:nvSpPr>
          <p:cNvPr id="3" name="Espace réservé du contenu 2"/>
          <p:cNvSpPr>
            <a:spLocks noGrp="1"/>
          </p:cNvSpPr>
          <p:nvPr>
            <p:ph idx="1"/>
          </p:nvPr>
        </p:nvSpPr>
        <p:spPr/>
        <p:txBody>
          <a:bodyPr>
            <a:normAutofit fontScale="85000" lnSpcReduction="20000"/>
          </a:bodyPr>
          <a:lstStyle/>
          <a:p>
            <a:r>
              <a:rPr lang="fr-FR" dirty="0"/>
              <a:t>A la première moitié du 20ème siècle, une grande théorie apparait, celle de la charte d’Athènes, cette charte est dominée par des idées sur l’urbanisme dont les grands principes se basent sur les fonctions de l’habitat, la circulation et le travail, donc la fonctionnalité prime sur toute autre dimension, l’espace public urbain devenait un espace </a:t>
            </a:r>
            <a:r>
              <a:rPr lang="fr-FR" dirty="0" smtClean="0"/>
              <a:t>fonctionnel</a:t>
            </a:r>
          </a:p>
          <a:p>
            <a:r>
              <a:rPr lang="fr-FR" dirty="0"/>
              <a:t>A partir de la seconde moitié du 20ème siècle l’ordonnancement de la ville est celui de la circulation a cause de la dominance de </a:t>
            </a:r>
            <a:r>
              <a:rPr lang="fr-FR" dirty="0" smtClean="0"/>
              <a:t>l’automobile.</a:t>
            </a:r>
          </a:p>
          <a:p>
            <a:r>
              <a:rPr lang="fr-FR" dirty="0" smtClean="0"/>
              <a:t>À Partir des </a:t>
            </a:r>
            <a:r>
              <a:rPr lang="fr-FR" dirty="0"/>
              <a:t>années 80 requalification de l’espace public, L’urbanisme moderne proposait deux types de </a:t>
            </a:r>
            <a:r>
              <a:rPr lang="fr-FR" dirty="0" smtClean="0"/>
              <a:t>places:</a:t>
            </a:r>
          </a:p>
          <a:p>
            <a:r>
              <a:rPr lang="fr-FR" dirty="0"/>
              <a:t>1. </a:t>
            </a:r>
            <a:r>
              <a:rPr lang="fr-FR" dirty="0" smtClean="0"/>
              <a:t>place  </a:t>
            </a:r>
            <a:r>
              <a:rPr lang="fr-FR" dirty="0"/>
              <a:t>symbolique réservée aux fonctions politiques et </a:t>
            </a:r>
            <a:r>
              <a:rPr lang="fr-FR" dirty="0" smtClean="0"/>
              <a:t>culturelles</a:t>
            </a:r>
          </a:p>
          <a:p>
            <a:r>
              <a:rPr lang="fr-FR" dirty="0" smtClean="0"/>
              <a:t>2. place utilitaire</a:t>
            </a:r>
            <a:r>
              <a:rPr lang="fr-FR" dirty="0"/>
              <a:t>, réservée aux commerces entourée par des aires de stationnement</a:t>
            </a:r>
          </a:p>
        </p:txBody>
      </p:sp>
    </p:spTree>
    <p:extLst>
      <p:ext uri="{BB962C8B-B14F-4D97-AF65-F5344CB8AC3E}">
        <p14:creationId xmlns:p14="http://schemas.microsoft.com/office/powerpoint/2010/main" val="3132629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L’espace public en Algérie</a:t>
            </a:r>
          </a:p>
        </p:txBody>
      </p:sp>
      <p:sp>
        <p:nvSpPr>
          <p:cNvPr id="3" name="Espace réservé du contenu 2"/>
          <p:cNvSpPr>
            <a:spLocks noGrp="1"/>
          </p:cNvSpPr>
          <p:nvPr>
            <p:ph idx="1"/>
          </p:nvPr>
        </p:nvSpPr>
        <p:spPr>
          <a:xfrm>
            <a:off x="1295402" y="2091419"/>
            <a:ext cx="9476504" cy="4001810"/>
          </a:xfrm>
        </p:spPr>
        <p:txBody>
          <a:bodyPr>
            <a:normAutofit fontScale="85000" lnSpcReduction="20000"/>
          </a:bodyPr>
          <a:lstStyle/>
          <a:p>
            <a:r>
              <a:rPr lang="fr-FR" dirty="0">
                <a:solidFill>
                  <a:srgbClr val="00B050"/>
                </a:solidFill>
              </a:rPr>
              <a:t>La ville traditionnelle (la médina, les </a:t>
            </a:r>
            <a:r>
              <a:rPr lang="fr-FR" dirty="0" smtClean="0">
                <a:solidFill>
                  <a:srgbClr val="00B050"/>
                </a:solidFill>
              </a:rPr>
              <a:t>ksour </a:t>
            </a:r>
            <a:r>
              <a:rPr lang="fr-FR" dirty="0" err="1" smtClean="0">
                <a:solidFill>
                  <a:srgbClr val="00B050"/>
                </a:solidFill>
              </a:rPr>
              <a:t>quasbah</a:t>
            </a:r>
            <a:r>
              <a:rPr lang="fr-FR" dirty="0" smtClean="0">
                <a:solidFill>
                  <a:srgbClr val="00B050"/>
                </a:solidFill>
              </a:rPr>
              <a:t>): </a:t>
            </a:r>
            <a:r>
              <a:rPr lang="fr-FR" dirty="0"/>
              <a:t>la période avant la colonisation française, Elle est caractérisée par un espace urbain sans monuments, des rues étroites, et une hiérarchie spatiale du plus public au plus privé</a:t>
            </a:r>
            <a:r>
              <a:rPr lang="fr-FR" dirty="0" smtClean="0"/>
              <a:t>.</a:t>
            </a:r>
          </a:p>
          <a:p>
            <a:r>
              <a:rPr lang="fr-FR" dirty="0">
                <a:solidFill>
                  <a:srgbClr val="00B050"/>
                </a:solidFill>
              </a:rPr>
              <a:t>La ville coloniale </a:t>
            </a:r>
            <a:r>
              <a:rPr lang="fr-FR" dirty="0" smtClean="0">
                <a:solidFill>
                  <a:srgbClr val="00B050"/>
                </a:solidFill>
              </a:rPr>
              <a:t>: </a:t>
            </a:r>
            <a:r>
              <a:rPr lang="fr-FR" dirty="0"/>
              <a:t>La trame viaire du damier: le damier colonial est caractérisé par un tracé régulier composé de rues longitudinales réglées dans la même direction, incliné par rapport à l’axe Est-Ouest suivant un angle de 45°, ces voies rectilignes parallèles se croisent à angle droit définissant une série uniforme d’îlots. </a:t>
            </a:r>
            <a:endParaRPr lang="fr-FR" dirty="0" smtClean="0"/>
          </a:p>
          <a:p>
            <a:r>
              <a:rPr lang="fr-FR" dirty="0">
                <a:solidFill>
                  <a:srgbClr val="00B050"/>
                </a:solidFill>
              </a:rPr>
              <a:t>-La ville postcoloniale </a:t>
            </a:r>
            <a:r>
              <a:rPr lang="fr-FR" dirty="0" smtClean="0">
                <a:solidFill>
                  <a:srgbClr val="00B050"/>
                </a:solidFill>
              </a:rPr>
              <a:t>:  </a:t>
            </a:r>
            <a:r>
              <a:rPr lang="fr-FR" dirty="0" smtClean="0">
                <a:solidFill>
                  <a:schemeClr val="tx1"/>
                </a:solidFill>
              </a:rPr>
              <a:t>après l’</a:t>
            </a:r>
            <a:r>
              <a:rPr lang="fr-FR" dirty="0" err="1" smtClean="0">
                <a:solidFill>
                  <a:schemeClr val="tx1"/>
                </a:solidFill>
              </a:rPr>
              <a:t>independance</a:t>
            </a:r>
            <a:r>
              <a:rPr lang="fr-FR" dirty="0" smtClean="0">
                <a:solidFill>
                  <a:schemeClr val="tx1"/>
                </a:solidFill>
              </a:rPr>
              <a:t> l’</a:t>
            </a:r>
            <a:r>
              <a:rPr lang="fr-FR" dirty="0" err="1" smtClean="0">
                <a:solidFill>
                  <a:schemeClr val="tx1"/>
                </a:solidFill>
              </a:rPr>
              <a:t>algerie</a:t>
            </a:r>
            <a:r>
              <a:rPr lang="fr-FR" dirty="0" smtClean="0">
                <a:solidFill>
                  <a:schemeClr val="tx1"/>
                </a:solidFill>
              </a:rPr>
              <a:t> a opté pour la construction de crise pour rependre au besoin de logement   donc </a:t>
            </a:r>
            <a:r>
              <a:rPr lang="fr-FR" dirty="0" smtClean="0"/>
              <a:t>L’espace </a:t>
            </a:r>
            <a:r>
              <a:rPr lang="fr-FR" dirty="0"/>
              <a:t>public dans les quartiers spontanés apparait </a:t>
            </a:r>
            <a:r>
              <a:rPr lang="fr-FR" dirty="0" smtClean="0"/>
              <a:t>introuvable</a:t>
            </a:r>
            <a:r>
              <a:rPr lang="fr-FR" dirty="0"/>
              <a:t> </a:t>
            </a:r>
            <a:r>
              <a:rPr lang="fr-FR" dirty="0" smtClean="0"/>
              <a:t>.</a:t>
            </a:r>
          </a:p>
          <a:p>
            <a:r>
              <a:rPr lang="fr-FR" dirty="0"/>
              <a:t>Ces dernières années une prise de conscience lance la requalification des espaces publics </a:t>
            </a:r>
            <a:r>
              <a:rPr lang="fr-FR" dirty="0" smtClean="0"/>
              <a:t>, création </a:t>
            </a:r>
            <a:r>
              <a:rPr lang="fr-FR" dirty="0"/>
              <a:t>des nouveaux espaces qui peuvent récupérer le manque existant (par exemple : la création des terrains de jeu dans les cités résidentielles, le réaménagement de quelques places et placettes ainsi que la revalorisation des jardins marginalisés)</a:t>
            </a:r>
            <a:endParaRPr lang="fr-FR" dirty="0" smtClean="0"/>
          </a:p>
          <a:p>
            <a:endParaRPr lang="fr-FR" dirty="0">
              <a:solidFill>
                <a:srgbClr val="00B050"/>
              </a:solidFill>
            </a:endParaRPr>
          </a:p>
        </p:txBody>
      </p:sp>
    </p:spTree>
    <p:extLst>
      <p:ext uri="{BB962C8B-B14F-4D97-AF65-F5344CB8AC3E}">
        <p14:creationId xmlns:p14="http://schemas.microsoft.com/office/powerpoint/2010/main" val="154229817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767</TotalTime>
  <Words>990</Words>
  <Application>Microsoft Office PowerPoint</Application>
  <PresentationFormat>Grand écran</PresentationFormat>
  <Paragraphs>54</Paragraphs>
  <Slides>11</Slides>
  <Notes>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11</vt:i4>
      </vt:variant>
    </vt:vector>
  </HeadingPairs>
  <TitlesOfParts>
    <vt:vector size="15" baseType="lpstr">
      <vt:lpstr>Arial</vt:lpstr>
      <vt:lpstr>Calibri</vt:lpstr>
      <vt:lpstr>Garamond</vt:lpstr>
      <vt:lpstr>Organique</vt:lpstr>
      <vt:lpstr>L’espace public</vt:lpstr>
      <vt:lpstr>Définition: </vt:lpstr>
      <vt:lpstr>Place publique</vt:lpstr>
      <vt:lpstr>Histoire de l’espace public:</vt:lpstr>
      <vt:lpstr>Présentation PowerPoint</vt:lpstr>
      <vt:lpstr>Présentation PowerPoint</vt:lpstr>
      <vt:lpstr>Présentation PowerPoint</vt:lpstr>
      <vt:lpstr>Présentation PowerPoint</vt:lpstr>
      <vt:lpstr>Présentation PowerPoint</vt:lpstr>
      <vt:lpstr>L’espace public Moderne (l’espace de la ville fonctionnelle) :</vt:lpstr>
      <vt:lpstr>L’espace public en Algérie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L’espace public</dc:title>
  <dc:creator>DELL</dc:creator>
  <cp:lastModifiedBy>DELL</cp:lastModifiedBy>
  <cp:revision>39</cp:revision>
  <dcterms:created xsi:type="dcterms:W3CDTF">2023-12-03T15:35:56Z</dcterms:created>
  <dcterms:modified xsi:type="dcterms:W3CDTF">2023-12-09T19:49:06Z</dcterms:modified>
</cp:coreProperties>
</file>