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57" r:id="rId3"/>
    <p:sldId id="258" r:id="rId4"/>
    <p:sldId id="259" r:id="rId5"/>
    <p:sldId id="269" r:id="rId6"/>
    <p:sldId id="277" r:id="rId7"/>
    <p:sldId id="275" r:id="rId8"/>
    <p:sldId id="276" r:id="rId9"/>
    <p:sldId id="263" r:id="rId10"/>
    <p:sldId id="264" r:id="rId11"/>
    <p:sldId id="265" r:id="rId12"/>
    <p:sldId id="266" r:id="rId13"/>
    <p:sldId id="267" r:id="rId14"/>
    <p:sldId id="268" r:id="rId15"/>
    <p:sldId id="270" r:id="rId16"/>
    <p:sldId id="271" r:id="rId17"/>
    <p:sldId id="272" r:id="rId18"/>
    <p:sldId id="273" r:id="rId19"/>
    <p:sldId id="274"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5" d="100"/>
          <a:sy n="95" d="100"/>
        </p:scale>
        <p:origin x="11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11CB6-1357-4DD8-A1E0-326730373028}" type="datetimeFigureOut">
              <a:rPr lang="fr-FR" smtClean="0"/>
              <a:t>13/12/2023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8C1B2-34A2-4DD6-B63B-5C06ACC2748E}" type="slidenum">
              <a:rPr lang="fr-FR" smtClean="0"/>
              <a:t>‹N°›</a:t>
            </a:fld>
            <a:endParaRPr lang="fr-FR"/>
          </a:p>
        </p:txBody>
      </p:sp>
    </p:spTree>
    <p:extLst>
      <p:ext uri="{BB962C8B-B14F-4D97-AF65-F5344CB8AC3E}">
        <p14:creationId xmlns:p14="http://schemas.microsoft.com/office/powerpoint/2010/main" val="2720493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L'ancrage spatial est une position dans la pièce qu'on délimite comme étant un endroit identifié pour y vivre un aspect émotionne</a:t>
            </a:r>
            <a:endParaRPr lang="fr-FR" dirty="0"/>
          </a:p>
        </p:txBody>
      </p:sp>
      <p:sp>
        <p:nvSpPr>
          <p:cNvPr id="4" name="Espace réservé du numéro de diapositive 3"/>
          <p:cNvSpPr>
            <a:spLocks noGrp="1"/>
          </p:cNvSpPr>
          <p:nvPr>
            <p:ph type="sldNum" sz="quarter" idx="10"/>
          </p:nvPr>
        </p:nvSpPr>
        <p:spPr/>
        <p:txBody>
          <a:bodyPr/>
          <a:lstStyle/>
          <a:p>
            <a:fld id="{9348C1B2-34A2-4DD6-B63B-5C06ACC2748E}" type="slidenum">
              <a:rPr lang="fr-FR" smtClean="0"/>
              <a:t>7</a:t>
            </a:fld>
            <a:endParaRPr lang="fr-FR"/>
          </a:p>
        </p:txBody>
      </p:sp>
    </p:spTree>
    <p:extLst>
      <p:ext uri="{BB962C8B-B14F-4D97-AF65-F5344CB8AC3E}">
        <p14:creationId xmlns:p14="http://schemas.microsoft.com/office/powerpoint/2010/main" val="1287836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12/13/2023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740106" y="2674213"/>
            <a:ext cx="6815669" cy="1515533"/>
          </a:xfrm>
        </p:spPr>
        <p:txBody>
          <a:bodyPr/>
          <a:lstStyle/>
          <a:p>
            <a:r>
              <a:rPr lang="fr-FR" dirty="0" smtClean="0"/>
              <a:t>Fabrique des espaces publics dans les villes Algériennes</a:t>
            </a:r>
            <a:endParaRPr lang="fr-FR" dirty="0"/>
          </a:p>
        </p:txBody>
      </p:sp>
      <p:sp>
        <p:nvSpPr>
          <p:cNvPr id="3" name="Sous-titre 2"/>
          <p:cNvSpPr>
            <a:spLocks noGrp="1"/>
          </p:cNvSpPr>
          <p:nvPr>
            <p:ph type="subTitle" idx="1"/>
          </p:nvPr>
        </p:nvSpPr>
        <p:spPr>
          <a:xfrm>
            <a:off x="2620837" y="4301653"/>
            <a:ext cx="6815669" cy="1320802"/>
          </a:xfrm>
        </p:spPr>
        <p:txBody>
          <a:bodyPr/>
          <a:lstStyle/>
          <a:p>
            <a:r>
              <a:rPr lang="fr-FR" dirty="0" smtClean="0"/>
              <a:t>Présenté par: BENSENANE </a:t>
            </a:r>
            <a:r>
              <a:rPr lang="fr-FR" dirty="0" err="1" smtClean="0"/>
              <a:t>israa</a:t>
            </a:r>
            <a:endParaRPr lang="fr-FR" dirty="0"/>
          </a:p>
        </p:txBody>
      </p:sp>
    </p:spTree>
    <p:extLst>
      <p:ext uri="{BB962C8B-B14F-4D97-AF65-F5344CB8AC3E}">
        <p14:creationId xmlns:p14="http://schemas.microsoft.com/office/powerpoint/2010/main" val="2728716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Fonctions et usages</a:t>
            </a:r>
            <a:endParaRPr lang="fr-FR" dirty="0"/>
          </a:p>
        </p:txBody>
      </p:sp>
      <p:sp>
        <p:nvSpPr>
          <p:cNvPr id="3" name="Espace réservé du contenu 2"/>
          <p:cNvSpPr>
            <a:spLocks noGrp="1"/>
          </p:cNvSpPr>
          <p:nvPr>
            <p:ph idx="1"/>
          </p:nvPr>
        </p:nvSpPr>
        <p:spPr/>
        <p:txBody>
          <a:bodyPr>
            <a:normAutofit/>
          </a:bodyPr>
          <a:lstStyle/>
          <a:p>
            <a:r>
              <a:rPr lang="fr-FR" sz="3200" dirty="0"/>
              <a:t>Les concepteurs imaginent toutes les pratiques (circuler, consommer, se rencontrer, se reposer, jouer...) pour répondre aux attentes du plus grand nombre et assurer un partage équilibré de l’espace commun</a:t>
            </a:r>
          </a:p>
        </p:txBody>
      </p:sp>
    </p:spTree>
    <p:extLst>
      <p:ext uri="{BB962C8B-B14F-4D97-AF65-F5344CB8AC3E}">
        <p14:creationId xmlns:p14="http://schemas.microsoft.com/office/powerpoint/2010/main" val="2924817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CONTEXTUALISATION</a:t>
            </a:r>
          </a:p>
        </p:txBody>
      </p:sp>
      <p:sp>
        <p:nvSpPr>
          <p:cNvPr id="3" name="Espace réservé du contenu 2"/>
          <p:cNvSpPr>
            <a:spLocks noGrp="1"/>
          </p:cNvSpPr>
          <p:nvPr>
            <p:ph idx="1"/>
          </p:nvPr>
        </p:nvSpPr>
        <p:spPr/>
        <p:txBody>
          <a:bodyPr>
            <a:normAutofit/>
          </a:bodyPr>
          <a:lstStyle/>
          <a:p>
            <a:r>
              <a:rPr lang="fr-FR" sz="4000" dirty="0"/>
              <a:t>La réussite d’un projet d’espace public passe d’abord par la prise en compte du contexte (climat, harmonie avec le paysage et le site, compatibilité avec les pratiques locales...),</a:t>
            </a:r>
          </a:p>
        </p:txBody>
      </p:sp>
    </p:spTree>
    <p:extLst>
      <p:ext uri="{BB962C8B-B14F-4D97-AF65-F5344CB8AC3E}">
        <p14:creationId xmlns:p14="http://schemas.microsoft.com/office/powerpoint/2010/main" val="423818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confort</a:t>
            </a:r>
          </a:p>
        </p:txBody>
      </p:sp>
      <p:sp>
        <p:nvSpPr>
          <p:cNvPr id="3" name="Espace réservé du contenu 2"/>
          <p:cNvSpPr>
            <a:spLocks noGrp="1"/>
          </p:cNvSpPr>
          <p:nvPr>
            <p:ph idx="1"/>
          </p:nvPr>
        </p:nvSpPr>
        <p:spPr/>
        <p:txBody>
          <a:bodyPr>
            <a:normAutofit fontScale="77500" lnSpcReduction="20000"/>
          </a:bodyPr>
          <a:lstStyle/>
          <a:p>
            <a:r>
              <a:rPr lang="fr-FR" dirty="0" smtClean="0">
                <a:solidFill>
                  <a:srgbClr val="00B050"/>
                </a:solidFill>
              </a:rPr>
              <a:t>L’ombre: </a:t>
            </a:r>
            <a:r>
              <a:rPr lang="fr-FR" dirty="0"/>
              <a:t>Le filtrage de la lumière et la prise en compte des effets d’ombre et de lumière permettent de créer des </a:t>
            </a:r>
            <a:r>
              <a:rPr lang="fr-FR" dirty="0" smtClean="0"/>
              <a:t>atmosphères </a:t>
            </a:r>
            <a:r>
              <a:rPr lang="fr-FR" dirty="0"/>
              <a:t>apaisées. Un traitement du sol ajusté permet de renvoyer une lumière agréable</a:t>
            </a:r>
            <a:r>
              <a:rPr lang="fr-FR" dirty="0" smtClean="0"/>
              <a:t>.</a:t>
            </a:r>
          </a:p>
          <a:p>
            <a:r>
              <a:rPr lang="fr-FR" dirty="0" smtClean="0">
                <a:solidFill>
                  <a:srgbClr val="00B050"/>
                </a:solidFill>
              </a:rPr>
              <a:t> </a:t>
            </a:r>
            <a:r>
              <a:rPr lang="fr-FR" dirty="0">
                <a:solidFill>
                  <a:srgbClr val="00B050"/>
                </a:solidFill>
              </a:rPr>
              <a:t>L’équilibre </a:t>
            </a:r>
            <a:r>
              <a:rPr lang="fr-FR" dirty="0" smtClean="0">
                <a:solidFill>
                  <a:srgbClr val="00B050"/>
                </a:solidFill>
              </a:rPr>
              <a:t>minéral/végétal</a:t>
            </a:r>
            <a:r>
              <a:rPr lang="fr-FR" dirty="0" smtClean="0"/>
              <a:t>: </a:t>
            </a:r>
            <a:r>
              <a:rPr lang="fr-FR" dirty="0"/>
              <a:t>La mise en relation équilibrée entre le minéral et le végétal participe à l’urbanité d’un lieu. Elle est aussi au service du bien-être de la population et de l’attractivité touristique. De nombreux espaces verts redonnent toute sa place à la </a:t>
            </a:r>
            <a:r>
              <a:rPr lang="fr-FR" dirty="0" smtClean="0"/>
              <a:t>nature </a:t>
            </a:r>
            <a:r>
              <a:rPr lang="fr-FR" dirty="0"/>
              <a:t>en ville grâce à une mise en œuvre simple et économe</a:t>
            </a:r>
            <a:r>
              <a:rPr lang="fr-FR" dirty="0" smtClean="0"/>
              <a:t>.</a:t>
            </a:r>
          </a:p>
          <a:p>
            <a:r>
              <a:rPr lang="fr-FR" dirty="0" smtClean="0"/>
              <a:t> </a:t>
            </a:r>
            <a:r>
              <a:rPr lang="fr-FR" dirty="0" smtClean="0">
                <a:solidFill>
                  <a:srgbClr val="00B050"/>
                </a:solidFill>
              </a:rPr>
              <a:t>Les arbres  planté</a:t>
            </a:r>
            <a:r>
              <a:rPr lang="fr-FR" dirty="0" smtClean="0"/>
              <a:t>: </a:t>
            </a:r>
            <a:r>
              <a:rPr lang="fr-FR" dirty="0"/>
              <a:t>Le filtre végétal favorise l’humidité, tempère la luminosité et apporte une couleur spécifique. Ensemble, la végétation et l’eau peuvent réduire la température ressentie</a:t>
            </a:r>
            <a:r>
              <a:rPr lang="fr-FR" dirty="0" smtClean="0"/>
              <a:t>.</a:t>
            </a:r>
          </a:p>
          <a:p>
            <a:r>
              <a:rPr lang="fr-FR" dirty="0" smtClean="0"/>
              <a:t> </a:t>
            </a:r>
            <a:r>
              <a:rPr lang="fr-FR" dirty="0" smtClean="0">
                <a:solidFill>
                  <a:srgbClr val="00B050"/>
                </a:solidFill>
              </a:rPr>
              <a:t>L’eau: </a:t>
            </a:r>
            <a:r>
              <a:rPr lang="fr-FR" dirty="0"/>
              <a:t>La présence d’eau permet de créer des effets de lumière (miroitement) ou des effets atmosphériques (brume légère, air chargé d’humidité). Le bruissement des jets d’eau </a:t>
            </a:r>
            <a:r>
              <a:rPr lang="fr-FR" dirty="0" err="1"/>
              <a:t>tempère</a:t>
            </a:r>
            <a:r>
              <a:rPr lang="fr-FR" dirty="0"/>
              <a:t> le bourdonnement du trafic automobile. Les </a:t>
            </a:r>
            <a:r>
              <a:rPr lang="fr-FR" dirty="0" err="1"/>
              <a:t>pédiluves</a:t>
            </a:r>
            <a:r>
              <a:rPr lang="fr-FR" dirty="0"/>
              <a:t>, les miroirs d’eau apportent de la </a:t>
            </a:r>
            <a:r>
              <a:rPr lang="fr-FR" dirty="0" err="1"/>
              <a:t>mag</a:t>
            </a:r>
            <a:endParaRPr lang="fr-FR" dirty="0"/>
          </a:p>
        </p:txBody>
      </p:sp>
    </p:spTree>
    <p:extLst>
      <p:ext uri="{BB962C8B-B14F-4D97-AF65-F5344CB8AC3E}">
        <p14:creationId xmlns:p14="http://schemas.microsoft.com/office/powerpoint/2010/main" val="2822628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t>
            </a:r>
            <a:r>
              <a:rPr lang="fr-FR" dirty="0" smtClean="0"/>
              <a:t>a Perception(observation)</a:t>
            </a:r>
            <a:endParaRPr lang="fr-FR" dirty="0"/>
          </a:p>
        </p:txBody>
      </p:sp>
      <p:sp>
        <p:nvSpPr>
          <p:cNvPr id="3" name="Espace réservé du contenu 2"/>
          <p:cNvSpPr>
            <a:spLocks noGrp="1"/>
          </p:cNvSpPr>
          <p:nvPr>
            <p:ph idx="1"/>
          </p:nvPr>
        </p:nvSpPr>
        <p:spPr/>
        <p:txBody>
          <a:bodyPr>
            <a:normAutofit/>
          </a:bodyPr>
          <a:lstStyle/>
          <a:p>
            <a:r>
              <a:rPr lang="fr-FR" dirty="0" smtClean="0"/>
              <a:t>Le rôle de la place dans l’organisation des perceptions est fondamental, elle est l’un des points forts qui permettent à l’habitant de structurer et d’orienter son espace. </a:t>
            </a:r>
          </a:p>
          <a:p>
            <a:r>
              <a:rPr lang="fr-FR" dirty="0"/>
              <a:t> l'espace public se caractérise par une ambiance, ou plutôt des ambiances (visuelle, sonore</a:t>
            </a:r>
            <a:r>
              <a:rPr lang="fr-FR" dirty="0" smtClean="0"/>
              <a:t>, olfactif,…), et ces  </a:t>
            </a:r>
            <a:r>
              <a:rPr lang="fr-FR" dirty="0"/>
              <a:t>ambiances urbaines sont </a:t>
            </a:r>
            <a:r>
              <a:rPr lang="fr-FR" dirty="0" smtClean="0"/>
              <a:t>perçues</a:t>
            </a:r>
            <a:r>
              <a:rPr lang="fr-FR" dirty="0"/>
              <a:t> par l'ensemble </a:t>
            </a:r>
            <a:r>
              <a:rPr lang="fr-FR" dirty="0" smtClean="0"/>
              <a:t>des</a:t>
            </a:r>
            <a:r>
              <a:rPr lang="fr-FR" dirty="0"/>
              <a:t> </a:t>
            </a:r>
            <a:r>
              <a:rPr lang="fr-FR" dirty="0" smtClean="0"/>
              <a:t>sens car </a:t>
            </a:r>
            <a:r>
              <a:rPr lang="fr-FR" dirty="0"/>
              <a:t>l'espace public </a:t>
            </a:r>
            <a:r>
              <a:rPr lang="fr-FR" dirty="0" smtClean="0"/>
              <a:t>est appréhendé </a:t>
            </a:r>
            <a:r>
              <a:rPr lang="fr-FR" dirty="0"/>
              <a:t>ici non seulement à </a:t>
            </a:r>
            <a:r>
              <a:rPr lang="fr-FR" dirty="0" smtClean="0"/>
              <a:t>travers la </a:t>
            </a:r>
            <a:r>
              <a:rPr lang="fr-FR" dirty="0"/>
              <a:t>spatialité </a:t>
            </a:r>
            <a:r>
              <a:rPr lang="fr-FR" dirty="0" smtClean="0"/>
              <a:t>des  </a:t>
            </a:r>
            <a:r>
              <a:rPr lang="fr-FR" dirty="0"/>
              <a:t>formes urbaines mais aussi à travers les </a:t>
            </a:r>
            <a:r>
              <a:rPr lang="fr-FR" dirty="0" smtClean="0"/>
              <a:t>pratiques </a:t>
            </a:r>
            <a:r>
              <a:rPr lang="fr-FR" dirty="0"/>
              <a:t>et usages qui </a:t>
            </a:r>
            <a:r>
              <a:rPr lang="fr-FR" dirty="0" smtClean="0"/>
              <a:t>l'animent.(ambiances).</a:t>
            </a:r>
            <a:endParaRPr lang="fr-FR" dirty="0"/>
          </a:p>
          <a:p>
            <a:endParaRPr lang="fr-FR" dirty="0"/>
          </a:p>
          <a:p>
            <a:endParaRPr lang="fr-FR" dirty="0"/>
          </a:p>
          <a:p>
            <a:endParaRPr lang="fr-FR" dirty="0"/>
          </a:p>
        </p:txBody>
      </p:sp>
    </p:spTree>
    <p:extLst>
      <p:ext uri="{BB962C8B-B14F-4D97-AF65-F5344CB8AC3E}">
        <p14:creationId xmlns:p14="http://schemas.microsoft.com/office/powerpoint/2010/main" val="356597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Formes</a:t>
            </a:r>
            <a:endParaRPr lang="fr-FR" dirty="0"/>
          </a:p>
        </p:txBody>
      </p:sp>
      <p:sp>
        <p:nvSpPr>
          <p:cNvPr id="3" name="Espace réservé du contenu 2"/>
          <p:cNvSpPr>
            <a:spLocks noGrp="1"/>
          </p:cNvSpPr>
          <p:nvPr>
            <p:ph idx="1"/>
          </p:nvPr>
        </p:nvSpPr>
        <p:spPr/>
        <p:txBody>
          <a:bodyPr>
            <a:normAutofit/>
          </a:bodyPr>
          <a:lstStyle/>
          <a:p>
            <a:r>
              <a:rPr lang="fr-FR" dirty="0"/>
              <a:t>L’espace public est multiple par sa forme. Il est </a:t>
            </a:r>
            <a:r>
              <a:rPr lang="fr-FR" dirty="0" smtClean="0"/>
              <a:t>place  </a:t>
            </a:r>
            <a:r>
              <a:rPr lang="fr-FR" dirty="0"/>
              <a:t>ou esplanade, rue, boulevard </a:t>
            </a:r>
            <a:r>
              <a:rPr lang="fr-FR" dirty="0" smtClean="0"/>
              <a:t>ou avenue….</a:t>
            </a:r>
          </a:p>
          <a:p>
            <a:r>
              <a:rPr lang="fr-FR" dirty="0" smtClean="0"/>
              <a:t>Il </a:t>
            </a:r>
            <a:r>
              <a:rPr lang="fr-FR" dirty="0"/>
              <a:t>prend la forme de parking, zone industrielle, de centre commercial ou de grand ensemble. </a:t>
            </a:r>
            <a:endParaRPr lang="fr-FR" dirty="0" smtClean="0"/>
          </a:p>
          <a:p>
            <a:r>
              <a:rPr lang="fr-FR" dirty="0" smtClean="0"/>
              <a:t>Il </a:t>
            </a:r>
            <a:r>
              <a:rPr lang="fr-FR" dirty="0"/>
              <a:t>peut être square, jardin, grand parc urbain ou bord de rivière</a:t>
            </a:r>
            <a:r>
              <a:rPr lang="fr-FR" dirty="0" smtClean="0"/>
              <a:t>,</a:t>
            </a:r>
          </a:p>
          <a:p>
            <a:r>
              <a:rPr lang="fr-FR" dirty="0" smtClean="0"/>
              <a:t> </a:t>
            </a:r>
            <a:r>
              <a:rPr lang="fr-FR" dirty="0"/>
              <a:t>mais peut prendre aussi les formes les plus simples </a:t>
            </a:r>
            <a:r>
              <a:rPr lang="fr-FR" dirty="0" smtClean="0"/>
              <a:t> </a:t>
            </a:r>
            <a:r>
              <a:rPr lang="fr-FR" dirty="0"/>
              <a:t>telles que talus planté, délaissé </a:t>
            </a:r>
            <a:r>
              <a:rPr lang="fr-FR" dirty="0" smtClean="0"/>
              <a:t>végétalisé.</a:t>
            </a:r>
            <a:endParaRPr lang="fr-FR" dirty="0"/>
          </a:p>
        </p:txBody>
      </p:sp>
    </p:spTree>
    <p:extLst>
      <p:ext uri="{BB962C8B-B14F-4D97-AF65-F5344CB8AC3E}">
        <p14:creationId xmlns:p14="http://schemas.microsoft.com/office/powerpoint/2010/main" val="3289362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L’appropriation de l’espace :</a:t>
            </a:r>
          </a:p>
        </p:txBody>
      </p:sp>
      <p:sp>
        <p:nvSpPr>
          <p:cNvPr id="3" name="Espace réservé du contenu 2"/>
          <p:cNvSpPr>
            <a:spLocks noGrp="1"/>
          </p:cNvSpPr>
          <p:nvPr>
            <p:ph idx="1"/>
          </p:nvPr>
        </p:nvSpPr>
        <p:spPr/>
        <p:txBody>
          <a:bodyPr>
            <a:normAutofit fontScale="92500"/>
          </a:bodyPr>
          <a:lstStyle/>
          <a:p>
            <a:r>
              <a:rPr lang="fr-FR" dirty="0" smtClean="0"/>
              <a:t>L’appropriation de l’espace : L’appropriation de l’espace est un concept de base de la psychologie sociale de l’environnement ; Il est souvent associé à d’autres notions telles que le « chez soi » ou « l’ancrage spatial ».</a:t>
            </a:r>
          </a:p>
          <a:p>
            <a:r>
              <a:rPr lang="fr-FR" dirty="0" smtClean="0"/>
              <a:t>Le processus d’appropriation dépendant de nombreux paramètres incluant le temps, est donc la façon de se familiariser avec les lieux, de s’y sentir en sécurité </a:t>
            </a:r>
          </a:p>
          <a:p>
            <a:r>
              <a:rPr lang="fr-FR" dirty="0" smtClean="0"/>
              <a:t> </a:t>
            </a:r>
            <a:r>
              <a:rPr lang="fr-FR" dirty="0"/>
              <a:t>le processus d’appropriation d’un espace : le vécu, le perçu et le représenté sont les éléments pionniers </a:t>
            </a:r>
            <a:r>
              <a:rPr lang="fr-FR" dirty="0" smtClean="0"/>
              <a:t>de ce  </a:t>
            </a:r>
            <a:r>
              <a:rPr lang="fr-FR" dirty="0"/>
              <a:t>processus. Ensuite interviennent la notion de territoire et celle d’identité spatiale</a:t>
            </a:r>
          </a:p>
        </p:txBody>
      </p:sp>
    </p:spTree>
    <p:extLst>
      <p:ext uri="{BB962C8B-B14F-4D97-AF65-F5344CB8AC3E}">
        <p14:creationId xmlns:p14="http://schemas.microsoft.com/office/powerpoint/2010/main" val="859419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vécu </a:t>
            </a:r>
            <a:r>
              <a:rPr lang="fr-FR" dirty="0" smtClean="0"/>
              <a:t>de l’espace public</a:t>
            </a:r>
            <a:endParaRPr lang="fr-FR" dirty="0"/>
          </a:p>
        </p:txBody>
      </p:sp>
      <p:sp>
        <p:nvSpPr>
          <p:cNvPr id="3" name="Espace réservé du contenu 2"/>
          <p:cNvSpPr>
            <a:spLocks noGrp="1"/>
          </p:cNvSpPr>
          <p:nvPr>
            <p:ph idx="1"/>
          </p:nvPr>
        </p:nvSpPr>
        <p:spPr/>
        <p:txBody>
          <a:bodyPr>
            <a:normAutofit/>
          </a:bodyPr>
          <a:lstStyle/>
          <a:p>
            <a:r>
              <a:rPr lang="fr-FR" dirty="0"/>
              <a:t>Le vécu </a:t>
            </a:r>
            <a:r>
              <a:rPr lang="fr-FR" dirty="0" smtClean="0"/>
              <a:t>d’un espace public traduit </a:t>
            </a:r>
            <a:r>
              <a:rPr lang="fr-FR" dirty="0"/>
              <a:t>l’esprit d’animation qui s’y déroule. Il est dicté par trois facteurs </a:t>
            </a:r>
            <a:r>
              <a:rPr lang="fr-FR" dirty="0" smtClean="0"/>
              <a:t>:</a:t>
            </a:r>
          </a:p>
          <a:p>
            <a:r>
              <a:rPr lang="fr-FR" dirty="0" smtClean="0"/>
              <a:t>  </a:t>
            </a:r>
            <a:r>
              <a:rPr lang="fr-FR" dirty="0"/>
              <a:t>Les fonctions périmétriques (édifices publics ou autre</a:t>
            </a:r>
            <a:r>
              <a:rPr lang="fr-FR" dirty="0" smtClean="0"/>
              <a:t>).</a:t>
            </a:r>
          </a:p>
          <a:p>
            <a:r>
              <a:rPr lang="fr-FR" dirty="0" smtClean="0"/>
              <a:t> </a:t>
            </a:r>
            <a:r>
              <a:rPr lang="fr-FR" dirty="0"/>
              <a:t> La forme de </a:t>
            </a:r>
            <a:r>
              <a:rPr lang="fr-FR" dirty="0" smtClean="0"/>
              <a:t>l’espace .</a:t>
            </a:r>
          </a:p>
          <a:p>
            <a:r>
              <a:rPr lang="fr-FR" dirty="0" smtClean="0"/>
              <a:t> </a:t>
            </a:r>
            <a:r>
              <a:rPr lang="fr-FR" dirty="0"/>
              <a:t> Le climat et les ambiances</a:t>
            </a:r>
            <a:r>
              <a:rPr lang="fr-FR" dirty="0" smtClean="0"/>
              <a:t>.</a:t>
            </a:r>
          </a:p>
          <a:p>
            <a:r>
              <a:rPr lang="fr-FR" dirty="0"/>
              <a:t>le vécu d’une place détermine son importance dans la vie de la </a:t>
            </a:r>
            <a:r>
              <a:rPr lang="fr-FR" dirty="0" smtClean="0"/>
              <a:t>ville</a:t>
            </a:r>
            <a:endParaRPr lang="fr-FR" dirty="0"/>
          </a:p>
        </p:txBody>
      </p:sp>
    </p:spTree>
    <p:extLst>
      <p:ext uri="{BB962C8B-B14F-4D97-AF65-F5344CB8AC3E}">
        <p14:creationId xmlns:p14="http://schemas.microsoft.com/office/powerpoint/2010/main" val="137854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10000"/>
          </a:bodyPr>
          <a:lstStyle/>
          <a:p>
            <a:r>
              <a:rPr lang="fr-FR" b="1" dirty="0">
                <a:solidFill>
                  <a:srgbClr val="00B050"/>
                </a:solidFill>
              </a:rPr>
              <a:t>L’espace public : un élément structurant du paysage urbain de la ville : </a:t>
            </a:r>
            <a:r>
              <a:rPr lang="fr-FR" dirty="0"/>
              <a:t>L’espace public est à la fois un lieu d’exercice de toutes les fonctionnalités de la ville : circulation, </a:t>
            </a:r>
            <a:r>
              <a:rPr lang="fr-FR" dirty="0" smtClean="0"/>
              <a:t>déplacement, </a:t>
            </a:r>
            <a:r>
              <a:rPr lang="fr-FR" dirty="0"/>
              <a:t>ainsi que les pratiques de la vie urbaine : commerce, services, détente, loisir, rencontre… </a:t>
            </a:r>
            <a:endParaRPr lang="fr-FR" dirty="0" smtClean="0"/>
          </a:p>
          <a:p>
            <a:r>
              <a:rPr lang="fr-FR" dirty="0" smtClean="0"/>
              <a:t>Par </a:t>
            </a:r>
            <a:r>
              <a:rPr lang="fr-FR" dirty="0"/>
              <a:t>conséquent, il forme la structure spatiale des voiries qui relie les parcelles, il favorise leurs relations et leurs commerces (marchés ouverts, réseaux de circulation</a:t>
            </a:r>
            <a:r>
              <a:rPr lang="fr-FR" dirty="0" smtClean="0"/>
              <a:t>…), </a:t>
            </a:r>
          </a:p>
          <a:p>
            <a:r>
              <a:rPr lang="fr-FR" dirty="0" smtClean="0"/>
              <a:t>définit </a:t>
            </a:r>
            <a:r>
              <a:rPr lang="fr-FR" dirty="0"/>
              <a:t>leur densification (la dimension des ilots), codifie leur statut (hiérarchisation monumentale, fonctionnelle, privée…), </a:t>
            </a:r>
            <a:endParaRPr lang="fr-FR" dirty="0" smtClean="0"/>
          </a:p>
          <a:p>
            <a:r>
              <a:rPr lang="fr-FR" dirty="0" smtClean="0"/>
              <a:t>oriente </a:t>
            </a:r>
            <a:r>
              <a:rPr lang="fr-FR" dirty="0"/>
              <a:t>leurs réseaux (AEP, assainissement et énergies), et ce à travers une structure hiérarchisée basée essentiellement sur la rue et la place</a:t>
            </a:r>
          </a:p>
        </p:txBody>
      </p:sp>
    </p:spTree>
    <p:extLst>
      <p:ext uri="{BB962C8B-B14F-4D97-AF65-F5344CB8AC3E}">
        <p14:creationId xmlns:p14="http://schemas.microsoft.com/office/powerpoint/2010/main" val="2546447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ville compacte « médina »</a:t>
            </a:r>
            <a:endParaRPr lang="fr-FR" dirty="0"/>
          </a:p>
        </p:txBody>
      </p:sp>
      <p:sp>
        <p:nvSpPr>
          <p:cNvPr id="3" name="Espace réservé du contenu 2"/>
          <p:cNvSpPr>
            <a:spLocks noGrp="1"/>
          </p:cNvSpPr>
          <p:nvPr>
            <p:ph idx="1"/>
          </p:nvPr>
        </p:nvSpPr>
        <p:spPr/>
        <p:txBody>
          <a:bodyPr/>
          <a:lstStyle/>
          <a:p>
            <a:r>
              <a:rPr lang="fr-FR" dirty="0"/>
              <a:t>C’est la période avant la colonisation française, elle est caractérisée par une architecture locale produite par le savoir-faire de la population, pour trouver des solutions et s’adapter à l’environnement et ses changements climatiques, un espace urbain sans monuments </a:t>
            </a:r>
            <a:r>
              <a:rPr lang="fr-FR" dirty="0" smtClean="0"/>
              <a:t>,des </a:t>
            </a:r>
            <a:r>
              <a:rPr lang="fr-FR" dirty="0"/>
              <a:t>rues étroites, et une hiérarchie spatiale du plus public au plus privé.</a:t>
            </a:r>
          </a:p>
        </p:txBody>
      </p:sp>
    </p:spTree>
    <p:extLst>
      <p:ext uri="{BB962C8B-B14F-4D97-AF65-F5344CB8AC3E}">
        <p14:creationId xmlns:p14="http://schemas.microsoft.com/office/powerpoint/2010/main" val="1055750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médina du nord :</a:t>
            </a:r>
          </a:p>
        </p:txBody>
      </p:sp>
      <p:sp>
        <p:nvSpPr>
          <p:cNvPr id="3" name="Espace réservé du contenu 2"/>
          <p:cNvSpPr>
            <a:spLocks noGrp="1"/>
          </p:cNvSpPr>
          <p:nvPr>
            <p:ph idx="1"/>
          </p:nvPr>
        </p:nvSpPr>
        <p:spPr/>
        <p:txBody>
          <a:bodyPr/>
          <a:lstStyle/>
          <a:p>
            <a:r>
              <a:rPr lang="fr-FR" dirty="0" smtClean="0"/>
              <a:t>Prenant </a:t>
            </a:r>
            <a:r>
              <a:rPr lang="fr-FR" dirty="0"/>
              <a:t>le cas de la médina d’Alger « la casbah d’Alger » ou on distingue deux parties : </a:t>
            </a:r>
            <a:endParaRPr lang="fr-FR" dirty="0" smtClean="0"/>
          </a:p>
          <a:p>
            <a:r>
              <a:rPr lang="fr-FR" dirty="0" smtClean="0">
                <a:solidFill>
                  <a:srgbClr val="FF0000"/>
                </a:solidFill>
              </a:rPr>
              <a:t>la </a:t>
            </a:r>
            <a:r>
              <a:rPr lang="fr-FR" dirty="0">
                <a:solidFill>
                  <a:srgbClr val="FF0000"/>
                </a:solidFill>
              </a:rPr>
              <a:t>partie la plus haute du </a:t>
            </a:r>
            <a:r>
              <a:rPr lang="fr-FR" dirty="0" smtClean="0">
                <a:solidFill>
                  <a:srgbClr val="FF0000"/>
                </a:solidFill>
              </a:rPr>
              <a:t>site: </a:t>
            </a:r>
            <a:r>
              <a:rPr lang="fr-FR" dirty="0"/>
              <a:t>une enceinte fortifiée entourée par une muraille pour des raisons sécuritaires, on trouve dans cette partie les espaces privés (l’habitat et les espaces de desserte</a:t>
            </a:r>
            <a:r>
              <a:rPr lang="fr-FR" dirty="0" smtClean="0"/>
              <a:t>)</a:t>
            </a:r>
          </a:p>
          <a:p>
            <a:r>
              <a:rPr lang="fr-FR" dirty="0" smtClean="0">
                <a:solidFill>
                  <a:srgbClr val="FF0000"/>
                </a:solidFill>
              </a:rPr>
              <a:t> </a:t>
            </a:r>
            <a:r>
              <a:rPr lang="fr-FR" dirty="0">
                <a:solidFill>
                  <a:srgbClr val="FF0000"/>
                </a:solidFill>
              </a:rPr>
              <a:t>en ce qui concerne la partie basse</a:t>
            </a:r>
            <a:r>
              <a:rPr lang="fr-FR" dirty="0"/>
              <a:t>, elle est dédiée aux espaces de commerce et d’échange (les espaces animateurs de la vie quotidienne</a:t>
            </a:r>
            <a:r>
              <a:rPr lang="fr-FR" dirty="0" smtClean="0"/>
              <a:t>)</a:t>
            </a:r>
            <a:endParaRPr lang="fr-FR" dirty="0"/>
          </a:p>
        </p:txBody>
      </p:sp>
    </p:spTree>
    <p:extLst>
      <p:ext uri="{BB962C8B-B14F-4D97-AF65-F5344CB8AC3E}">
        <p14:creationId xmlns:p14="http://schemas.microsoft.com/office/powerpoint/2010/main" val="4143670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Système viaire :</a:t>
            </a:r>
          </a:p>
        </p:txBody>
      </p:sp>
      <p:sp>
        <p:nvSpPr>
          <p:cNvPr id="3" name="Espace réservé du contenu 2"/>
          <p:cNvSpPr>
            <a:spLocks noGrp="1"/>
          </p:cNvSpPr>
          <p:nvPr>
            <p:ph idx="1"/>
          </p:nvPr>
        </p:nvSpPr>
        <p:spPr/>
        <p:txBody>
          <a:bodyPr/>
          <a:lstStyle/>
          <a:p>
            <a:r>
              <a:rPr lang="fr-FR" dirty="0" smtClean="0"/>
              <a:t>Concentré </a:t>
            </a:r>
            <a:r>
              <a:rPr lang="fr-FR" dirty="0"/>
              <a:t>beaucoup plus dans la partie haute de la </a:t>
            </a:r>
            <a:r>
              <a:rPr lang="fr-FR" dirty="0" smtClean="0"/>
              <a:t>ville, constituant  </a:t>
            </a:r>
            <a:r>
              <a:rPr lang="fr-FR" dirty="0"/>
              <a:t>un labyrinthe de ruelles étroites </a:t>
            </a:r>
            <a:endParaRPr lang="fr-FR" dirty="0" smtClean="0"/>
          </a:p>
          <a:p>
            <a:r>
              <a:rPr lang="fr-FR" dirty="0" smtClean="0"/>
              <a:t> </a:t>
            </a:r>
            <a:r>
              <a:rPr lang="fr-FR" dirty="0"/>
              <a:t>la hiérarchisation de rues nous donne plusieurs types d’espace public : rues, ruelles, passages couverts et impasses, jouant seulement un rôle d’un espace de transition entre les maisons.</a:t>
            </a:r>
          </a:p>
        </p:txBody>
      </p:sp>
    </p:spTree>
    <p:extLst>
      <p:ext uri="{BB962C8B-B14F-4D97-AF65-F5344CB8AC3E}">
        <p14:creationId xmlns:p14="http://schemas.microsoft.com/office/powerpoint/2010/main" val="269529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place du marché :</a:t>
            </a:r>
          </a:p>
        </p:txBody>
      </p:sp>
      <p:sp>
        <p:nvSpPr>
          <p:cNvPr id="3" name="Espace réservé du contenu 2"/>
          <p:cNvSpPr>
            <a:spLocks noGrp="1"/>
          </p:cNvSpPr>
          <p:nvPr>
            <p:ph idx="1"/>
          </p:nvPr>
        </p:nvSpPr>
        <p:spPr/>
        <p:txBody>
          <a:bodyPr>
            <a:normAutofit/>
          </a:bodyPr>
          <a:lstStyle/>
          <a:p>
            <a:r>
              <a:rPr lang="fr-FR" dirty="0" smtClean="0"/>
              <a:t>Une </a:t>
            </a:r>
            <a:r>
              <a:rPr lang="fr-FR" dirty="0"/>
              <a:t>grande partie de la Médina est occupée par des souks, ou </a:t>
            </a:r>
            <a:r>
              <a:rPr lang="fr-FR" dirty="0" err="1" smtClean="0"/>
              <a:t>souikat</a:t>
            </a:r>
            <a:r>
              <a:rPr lang="fr-FR" dirty="0" smtClean="0"/>
              <a:t>, </a:t>
            </a:r>
            <a:r>
              <a:rPr lang="fr-FR" dirty="0"/>
              <a:t>elles sont localisées dans la partie basse de la ville, chaque métier est circonscrit dans un souk spécialisé (ou </a:t>
            </a:r>
            <a:r>
              <a:rPr lang="fr-FR" dirty="0" smtClean="0"/>
              <a:t>bien </a:t>
            </a:r>
            <a:r>
              <a:rPr lang="fr-FR" dirty="0" err="1" smtClean="0"/>
              <a:t>rahbqa</a:t>
            </a:r>
            <a:r>
              <a:rPr lang="fr-FR" dirty="0" smtClean="0"/>
              <a:t>)</a:t>
            </a:r>
          </a:p>
          <a:p>
            <a:r>
              <a:rPr lang="fr-FR" dirty="0"/>
              <a:t>« La ville était dotée de nombreuses places de marché spécialisées (</a:t>
            </a:r>
            <a:r>
              <a:rPr lang="fr-FR" dirty="0" err="1"/>
              <a:t>Rahbet</a:t>
            </a:r>
            <a:r>
              <a:rPr lang="fr-FR" dirty="0"/>
              <a:t> </a:t>
            </a:r>
            <a:r>
              <a:rPr lang="fr-FR" dirty="0" err="1"/>
              <a:t>lejmel</a:t>
            </a:r>
            <a:r>
              <a:rPr lang="fr-FR" dirty="0"/>
              <a:t>, </a:t>
            </a:r>
            <a:r>
              <a:rPr lang="fr-FR" dirty="0" err="1"/>
              <a:t>Rahbet</a:t>
            </a:r>
            <a:r>
              <a:rPr lang="fr-FR" dirty="0"/>
              <a:t> </a:t>
            </a:r>
            <a:r>
              <a:rPr lang="fr-FR" dirty="0" err="1"/>
              <a:t>ezzra’a</a:t>
            </a:r>
            <a:r>
              <a:rPr lang="fr-FR" dirty="0"/>
              <a:t>, </a:t>
            </a:r>
            <a:r>
              <a:rPr lang="fr-FR" dirty="0" err="1"/>
              <a:t>Rahbet</a:t>
            </a:r>
            <a:r>
              <a:rPr lang="fr-FR" dirty="0"/>
              <a:t> </a:t>
            </a:r>
            <a:r>
              <a:rPr lang="fr-FR" dirty="0" err="1"/>
              <a:t>essouf</a:t>
            </a:r>
            <a:r>
              <a:rPr lang="fr-FR" dirty="0"/>
              <a:t>) les deux premières </a:t>
            </a:r>
            <a:r>
              <a:rPr lang="fr-FR" dirty="0" err="1"/>
              <a:t>rahba</a:t>
            </a:r>
            <a:r>
              <a:rPr lang="fr-FR" dirty="0"/>
              <a:t> se situaient au niveau des portes de la ville respectivement </a:t>
            </a:r>
            <a:r>
              <a:rPr lang="fr-FR" dirty="0" err="1"/>
              <a:t>Bab</a:t>
            </a:r>
            <a:r>
              <a:rPr lang="fr-FR" dirty="0"/>
              <a:t> el </a:t>
            </a:r>
            <a:r>
              <a:rPr lang="fr-FR" dirty="0" err="1"/>
              <a:t>Djabia</a:t>
            </a:r>
            <a:r>
              <a:rPr lang="fr-FR" dirty="0"/>
              <a:t> et </a:t>
            </a:r>
            <a:r>
              <a:rPr lang="fr-FR" dirty="0" err="1"/>
              <a:t>Bab</a:t>
            </a:r>
            <a:r>
              <a:rPr lang="fr-FR" dirty="0"/>
              <a:t> el </a:t>
            </a:r>
            <a:r>
              <a:rPr lang="fr-FR" dirty="0" err="1"/>
              <a:t>Wad</a:t>
            </a:r>
            <a:r>
              <a:rPr lang="fr-FR" dirty="0"/>
              <a:t>, la troisième était située au centre-ville. » </a:t>
            </a:r>
          </a:p>
        </p:txBody>
      </p:sp>
    </p:spTree>
    <p:extLst>
      <p:ext uri="{BB962C8B-B14F-4D97-AF65-F5344CB8AC3E}">
        <p14:creationId xmlns:p14="http://schemas.microsoft.com/office/powerpoint/2010/main" val="2262650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ksour et les villages sahariens :</a:t>
            </a:r>
          </a:p>
        </p:txBody>
      </p:sp>
      <p:sp>
        <p:nvSpPr>
          <p:cNvPr id="3" name="Espace réservé du contenu 2"/>
          <p:cNvSpPr>
            <a:spLocks noGrp="1"/>
          </p:cNvSpPr>
          <p:nvPr>
            <p:ph idx="1"/>
          </p:nvPr>
        </p:nvSpPr>
        <p:spPr/>
        <p:txBody>
          <a:bodyPr/>
          <a:lstStyle/>
          <a:p>
            <a:r>
              <a:rPr lang="fr-FR" dirty="0"/>
              <a:t>le Ksar, un établissement humain et un mode d’implantation sédentaire dans les zones arides, il est l’empreinte qui prouve le génie humain par son savoir faire, les ksour sont implantés généralement sur des vallées proches de leurs palmeraies pour bien exploiter les ressources hydriques</a:t>
            </a:r>
          </a:p>
        </p:txBody>
      </p:sp>
    </p:spTree>
    <p:extLst>
      <p:ext uri="{BB962C8B-B14F-4D97-AF65-F5344CB8AC3E}">
        <p14:creationId xmlns:p14="http://schemas.microsoft.com/office/powerpoint/2010/main" val="2003939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-L’exemple mozabite </a:t>
            </a:r>
            <a:r>
              <a:rPr lang="fr-FR" dirty="0" smtClean="0"/>
              <a:t>de </a:t>
            </a:r>
            <a:r>
              <a:rPr lang="fr-FR" dirty="0" err="1" smtClean="0"/>
              <a:t>Gherdaya</a:t>
            </a:r>
            <a:r>
              <a:rPr lang="fr-FR" dirty="0" smtClean="0"/>
              <a:t>:</a:t>
            </a:r>
            <a:endParaRPr lang="fr-FR" dirty="0"/>
          </a:p>
        </p:txBody>
      </p:sp>
      <p:sp>
        <p:nvSpPr>
          <p:cNvPr id="3" name="Espace réservé du contenu 2"/>
          <p:cNvSpPr>
            <a:spLocks noGrp="1"/>
          </p:cNvSpPr>
          <p:nvPr>
            <p:ph idx="1"/>
          </p:nvPr>
        </p:nvSpPr>
        <p:spPr/>
        <p:txBody>
          <a:bodyPr/>
          <a:lstStyle/>
          <a:p>
            <a:r>
              <a:rPr lang="fr-FR" dirty="0"/>
              <a:t>des ksour sont implantés dans un site en pente, entre plateau et fond de vallée avec tissu urbain compact, dense et homogène. Cette ville présente un cas un peu différent de celui d’Alger, dont sa mosquée occupe le point le plus haut de la ville (le sommet), paradoxalement au marché qu’il occupe la partie la plus basse, dans le but d’isoler et de limiter la circulation des étrangers et conserver l’intimité des habitants.</a:t>
            </a:r>
          </a:p>
        </p:txBody>
      </p:sp>
    </p:spTree>
    <p:extLst>
      <p:ext uri="{BB962C8B-B14F-4D97-AF65-F5344CB8AC3E}">
        <p14:creationId xmlns:p14="http://schemas.microsoft.com/office/powerpoint/2010/main" val="3359923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u="sng" dirty="0">
                <a:solidFill>
                  <a:srgbClr val="00B050"/>
                </a:solidFill>
              </a:rPr>
              <a:t>Le système viaire : </a:t>
            </a:r>
            <a:r>
              <a:rPr lang="fr-FR" dirty="0"/>
              <a:t>une trame radioconcentrique dans le ksar de Ghardaïa, et </a:t>
            </a:r>
            <a:r>
              <a:rPr lang="fr-FR" dirty="0" err="1"/>
              <a:t>Bounoura</a:t>
            </a:r>
            <a:r>
              <a:rPr lang="fr-FR" dirty="0"/>
              <a:t>, et trame en pine dorsale dans celui de </a:t>
            </a:r>
            <a:r>
              <a:rPr lang="fr-FR" dirty="0" err="1"/>
              <a:t>Milika</a:t>
            </a:r>
            <a:r>
              <a:rPr lang="fr-FR" dirty="0"/>
              <a:t> et de Beni </a:t>
            </a:r>
            <a:r>
              <a:rPr lang="fr-FR" dirty="0" err="1"/>
              <a:t>Isguen</a:t>
            </a:r>
            <a:r>
              <a:rPr lang="fr-FR" dirty="0"/>
              <a:t>, épouse visiblement les lignes topographiques comme suite : -Les voies principales suivent les lignes de contour (Figure n° 16); -Les voies secondaires suivent lignes de pente (Figure n°17). Un tissu très dense, composé des rues étroites, organiques et sinueuse, procuré des fois par des passages couverts pour créer un micro climat et offrir le confort nécessaire dans les périodes chaudes, ainsi que des impasses qui servent la desserte des maisons.</a:t>
            </a:r>
          </a:p>
        </p:txBody>
      </p:sp>
    </p:spTree>
    <p:extLst>
      <p:ext uri="{BB962C8B-B14F-4D97-AF65-F5344CB8AC3E}">
        <p14:creationId xmlns:p14="http://schemas.microsoft.com/office/powerpoint/2010/main" val="3069201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u="sng" dirty="0">
                <a:solidFill>
                  <a:srgbClr val="00B050"/>
                </a:solidFill>
              </a:rPr>
              <a:t>Les places: </a:t>
            </a:r>
            <a:r>
              <a:rPr lang="fr-FR" dirty="0"/>
              <a:t>dans les ksour de Ghardaïa, la place est généralement un espace rare, grâce à la forte densité de la trame, hormis quelques petites placettes aménagées par un puits et un palmier offrant de l’eau aux passagers</a:t>
            </a:r>
            <a:r>
              <a:rPr lang="fr-FR" dirty="0" smtClean="0"/>
              <a:t>.</a:t>
            </a:r>
          </a:p>
          <a:p>
            <a:r>
              <a:rPr lang="fr-FR" dirty="0" smtClean="0"/>
              <a:t> </a:t>
            </a:r>
            <a:r>
              <a:rPr lang="fr-FR" dirty="0"/>
              <a:t>-</a:t>
            </a:r>
            <a:r>
              <a:rPr lang="fr-FR" b="1" u="sng" dirty="0">
                <a:solidFill>
                  <a:srgbClr val="00B050"/>
                </a:solidFill>
              </a:rPr>
              <a:t>La place du marché : </a:t>
            </a:r>
            <a:r>
              <a:rPr lang="fr-FR" dirty="0"/>
              <a:t>un espace planifié localisé à l’entrée du ksar isolant l’espace public de l’espace privé pour préserver l’intimité, ces marchés sont implantés au centre d’une place entourée par des arcades, son espace central réservé au commerce ambulant (le commerce étant la principale activité des mozabites), ces espaces du négoce constituent des espaces de rencontre et d’échange, des lieux de la parole, de la reconnaissance de l’autre</a:t>
            </a:r>
          </a:p>
        </p:txBody>
      </p:sp>
    </p:spTree>
    <p:extLst>
      <p:ext uri="{BB962C8B-B14F-4D97-AF65-F5344CB8AC3E}">
        <p14:creationId xmlns:p14="http://schemas.microsoft.com/office/powerpoint/2010/main" val="2758118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b="1" u="sng" dirty="0" smtClean="0">
                <a:solidFill>
                  <a:srgbClr val="FF0000"/>
                </a:solidFill>
              </a:rPr>
              <a:t>1. les remparts:   </a:t>
            </a:r>
            <a:r>
              <a:rPr lang="fr-FR" dirty="0" smtClean="0">
                <a:solidFill>
                  <a:schemeClr val="tx1"/>
                </a:solidFill>
              </a:rPr>
              <a:t>les limites de la médina </a:t>
            </a:r>
          </a:p>
          <a:p>
            <a:r>
              <a:rPr lang="fr-FR" b="1" u="sng" dirty="0" smtClean="0">
                <a:solidFill>
                  <a:srgbClr val="00B050"/>
                </a:solidFill>
              </a:rPr>
              <a:t>2. l’espace public:  </a:t>
            </a:r>
            <a:r>
              <a:rPr lang="fr-FR" dirty="0" smtClean="0">
                <a:solidFill>
                  <a:schemeClr val="tx1"/>
                </a:solidFill>
              </a:rPr>
              <a:t>lieu de rencontre et d’échange culturel et commercial</a:t>
            </a:r>
          </a:p>
          <a:p>
            <a:r>
              <a:rPr lang="fr-FR" b="1" u="sng" dirty="0" smtClean="0">
                <a:solidFill>
                  <a:srgbClr val="00B050"/>
                </a:solidFill>
              </a:rPr>
              <a:t>3.la mosquée : </a:t>
            </a:r>
            <a:r>
              <a:rPr lang="fr-FR" dirty="0" smtClean="0">
                <a:solidFill>
                  <a:schemeClr val="tx1"/>
                </a:solidFill>
              </a:rPr>
              <a:t>elle répond au besoins sociaux, politiques, religieux</a:t>
            </a:r>
          </a:p>
          <a:p>
            <a:r>
              <a:rPr lang="fr-FR" b="1" u="sng" dirty="0" smtClean="0">
                <a:solidFill>
                  <a:srgbClr val="00B050"/>
                </a:solidFill>
              </a:rPr>
              <a:t>4.le souk:</a:t>
            </a:r>
          </a:p>
          <a:p>
            <a:r>
              <a:rPr lang="fr-FR" b="1" u="sng" dirty="0" smtClean="0">
                <a:solidFill>
                  <a:srgbClr val="00B050"/>
                </a:solidFill>
              </a:rPr>
              <a:t>5.les </a:t>
            </a:r>
            <a:r>
              <a:rPr lang="fr-FR" b="1" u="sng" dirty="0" err="1" smtClean="0">
                <a:solidFill>
                  <a:srgbClr val="00B050"/>
                </a:solidFill>
              </a:rPr>
              <a:t>foundok</a:t>
            </a:r>
            <a:r>
              <a:rPr lang="fr-FR" b="1" u="sng" dirty="0" smtClean="0">
                <a:solidFill>
                  <a:srgbClr val="00B050"/>
                </a:solidFill>
              </a:rPr>
              <a:t>: </a:t>
            </a:r>
          </a:p>
          <a:p>
            <a:r>
              <a:rPr lang="fr-FR" b="1" u="sng" dirty="0" smtClean="0">
                <a:solidFill>
                  <a:srgbClr val="00B050"/>
                </a:solidFill>
              </a:rPr>
              <a:t>6.le quartier </a:t>
            </a:r>
            <a:r>
              <a:rPr lang="fr-FR" b="1" u="sng" dirty="0" err="1" smtClean="0">
                <a:solidFill>
                  <a:srgbClr val="00B050"/>
                </a:solidFill>
              </a:rPr>
              <a:t>residentiel</a:t>
            </a:r>
            <a:r>
              <a:rPr lang="fr-FR" b="1" u="sng" dirty="0" smtClean="0">
                <a:solidFill>
                  <a:srgbClr val="00B050"/>
                </a:solidFill>
              </a:rPr>
              <a:t>(el </a:t>
            </a:r>
            <a:r>
              <a:rPr lang="fr-FR" b="1" u="sng" dirty="0" err="1" smtClean="0">
                <a:solidFill>
                  <a:srgbClr val="00B050"/>
                </a:solidFill>
              </a:rPr>
              <a:t>houma</a:t>
            </a:r>
            <a:r>
              <a:rPr lang="fr-FR" b="1" u="sng" dirty="0" smtClean="0">
                <a:solidFill>
                  <a:srgbClr val="00B050"/>
                </a:solidFill>
              </a:rPr>
              <a:t>):  </a:t>
            </a:r>
            <a:endParaRPr lang="fr-FR" b="1" u="sng" dirty="0">
              <a:solidFill>
                <a:srgbClr val="00B050"/>
              </a:solidFill>
            </a:endParaRPr>
          </a:p>
          <a:p>
            <a:pPr marL="0" indent="0">
              <a:buNone/>
            </a:pPr>
            <a:endParaRPr lang="fr-FR" b="1" u="sng" dirty="0">
              <a:solidFill>
                <a:srgbClr val="00B050"/>
              </a:solidFill>
            </a:endParaRPr>
          </a:p>
        </p:txBody>
      </p:sp>
      <p:sp>
        <p:nvSpPr>
          <p:cNvPr id="2" name="Rectangle 1"/>
          <p:cNvSpPr/>
          <p:nvPr/>
        </p:nvSpPr>
        <p:spPr>
          <a:xfrm>
            <a:off x="2857168" y="1321277"/>
            <a:ext cx="6096000" cy="1077218"/>
          </a:xfrm>
          <a:prstGeom prst="rect">
            <a:avLst/>
          </a:prstGeom>
        </p:spPr>
        <p:txBody>
          <a:bodyPr>
            <a:spAutoFit/>
          </a:bodyPr>
          <a:lstStyle/>
          <a:p>
            <a:r>
              <a:rPr lang="fr-FR" sz="3200" dirty="0"/>
              <a:t>Les éléments typo morphologique des villes arabo-musulmanes :  </a:t>
            </a:r>
          </a:p>
        </p:txBody>
      </p:sp>
    </p:spTree>
    <p:extLst>
      <p:ext uri="{BB962C8B-B14F-4D97-AF65-F5344CB8AC3E}">
        <p14:creationId xmlns:p14="http://schemas.microsoft.com/office/powerpoint/2010/main" val="699805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éléments structurels de la zone résidentielle:</a:t>
            </a:r>
            <a:br>
              <a:rPr lang="fr-FR" dirty="0"/>
            </a:b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solidFill>
                  <a:srgbClr val="00B050"/>
                </a:solidFill>
              </a:rPr>
              <a:t>Le </a:t>
            </a:r>
            <a:r>
              <a:rPr lang="fr-FR" dirty="0" err="1" smtClean="0">
                <a:solidFill>
                  <a:srgbClr val="00B050"/>
                </a:solidFill>
              </a:rPr>
              <a:t>derb</a:t>
            </a:r>
            <a:r>
              <a:rPr lang="fr-FR" dirty="0" smtClean="0">
                <a:solidFill>
                  <a:srgbClr val="00B050"/>
                </a:solidFill>
              </a:rPr>
              <a:t> (ruelle): </a:t>
            </a:r>
            <a:r>
              <a:rPr lang="fr-FR" dirty="0" smtClean="0">
                <a:solidFill>
                  <a:schemeClr val="tx1"/>
                </a:solidFill>
              </a:rPr>
              <a:t>un parcours semi public il est considéré comme l’</a:t>
            </a:r>
            <a:r>
              <a:rPr lang="fr-FR" dirty="0" err="1" smtClean="0">
                <a:solidFill>
                  <a:schemeClr val="tx1"/>
                </a:solidFill>
              </a:rPr>
              <a:t>artere</a:t>
            </a:r>
            <a:r>
              <a:rPr lang="fr-FR" dirty="0" smtClean="0">
                <a:solidFill>
                  <a:schemeClr val="tx1"/>
                </a:solidFill>
              </a:rPr>
              <a:t> principale qui assure la liaison entre le quartier résidentiel et les autre zones.</a:t>
            </a:r>
            <a:endParaRPr lang="fr-FR" dirty="0" smtClean="0">
              <a:solidFill>
                <a:srgbClr val="FF0000"/>
              </a:solidFill>
            </a:endParaRPr>
          </a:p>
          <a:p>
            <a:r>
              <a:rPr lang="fr-FR" dirty="0" smtClean="0">
                <a:solidFill>
                  <a:schemeClr val="tx1"/>
                </a:solidFill>
              </a:rPr>
              <a:t>Il est matérialisé par un arc  à l’entrée qui signifie le commencement d’une zone privée.</a:t>
            </a:r>
          </a:p>
          <a:p>
            <a:r>
              <a:rPr lang="fr-FR" dirty="0" err="1" smtClean="0">
                <a:solidFill>
                  <a:srgbClr val="00B050"/>
                </a:solidFill>
              </a:rPr>
              <a:t>Skifa</a:t>
            </a:r>
            <a:r>
              <a:rPr lang="fr-FR" dirty="0" smtClean="0">
                <a:solidFill>
                  <a:srgbClr val="00B050"/>
                </a:solidFill>
              </a:rPr>
              <a:t>:  </a:t>
            </a:r>
            <a:r>
              <a:rPr lang="fr-FR" dirty="0" smtClean="0">
                <a:solidFill>
                  <a:schemeClr val="tx1"/>
                </a:solidFill>
              </a:rPr>
              <a:t>un passage couvert structuré a partir d’une construction en élévation sur un </a:t>
            </a:r>
            <a:r>
              <a:rPr lang="fr-FR" dirty="0" err="1" smtClean="0">
                <a:solidFill>
                  <a:schemeClr val="tx1"/>
                </a:solidFill>
              </a:rPr>
              <a:t>derb</a:t>
            </a:r>
            <a:endParaRPr lang="fr-FR" dirty="0" smtClean="0">
              <a:solidFill>
                <a:schemeClr val="tx1"/>
              </a:solidFill>
            </a:endParaRPr>
          </a:p>
          <a:p>
            <a:r>
              <a:rPr lang="fr-FR" dirty="0" smtClean="0">
                <a:solidFill>
                  <a:srgbClr val="00B050"/>
                </a:solidFill>
              </a:rPr>
              <a:t>Impasse:  </a:t>
            </a:r>
            <a:r>
              <a:rPr lang="fr-FR" dirty="0" smtClean="0">
                <a:solidFill>
                  <a:schemeClr val="tx1"/>
                </a:solidFill>
              </a:rPr>
              <a:t>passage privé il constitue le prolongement des maisons </a:t>
            </a:r>
          </a:p>
          <a:p>
            <a:r>
              <a:rPr lang="fr-FR" dirty="0" err="1" smtClean="0">
                <a:solidFill>
                  <a:srgbClr val="00B050"/>
                </a:solidFill>
              </a:rPr>
              <a:t>Tahtaha</a:t>
            </a:r>
            <a:r>
              <a:rPr lang="fr-FR" dirty="0" smtClean="0">
                <a:solidFill>
                  <a:srgbClr val="00B050"/>
                </a:solidFill>
              </a:rPr>
              <a:t> :</a:t>
            </a:r>
            <a:r>
              <a:rPr lang="fr-FR" dirty="0" smtClean="0">
                <a:solidFill>
                  <a:schemeClr val="tx1"/>
                </a:solidFill>
              </a:rPr>
              <a:t> c’est une placette  à l’</a:t>
            </a:r>
            <a:r>
              <a:rPr lang="fr-FR" dirty="0" err="1" smtClean="0">
                <a:solidFill>
                  <a:schemeClr val="tx1"/>
                </a:solidFill>
              </a:rPr>
              <a:t>interieur</a:t>
            </a:r>
            <a:r>
              <a:rPr lang="fr-FR" dirty="0" smtClean="0">
                <a:solidFill>
                  <a:schemeClr val="tx1"/>
                </a:solidFill>
              </a:rPr>
              <a:t> du quartier , elle contient un four , un bain , </a:t>
            </a:r>
            <a:r>
              <a:rPr lang="fr-FR" dirty="0" err="1" smtClean="0">
                <a:solidFill>
                  <a:schemeClr val="tx1"/>
                </a:solidFill>
              </a:rPr>
              <a:t>mocalla</a:t>
            </a:r>
            <a:r>
              <a:rPr lang="fr-FR" dirty="0" smtClean="0">
                <a:solidFill>
                  <a:schemeClr val="tx1"/>
                </a:solidFill>
              </a:rPr>
              <a:t>, </a:t>
            </a:r>
            <a:r>
              <a:rPr lang="fr-FR" dirty="0" err="1" smtClean="0">
                <a:solidFill>
                  <a:schemeClr val="tx1"/>
                </a:solidFill>
              </a:rPr>
              <a:t>zawya</a:t>
            </a:r>
            <a:endParaRPr lang="fr-FR" dirty="0" smtClean="0">
              <a:solidFill>
                <a:schemeClr val="tx1"/>
              </a:solidFill>
            </a:endParaRPr>
          </a:p>
          <a:p>
            <a:r>
              <a:rPr lang="fr-FR" dirty="0" smtClean="0">
                <a:solidFill>
                  <a:srgbClr val="00B050"/>
                </a:solidFill>
              </a:rPr>
              <a:t>Maison traditionnelle: </a:t>
            </a:r>
            <a:r>
              <a:rPr lang="fr-FR" dirty="0" smtClean="0">
                <a:solidFill>
                  <a:schemeClr val="tx1"/>
                </a:solidFill>
              </a:rPr>
              <a:t>qui comportes des murs aveugles sans fenêtres qui donne sur l’</a:t>
            </a:r>
            <a:r>
              <a:rPr lang="fr-FR" dirty="0" err="1" smtClean="0">
                <a:solidFill>
                  <a:schemeClr val="tx1"/>
                </a:solidFill>
              </a:rPr>
              <a:t>exterieur</a:t>
            </a:r>
            <a:endParaRPr lang="fr-FR" dirty="0">
              <a:solidFill>
                <a:schemeClr val="tx1"/>
              </a:solidFill>
            </a:endParaRPr>
          </a:p>
        </p:txBody>
      </p:sp>
    </p:spTree>
    <p:extLst>
      <p:ext uri="{BB962C8B-B14F-4D97-AF65-F5344CB8AC3E}">
        <p14:creationId xmlns:p14="http://schemas.microsoft.com/office/powerpoint/2010/main" val="3090108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561065" y="2441049"/>
            <a:ext cx="3436953" cy="184867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3200" dirty="0" smtClean="0"/>
              <a:t>Fabriquer et aménager un espace public</a:t>
            </a:r>
            <a:endParaRPr lang="fr-FR" sz="3200" dirty="0"/>
          </a:p>
        </p:txBody>
      </p:sp>
      <p:sp>
        <p:nvSpPr>
          <p:cNvPr id="5" name="Ellipse 4"/>
          <p:cNvSpPr/>
          <p:nvPr/>
        </p:nvSpPr>
        <p:spPr>
          <a:xfrm>
            <a:off x="222637" y="127221"/>
            <a:ext cx="3848431" cy="21548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Concevoir des jardins, qui obéissent </a:t>
            </a:r>
            <a:r>
              <a:rPr lang="fr-FR" dirty="0"/>
              <a:t>aux cultures et traditions locales de son environnement par </a:t>
            </a:r>
            <a:r>
              <a:rPr lang="fr-FR" dirty="0" smtClean="0"/>
              <a:t>des  gens qualifiées </a:t>
            </a:r>
            <a:r>
              <a:rPr lang="fr-FR" dirty="0"/>
              <a:t>et spécialisées dans le domaine de l’espace vert</a:t>
            </a:r>
          </a:p>
        </p:txBody>
      </p:sp>
      <p:sp>
        <p:nvSpPr>
          <p:cNvPr id="6" name="Ellipse 5"/>
          <p:cNvSpPr/>
          <p:nvPr/>
        </p:nvSpPr>
        <p:spPr>
          <a:xfrm>
            <a:off x="8810045" y="127221"/>
            <a:ext cx="3156669" cy="2067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Installation des réseaux VRD </a:t>
            </a:r>
            <a:r>
              <a:rPr lang="fr-FR" dirty="0"/>
              <a:t>et </a:t>
            </a:r>
            <a:r>
              <a:rPr lang="fr-FR" dirty="0" smtClean="0"/>
              <a:t>systèmes </a:t>
            </a:r>
            <a:r>
              <a:rPr lang="fr-FR" dirty="0"/>
              <a:t>de drainage respectant la circulation.</a:t>
            </a:r>
          </a:p>
        </p:txBody>
      </p:sp>
      <p:sp>
        <p:nvSpPr>
          <p:cNvPr id="8" name="Ellipse 7"/>
          <p:cNvSpPr/>
          <p:nvPr/>
        </p:nvSpPr>
        <p:spPr>
          <a:xfrm>
            <a:off x="7820106" y="4337436"/>
            <a:ext cx="3633748" cy="25205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Choisir convenablement le style de conception adéquat (de mobilier urbain, de types d’espèces végétales, et d’équipements …) afin d’aboutir à des espaces attractifs et conviviaux.</a:t>
            </a:r>
          </a:p>
        </p:txBody>
      </p:sp>
      <p:sp>
        <p:nvSpPr>
          <p:cNvPr id="9" name="Ellipse 8"/>
          <p:cNvSpPr/>
          <p:nvPr/>
        </p:nvSpPr>
        <p:spPr>
          <a:xfrm>
            <a:off x="1119145" y="4798612"/>
            <a:ext cx="3792772" cy="2059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 création des centres commerciaux contrôlés et </a:t>
            </a:r>
            <a:r>
              <a:rPr lang="fr-FR" dirty="0" smtClean="0"/>
              <a:t>surveillés pour éviter </a:t>
            </a:r>
            <a:r>
              <a:rPr lang="fr-FR" dirty="0"/>
              <a:t>e l’appropriation des trottoirs par les commerces illicites et la marchandise des commerces légaux</a:t>
            </a:r>
          </a:p>
        </p:txBody>
      </p:sp>
      <p:sp>
        <p:nvSpPr>
          <p:cNvPr id="10" name="Ellipse 9"/>
          <p:cNvSpPr/>
          <p:nvPr/>
        </p:nvSpPr>
        <p:spPr>
          <a:xfrm>
            <a:off x="9179779" y="2441049"/>
            <a:ext cx="2727299" cy="17930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créer des espaces de jeux pour les enfants</a:t>
            </a:r>
          </a:p>
        </p:txBody>
      </p:sp>
      <p:sp>
        <p:nvSpPr>
          <p:cNvPr id="11" name="Ellipse 10"/>
          <p:cNvSpPr/>
          <p:nvPr/>
        </p:nvSpPr>
        <p:spPr>
          <a:xfrm>
            <a:off x="477078" y="2870419"/>
            <a:ext cx="2902226" cy="15823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Différents systèmes viaires matérialisé par les boulevard, rues, espaces de transition </a:t>
            </a:r>
            <a:endParaRPr lang="fr-FR" dirty="0"/>
          </a:p>
        </p:txBody>
      </p:sp>
      <p:sp>
        <p:nvSpPr>
          <p:cNvPr id="12" name="Ellipse 11"/>
          <p:cNvSpPr/>
          <p:nvPr/>
        </p:nvSpPr>
        <p:spPr>
          <a:xfrm>
            <a:off x="5224007" y="35780"/>
            <a:ext cx="2433099" cy="1455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Création des aires de stationnement et parking  </a:t>
            </a:r>
            <a:endParaRPr lang="fr-FR" dirty="0"/>
          </a:p>
        </p:txBody>
      </p:sp>
    </p:spTree>
    <p:extLst>
      <p:ext uri="{BB962C8B-B14F-4D97-AF65-F5344CB8AC3E}">
        <p14:creationId xmlns:p14="http://schemas.microsoft.com/office/powerpoint/2010/main" val="20211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629</TotalTime>
  <Words>1625</Words>
  <Application>Microsoft Office PowerPoint</Application>
  <PresentationFormat>Grand écran</PresentationFormat>
  <Paragraphs>77</Paragraphs>
  <Slides>20</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20</vt:i4>
      </vt:variant>
    </vt:vector>
  </HeadingPairs>
  <TitlesOfParts>
    <vt:vector size="24" baseType="lpstr">
      <vt:lpstr>Arial</vt:lpstr>
      <vt:lpstr>Calibri</vt:lpstr>
      <vt:lpstr>Garamond</vt:lpstr>
      <vt:lpstr>Organique</vt:lpstr>
      <vt:lpstr>Fabrique des espaces publics dans les villes Algériennes</vt:lpstr>
      <vt:lpstr>Fonctions et usages</vt:lpstr>
      <vt:lpstr>LA CONTEXTUALISATION</vt:lpstr>
      <vt:lpstr>Le confort</vt:lpstr>
      <vt:lpstr>La Perception(observation)</vt:lpstr>
      <vt:lpstr>Formes</vt:lpstr>
      <vt:lpstr>L’appropriation de l’espace :</vt:lpstr>
      <vt:lpstr>Le vécu de l’espace public</vt:lpstr>
      <vt:lpstr>Présentation PowerPoint</vt:lpstr>
      <vt:lpstr>La ville compacte « médina »</vt:lpstr>
      <vt:lpstr>La médina du nord :</vt:lpstr>
      <vt:lpstr>Système viaire :</vt:lpstr>
      <vt:lpstr>La place du marché :</vt:lpstr>
      <vt:lpstr>Les ksour et les villages sahariens :</vt:lpstr>
      <vt:lpstr>-L’exemple mozabite de Gherdaya:</vt:lpstr>
      <vt:lpstr>Présentation PowerPoint</vt:lpstr>
      <vt:lpstr>Présentation PowerPoint</vt:lpstr>
      <vt:lpstr>Présentation PowerPoint</vt:lpstr>
      <vt:lpstr>Les éléments structurels de la zone résidentielle: </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Fabrique des espaces publics dans les villes Algériennes</dc:title>
  <dc:creator>DELL</dc:creator>
  <cp:lastModifiedBy>DELL</cp:lastModifiedBy>
  <cp:revision>31</cp:revision>
  <dcterms:created xsi:type="dcterms:W3CDTF">2023-12-10T20:38:43Z</dcterms:created>
  <dcterms:modified xsi:type="dcterms:W3CDTF">2023-12-13T00:13:41Z</dcterms:modified>
</cp:coreProperties>
</file>