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7" r:id="rId11"/>
    <p:sldId id="268" r:id="rId12"/>
    <p:sldId id="269"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87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AA309A6D-C09C-4548-B29A-6CF363A7E532}" type="datetimeFigureOut">
              <a:rPr lang="fr-FR" smtClean="0"/>
              <a:pPr/>
              <a:t>25/11/2023</a:t>
            </a:fld>
            <a:endParaRPr lang="fr-BE"/>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fr-BE"/>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AA309A6D-C09C-4548-B29A-6CF363A7E532}" type="datetimeFigureOut">
              <a:rPr lang="fr-FR" smtClean="0"/>
              <a:pPr/>
              <a:t>25/11/2023</a:t>
            </a:fld>
            <a:endParaRPr lang="fr-BE"/>
          </a:p>
        </p:txBody>
      </p:sp>
      <p:sp>
        <p:nvSpPr>
          <p:cNvPr id="9" name="Espace réservé du numéro de diapositive 8"/>
          <p:cNvSpPr>
            <a:spLocks noGrp="1"/>
          </p:cNvSpPr>
          <p:nvPr>
            <p:ph type="sldNum" sz="quarter" idx="15"/>
          </p:nvPr>
        </p:nvSpPr>
        <p:spPr/>
        <p:txBody>
          <a:bodyPr rtlCol="0"/>
          <a:lstStyle/>
          <a:p>
            <a:fld id="{CF4668DC-857F-487D-BFFA-8C0CA5037977}" type="slidenum">
              <a:rPr lang="fr-BE" smtClean="0"/>
              <a:pPr/>
              <a:t>‹N°›</a:t>
            </a:fld>
            <a:endParaRPr lang="fr-BE"/>
          </a:p>
        </p:txBody>
      </p:sp>
      <p:sp>
        <p:nvSpPr>
          <p:cNvPr id="10" name="Espace réservé du pied de page 9"/>
          <p:cNvSpPr>
            <a:spLocks noGrp="1"/>
          </p:cNvSpPr>
          <p:nvPr>
            <p:ph type="ftr" sz="quarter" idx="16"/>
          </p:nvPr>
        </p:nvSpPr>
        <p:spPr/>
        <p:txBody>
          <a:bodyPr rtlCol="0"/>
          <a:lstStyle/>
          <a:p>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AA309A6D-C09C-4548-B29A-6CF363A7E532}" type="datetimeFigureOut">
              <a:rPr lang="fr-FR" smtClean="0"/>
              <a:pPr/>
              <a:t>25/11/2023</a:t>
            </a:fld>
            <a:endParaRPr lang="fr-BE"/>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fr-BE"/>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AA309A6D-C09C-4548-B29A-6CF363A7E532}" type="datetimeFigureOut">
              <a:rPr lang="fr-FR" smtClean="0"/>
              <a:pPr/>
              <a:t>25/11/2023</a:t>
            </a:fld>
            <a:endParaRPr lang="fr-BE"/>
          </a:p>
        </p:txBody>
      </p:sp>
      <p:sp>
        <p:nvSpPr>
          <p:cNvPr id="7" name="Espace réservé du numéro de diapositive 6"/>
          <p:cNvSpPr>
            <a:spLocks noGrp="1"/>
          </p:cNvSpPr>
          <p:nvPr>
            <p:ph type="sldNum" sz="quarter" idx="11"/>
          </p:nvPr>
        </p:nvSpPr>
        <p:spPr/>
        <p:txBody>
          <a:bodyPr rtlCol="0"/>
          <a:lstStyle/>
          <a:p>
            <a:fld id="{CF4668DC-857F-487D-BFFA-8C0CA5037977}" type="slidenum">
              <a:rPr lang="fr-BE" smtClean="0"/>
              <a:pPr/>
              <a:t>‹N°›</a:t>
            </a:fld>
            <a:endParaRPr lang="fr-BE"/>
          </a:p>
        </p:txBody>
      </p:sp>
      <p:sp>
        <p:nvSpPr>
          <p:cNvPr id="8" name="Espace réservé du pied de page 7"/>
          <p:cNvSpPr>
            <a:spLocks noGrp="1"/>
          </p:cNvSpPr>
          <p:nvPr>
            <p:ph type="ftr" sz="quarter" idx="12"/>
          </p:nvPr>
        </p:nvSpPr>
        <p:spPr/>
        <p:txBody>
          <a:bodyPr rtlCol="0"/>
          <a:lstStyle/>
          <a:p>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AA309A6D-C09C-4548-B29A-6CF363A7E532}" type="datetimeFigureOut">
              <a:rPr lang="fr-FR" smtClean="0"/>
              <a:pPr/>
              <a:t>25/11/2023</a:t>
            </a:fld>
            <a:endParaRPr lang="fr-BE"/>
          </a:p>
        </p:txBody>
      </p:sp>
      <p:sp>
        <p:nvSpPr>
          <p:cNvPr id="22" name="Espace réservé du numéro de diapositive 21"/>
          <p:cNvSpPr>
            <a:spLocks noGrp="1"/>
          </p:cNvSpPr>
          <p:nvPr>
            <p:ph type="sldNum" sz="quarter" idx="15"/>
          </p:nvPr>
        </p:nvSpPr>
        <p:spPr/>
        <p:txBody>
          <a:bodyPr rtlCol="0"/>
          <a:lstStyle/>
          <a:p>
            <a:fld id="{CF4668DC-857F-487D-BFFA-8C0CA5037977}" type="slidenum">
              <a:rPr lang="fr-BE" smtClean="0"/>
              <a:pPr/>
              <a:t>‹N°›</a:t>
            </a:fld>
            <a:endParaRPr lang="fr-BE"/>
          </a:p>
        </p:txBody>
      </p:sp>
      <p:sp>
        <p:nvSpPr>
          <p:cNvPr id="23" name="Espace réservé du pied de page 22"/>
          <p:cNvSpPr>
            <a:spLocks noGrp="1"/>
          </p:cNvSpPr>
          <p:nvPr>
            <p:ph type="ftr" sz="quarter" idx="16"/>
          </p:nvPr>
        </p:nvSpPr>
        <p:spPr/>
        <p:txBody>
          <a:bodyPr rtlCol="0"/>
          <a:lstStyle/>
          <a:p>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AA309A6D-C09C-4548-B29A-6CF363A7E532}" type="datetimeFigureOut">
              <a:rPr lang="fr-FR" smtClean="0"/>
              <a:pPr/>
              <a:t>25/11/2023</a:t>
            </a:fld>
            <a:endParaRPr lang="fr-BE"/>
          </a:p>
        </p:txBody>
      </p:sp>
      <p:sp>
        <p:nvSpPr>
          <p:cNvPr id="18" name="Espace réservé du numéro de diapositive 17"/>
          <p:cNvSpPr>
            <a:spLocks noGrp="1"/>
          </p:cNvSpPr>
          <p:nvPr>
            <p:ph type="sldNum" sz="quarter" idx="11"/>
          </p:nvPr>
        </p:nvSpPr>
        <p:spPr/>
        <p:txBody>
          <a:bodyPr rtlCol="0"/>
          <a:lstStyle/>
          <a:p>
            <a:fld id="{CF4668DC-857F-487D-BFFA-8C0CA5037977}" type="slidenum">
              <a:rPr lang="fr-BE" smtClean="0"/>
              <a:pPr/>
              <a:t>‹N°›</a:t>
            </a:fld>
            <a:endParaRPr lang="fr-BE"/>
          </a:p>
        </p:txBody>
      </p:sp>
      <p:sp>
        <p:nvSpPr>
          <p:cNvPr id="21" name="Espace réservé du pied de page 20"/>
          <p:cNvSpPr>
            <a:spLocks noGrp="1"/>
          </p:cNvSpPr>
          <p:nvPr>
            <p:ph type="ftr" sz="quarter" idx="12"/>
          </p:nvPr>
        </p:nvSpPr>
        <p:spPr/>
        <p:txBody>
          <a:bodyPr rtlCol="0"/>
          <a:lstStyle/>
          <a:p>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A309A6D-C09C-4548-B29A-6CF363A7E532}" type="datetimeFigureOut">
              <a:rPr lang="fr-FR" smtClean="0"/>
              <a:pPr/>
              <a:t>25/11/2023</a:t>
            </a:fld>
            <a:endParaRPr lang="fr-BE"/>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r-BE"/>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sz="3600" dirty="0" smtClean="0"/>
              <a:t/>
            </a:r>
            <a:br>
              <a:rPr lang="fr-FR" sz="3600" dirty="0" smtClean="0"/>
            </a:br>
            <a:r>
              <a:rPr lang="fr-FR" sz="3600" dirty="0" smtClean="0"/>
              <a:t/>
            </a:r>
            <a:br>
              <a:rPr lang="fr-FR" sz="3600" dirty="0" smtClean="0"/>
            </a:br>
            <a:r>
              <a:rPr lang="en-US" dirty="0" smtClean="0"/>
              <a:t/>
            </a:r>
            <a:br>
              <a:rPr lang="en-US" dirty="0" smtClean="0"/>
            </a:br>
            <a:r>
              <a:rPr lang="en-US" dirty="0" smtClean="0"/>
              <a:t/>
            </a:r>
            <a:br>
              <a:rPr lang="en-US" dirty="0" smtClean="0"/>
            </a:br>
            <a:endParaRPr lang="en-US" dirty="0"/>
          </a:p>
        </p:txBody>
      </p:sp>
      <p:sp>
        <p:nvSpPr>
          <p:cNvPr id="3" name="Sous-titre 2"/>
          <p:cNvSpPr>
            <a:spLocks noGrp="1"/>
          </p:cNvSpPr>
          <p:nvPr>
            <p:ph type="subTitle" idx="1"/>
          </p:nvPr>
        </p:nvSpPr>
        <p:spPr>
          <a:xfrm>
            <a:off x="1357290" y="2643182"/>
            <a:ext cx="6400800" cy="1714512"/>
          </a:xfrm>
        </p:spPr>
        <p:style>
          <a:lnRef idx="2">
            <a:schemeClr val="accent2"/>
          </a:lnRef>
          <a:fillRef idx="1">
            <a:schemeClr val="lt1"/>
          </a:fillRef>
          <a:effectRef idx="0">
            <a:schemeClr val="accent2"/>
          </a:effectRef>
          <a:fontRef idx="minor">
            <a:schemeClr val="dk1"/>
          </a:fontRef>
        </p:style>
        <p:txBody>
          <a:bodyPr>
            <a:normAutofit/>
          </a:bodyPr>
          <a:lstStyle/>
          <a:p>
            <a:pPr algn="ctr"/>
            <a:r>
              <a:rPr lang="fr-FR" sz="2400" b="1" dirty="0" smtClean="0">
                <a:solidFill>
                  <a:schemeClr val="tx1"/>
                </a:solidFill>
              </a:rPr>
              <a:t>MODULE</a:t>
            </a:r>
            <a:r>
              <a:rPr lang="en-US" sz="2400" b="1" dirty="0" smtClean="0">
                <a:solidFill>
                  <a:schemeClr val="tx1"/>
                </a:solidFill>
              </a:rPr>
              <a:t/>
            </a:r>
            <a:br>
              <a:rPr lang="en-US" sz="2400" b="1" dirty="0" smtClean="0">
                <a:solidFill>
                  <a:schemeClr val="tx1"/>
                </a:solidFill>
              </a:rPr>
            </a:br>
            <a:r>
              <a:rPr lang="fr-FR" sz="2400" b="1" dirty="0" smtClean="0">
                <a:solidFill>
                  <a:schemeClr val="tx1"/>
                </a:solidFill>
              </a:rPr>
              <a:t>METHODOLOGIE D’ELABORATION </a:t>
            </a:r>
            <a:r>
              <a:rPr lang="en-US" sz="2400" b="1" dirty="0" smtClean="0">
                <a:solidFill>
                  <a:schemeClr val="tx1"/>
                </a:solidFill>
              </a:rPr>
              <a:t/>
            </a:r>
            <a:br>
              <a:rPr lang="en-US" sz="2400" b="1" dirty="0" smtClean="0">
                <a:solidFill>
                  <a:schemeClr val="tx1"/>
                </a:solidFill>
              </a:rPr>
            </a:br>
            <a:r>
              <a:rPr lang="fr-FR" sz="2400" dirty="0" smtClean="0">
                <a:solidFill>
                  <a:schemeClr val="tx1"/>
                </a:solidFill>
              </a:rPr>
              <a:t>DU MEMOIRE</a:t>
            </a:r>
            <a:r>
              <a:rPr lang="fr-FR" sz="2400" b="1" dirty="0" smtClean="0">
                <a:solidFill>
                  <a:schemeClr val="tx1"/>
                </a:solidFill>
              </a:rPr>
              <a:t> DE STAGE</a:t>
            </a:r>
          </a:p>
          <a:p>
            <a:pPr algn="r"/>
            <a:r>
              <a:rPr lang="fr-FR" sz="1200" b="1" dirty="0" err="1" smtClean="0">
                <a:solidFill>
                  <a:schemeClr val="tx1"/>
                </a:solidFill>
              </a:rPr>
              <a:t>Mohand</a:t>
            </a:r>
            <a:r>
              <a:rPr lang="fr-FR" sz="1200" b="1" dirty="0" smtClean="0">
                <a:solidFill>
                  <a:schemeClr val="tx1"/>
                </a:solidFill>
              </a:rPr>
              <a:t> El Hocine OUFFROUKH</a:t>
            </a:r>
            <a:endParaRPr lang="en-US" sz="1200" b="1" dirty="0">
              <a:solidFill>
                <a:schemeClr val="tx1"/>
              </a:solidFill>
            </a:endParaRPr>
          </a:p>
        </p:txBody>
      </p:sp>
      <p:sp>
        <p:nvSpPr>
          <p:cNvPr id="1025" name="Rectangle 1"/>
          <p:cNvSpPr>
            <a:spLocks noChangeArrowheads="1"/>
          </p:cNvSpPr>
          <p:nvPr/>
        </p:nvSpPr>
        <p:spPr bwMode="auto">
          <a:xfrm>
            <a:off x="0" y="0"/>
            <a:ext cx="599844" cy="181588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fr-FR" sz="1400" dirty="0" smtClean="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fr-FR" sz="1400" dirty="0" smtClean="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fr-FR" sz="1400" dirty="0" smtClean="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fr-FR"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Image 7" descr="Deficit-Budgetaire.jpg"/>
          <p:cNvPicPr>
            <a:picLocks noChangeAspect="1"/>
          </p:cNvPicPr>
          <p:nvPr/>
        </p:nvPicPr>
        <p:blipFill>
          <a:blip r:embed="rId2"/>
          <a:stretch>
            <a:fillRect/>
          </a:stretch>
        </p:blipFill>
        <p:spPr>
          <a:xfrm>
            <a:off x="4714876" y="142852"/>
            <a:ext cx="3843342" cy="2286016"/>
          </a:xfrm>
          <a:prstGeom prst="rect">
            <a:avLst/>
          </a:prstGeom>
        </p:spPr>
      </p:pic>
      <p:pic>
        <p:nvPicPr>
          <p:cNvPr id="9" name="Image 8" descr="Deficit-Budgetaire.jpg"/>
          <p:cNvPicPr>
            <a:picLocks noChangeAspect="1"/>
          </p:cNvPicPr>
          <p:nvPr/>
        </p:nvPicPr>
        <p:blipFill>
          <a:blip r:embed="rId3"/>
          <a:stretch>
            <a:fillRect/>
          </a:stretch>
        </p:blipFill>
        <p:spPr>
          <a:xfrm>
            <a:off x="1357290" y="4429132"/>
            <a:ext cx="3857652" cy="2286016"/>
          </a:xfrm>
          <a:prstGeom prst="rect">
            <a:avLst/>
          </a:prstGeom>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pPr>
              <a:buNone/>
            </a:pPr>
            <a:r>
              <a:rPr lang="fr-FR" sz="1900" b="1" dirty="0" smtClean="0"/>
              <a:t>	I- </a:t>
            </a:r>
            <a:r>
              <a:rPr lang="fr-FR" sz="1900" b="1" u="sng" dirty="0" smtClean="0"/>
              <a:t>LE STAGE</a:t>
            </a:r>
            <a:endParaRPr lang="en-US" sz="1900" dirty="0" smtClean="0"/>
          </a:p>
          <a:p>
            <a:pPr lvl="0">
              <a:buNone/>
            </a:pPr>
            <a:endParaRPr lang="en-US" sz="1900" dirty="0" smtClean="0"/>
          </a:p>
          <a:p>
            <a:pPr>
              <a:buNone/>
            </a:pPr>
            <a:r>
              <a:rPr lang="fr-FR" sz="1900" dirty="0" smtClean="0"/>
              <a:t>		Le stage a pour objectif l’acquisition d’une première ou nouvelle expérience professionnelle dans le cadre d’une mise en situation concrète. Il permet également de vérifier la pertinence de son projet personnel tout en mesurant sa compétence dans le cadre d’une immersion en lien avec le champ de formation</a:t>
            </a:r>
            <a:endParaRPr lang="en-US" sz="1900" dirty="0" smtClean="0"/>
          </a:p>
          <a:p>
            <a:endParaRPr lang="en-US" dirty="0"/>
          </a:p>
        </p:txBody>
      </p:sp>
      <p:pic>
        <p:nvPicPr>
          <p:cNvPr id="5" name="Espace réservé du contenu 4" descr="images.jpg"/>
          <p:cNvPicPr>
            <a:picLocks noGrp="1" noChangeAspect="1"/>
          </p:cNvPicPr>
          <p:nvPr>
            <p:ph sz="quarter" idx="2"/>
          </p:nvPr>
        </p:nvPicPr>
        <p:blipFill>
          <a:blip r:embed="rId2"/>
          <a:stretch>
            <a:fillRect/>
          </a:stretch>
        </p:blipFill>
        <p:spPr>
          <a:xfrm>
            <a:off x="4357686" y="2285992"/>
            <a:ext cx="3714776" cy="262861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85000" lnSpcReduction="20000"/>
          </a:bodyPr>
          <a:lstStyle/>
          <a:p>
            <a:pPr>
              <a:buNone/>
            </a:pPr>
            <a:r>
              <a:rPr lang="fr-FR" sz="1600" dirty="0" smtClean="0"/>
              <a:t>	 Pour un étudiant en stage, il s’agit ainsi </a:t>
            </a:r>
            <a:endParaRPr lang="en-US" sz="1600" dirty="0" smtClean="0"/>
          </a:p>
          <a:p>
            <a:pPr>
              <a:buNone/>
            </a:pPr>
            <a:endParaRPr lang="en-US" sz="1600" dirty="0" smtClean="0"/>
          </a:p>
          <a:p>
            <a:pPr>
              <a:buNone/>
            </a:pPr>
            <a:r>
              <a:rPr lang="fr-FR" sz="1600" dirty="0" smtClean="0"/>
              <a:t>▪ De découvrir l’activité et le fonctionnement d'une collectivité. </a:t>
            </a:r>
            <a:endParaRPr lang="en-US" sz="1600" dirty="0" smtClean="0"/>
          </a:p>
          <a:p>
            <a:r>
              <a:rPr lang="fr-FR" sz="1600" dirty="0" smtClean="0"/>
              <a:t>▪ D’évaluer sa capacité d’intégration au sein d’une équipe et de mesurer ses compétences quant à la pratique du métier ou d’un champ d’activité précis. </a:t>
            </a:r>
          </a:p>
          <a:p>
            <a:r>
              <a:rPr lang="fr-FR" sz="1600" dirty="0" smtClean="0"/>
              <a:t>▪ De participer à des projets tout en étant tuteuré par un professionnel dont l’objectif est la transmission d’un savoir et d’une expérience.</a:t>
            </a:r>
            <a:endParaRPr lang="en-US" sz="1600" dirty="0" smtClean="0"/>
          </a:p>
          <a:p>
            <a:r>
              <a:rPr lang="fr-FR" sz="1600" dirty="0" smtClean="0"/>
              <a:t>     Le stage effectué est accompagné d’un mémoire. Ce mémoire ainsi que le stage en lui-même feront l’objet d’une soutenance assurée par le responsable pédagogique universitaire, ce dernier pourra éventuellement être accompagné d’ autres enseignants de l’école et/ou selon les cas du tuteur  de la collectivité.</a:t>
            </a:r>
            <a:endParaRPr lang="en-US" sz="1600" dirty="0" smtClean="0"/>
          </a:p>
          <a:p>
            <a:endParaRPr lang="en-US" sz="1600" dirty="0"/>
          </a:p>
        </p:txBody>
      </p:sp>
      <p:pic>
        <p:nvPicPr>
          <p:cNvPr id="8" name="Espace réservé du contenu 7" descr="Deficit-Budgetaire.jpg"/>
          <p:cNvPicPr>
            <a:picLocks noGrp="1" noChangeAspect="1"/>
          </p:cNvPicPr>
          <p:nvPr>
            <p:ph sz="quarter" idx="2"/>
          </p:nvPr>
        </p:nvPicPr>
        <p:blipFill>
          <a:blip r:embed="rId2" cstate="print"/>
          <a:stretch>
            <a:fillRect/>
          </a:stretch>
        </p:blipFill>
        <p:spPr>
          <a:xfrm>
            <a:off x="4572000" y="4000504"/>
            <a:ext cx="3357586" cy="2057400"/>
          </a:xfrm>
        </p:spPr>
      </p:pic>
      <p:pic>
        <p:nvPicPr>
          <p:cNvPr id="9" name="Image 8" descr="Deficit-Budgetaire.jpg"/>
          <p:cNvPicPr>
            <a:picLocks noChangeAspect="1"/>
          </p:cNvPicPr>
          <p:nvPr/>
        </p:nvPicPr>
        <p:blipFill>
          <a:blip r:embed="rId3"/>
          <a:stretch>
            <a:fillRect/>
          </a:stretch>
        </p:blipFill>
        <p:spPr>
          <a:xfrm>
            <a:off x="4572000" y="1643050"/>
            <a:ext cx="3357585" cy="2124077"/>
          </a:xfrm>
          <a:prstGeom prst="rect">
            <a:avLst/>
          </a:prstGeom>
        </p:spPr>
      </p:pic>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pPr lvl="0">
              <a:buNone/>
            </a:pPr>
            <a:r>
              <a:rPr lang="fr-FR" sz="1600" b="1" dirty="0" smtClean="0"/>
              <a:t>	2- </a:t>
            </a:r>
            <a:r>
              <a:rPr lang="fr-FR" sz="1600" b="1" u="sng" dirty="0" smtClean="0"/>
              <a:t>Le mémoire de stage : généralités</a:t>
            </a:r>
            <a:endParaRPr lang="en-US" sz="1600" dirty="0" smtClean="0"/>
          </a:p>
          <a:p>
            <a:endParaRPr lang="en-US" sz="1600" dirty="0" smtClean="0"/>
          </a:p>
          <a:p>
            <a:pPr>
              <a:buNone/>
            </a:pPr>
            <a:r>
              <a:rPr lang="fr-FR" sz="1600" dirty="0" smtClean="0"/>
              <a:t>	     Le mémoire de stage est important car il vient finaliser une période qui vise l’élaboration individuelle d’un projet professionnel. Il est l’occasion de réfléchir sur son parcours, sa pratique et son avenir au sein du monde professionnel approché dans le cadre du stage effectué.</a:t>
            </a:r>
            <a:endParaRPr lang="en-US" sz="1600" dirty="0" smtClean="0"/>
          </a:p>
          <a:p>
            <a:endParaRPr lang="en-US" dirty="0"/>
          </a:p>
        </p:txBody>
      </p:sp>
      <p:pic>
        <p:nvPicPr>
          <p:cNvPr id="5" name="Espace réservé du contenu 4" descr="2021-10-12_On_vous_parle_du_projet_professionnel.png"/>
          <p:cNvPicPr>
            <a:picLocks noGrp="1" noChangeAspect="1"/>
          </p:cNvPicPr>
          <p:nvPr>
            <p:ph sz="quarter" idx="2"/>
          </p:nvPr>
        </p:nvPicPr>
        <p:blipFill>
          <a:blip r:embed="rId2" cstate="print"/>
          <a:stretch>
            <a:fillRect/>
          </a:stretch>
        </p:blipFill>
        <p:spPr>
          <a:xfrm>
            <a:off x="4357686" y="1785926"/>
            <a:ext cx="3657600" cy="1747635"/>
          </a:xfrm>
          <a:prstGeom prst="rect">
            <a:avLst/>
          </a:prstGeom>
          <a:ln>
            <a:noFill/>
          </a:ln>
          <a:effectLst>
            <a:outerShdw blurRad="292100" dist="139700" dir="2700000" algn="tl" rotWithShape="0">
              <a:srgbClr val="333333">
                <a:alpha val="65000"/>
              </a:srgbClr>
            </a:outerShdw>
          </a:effectLst>
        </p:spPr>
      </p:pic>
      <p:pic>
        <p:nvPicPr>
          <p:cNvPr id="6" name="Image 5" descr="accompagne_1.jpg"/>
          <p:cNvPicPr>
            <a:picLocks noChangeAspect="1"/>
          </p:cNvPicPr>
          <p:nvPr/>
        </p:nvPicPr>
        <p:blipFill>
          <a:blip r:embed="rId3"/>
          <a:stretch>
            <a:fillRect/>
          </a:stretch>
        </p:blipFill>
        <p:spPr>
          <a:xfrm>
            <a:off x="4357686" y="3786190"/>
            <a:ext cx="3667152" cy="19288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92500" lnSpcReduction="10000"/>
          </a:bodyPr>
          <a:lstStyle/>
          <a:p>
            <a:r>
              <a:rPr lang="fr-FR" sz="1600" dirty="0" smtClean="0"/>
              <a:t>Ce document n’est pas seulement la description, certes nécessaire, de l’expérience vécue au cours du stage. Il est aussi et surtout un document analytique en ce sens qu’il propose une réflexion raisonnée sur l’adéquation entre des désirs, des compétences, des attentes, un projet professionnel et la réalité du terrain rencontrée sous tous ses aspects (techniques, humains, politiques, économiques, etc.).</a:t>
            </a:r>
            <a:endParaRPr lang="en-US" sz="1600" dirty="0" smtClean="0"/>
          </a:p>
          <a:p>
            <a:r>
              <a:rPr lang="fr-FR" sz="1700" dirty="0" smtClean="0"/>
              <a:t>Ce mémoire de stage permet donc d’évaluer votre capacité à tenir un discours sur votre expérience professionnelle au cours du stage, et ce par le biais d’une analyse synthétique, réflexive et problématisée</a:t>
            </a:r>
            <a:r>
              <a:rPr lang="fr-FR" dirty="0" smtClean="0"/>
              <a:t>.</a:t>
            </a:r>
            <a:endParaRPr lang="en-US" dirty="0"/>
          </a:p>
        </p:txBody>
      </p:sp>
      <p:pic>
        <p:nvPicPr>
          <p:cNvPr id="7" name="Espace réservé du contenu 6" descr="Deficit-Budgetaire.jpg"/>
          <p:cNvPicPr>
            <a:picLocks noGrp="1" noChangeAspect="1"/>
          </p:cNvPicPr>
          <p:nvPr>
            <p:ph sz="quarter" idx="2"/>
          </p:nvPr>
        </p:nvPicPr>
        <p:blipFill>
          <a:blip r:embed="rId2"/>
          <a:stretch>
            <a:fillRect/>
          </a:stretch>
        </p:blipFill>
        <p:spPr>
          <a:xfrm>
            <a:off x="4270375" y="2285992"/>
            <a:ext cx="3657600" cy="2928957"/>
          </a:xfrm>
        </p:spPr>
      </p:pic>
    </p:spTree>
  </p:cSld>
  <p:clrMapOvr>
    <a:masterClrMapping/>
  </p:clrMapOvr>
  <p:transition>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lnSpcReduction="10000"/>
          </a:bodyPr>
          <a:lstStyle/>
          <a:p>
            <a:r>
              <a:rPr lang="fr-FR" sz="1600" dirty="0" smtClean="0"/>
              <a:t>Au-delà des activités qui ont été au cœur de votre stage (compétences et connaissances mobilisées, activités exercées, coopérations engagées), vous ferez l’analyse de votre propre implication en vous appuyant sur les objectifs fixés par le tuteur en collectivité, les moyens qui vous ont permis d’y accéder, les résultats (positifs ou non) découlant des missions que vous aurez eu en charge. </a:t>
            </a:r>
            <a:endParaRPr lang="en-US" sz="1600" dirty="0" smtClean="0"/>
          </a:p>
          <a:p>
            <a:r>
              <a:rPr lang="fr-FR" sz="1700" dirty="0" smtClean="0"/>
              <a:t> Il s’agit donc de prendre du recul et de faire l’analyse réfléchie de votre pratique en regard de l’expérience de terrain et des activités qui vous ont été confiées. </a:t>
            </a:r>
            <a:endParaRPr lang="en-US" sz="1700" dirty="0" smtClean="0"/>
          </a:p>
          <a:p>
            <a:endParaRPr lang="en-US" dirty="0"/>
          </a:p>
        </p:txBody>
      </p:sp>
      <p:pic>
        <p:nvPicPr>
          <p:cNvPr id="5" name="Espace réservé du contenu 4" descr="xqsgpzmsdkngjuy2owbziiv5u36jc3sachvcdoaizecfr3dnitcq_3_0.png"/>
          <p:cNvPicPr>
            <a:picLocks noGrp="1" noChangeAspect="1"/>
          </p:cNvPicPr>
          <p:nvPr>
            <p:ph sz="quarter" idx="2"/>
          </p:nvPr>
        </p:nvPicPr>
        <p:blipFill>
          <a:blip r:embed="rId2"/>
          <a:stretch>
            <a:fillRect/>
          </a:stretch>
        </p:blipFill>
        <p:spPr>
          <a:xfrm>
            <a:off x="4429124" y="1643050"/>
            <a:ext cx="3173008" cy="1785950"/>
          </a:xfrm>
          <a:prstGeom prst="rect">
            <a:avLst/>
          </a:prstGeom>
          <a:ln>
            <a:noFill/>
          </a:ln>
          <a:effectLst>
            <a:outerShdw blurRad="292100" dist="139700" dir="2700000" algn="tl" rotWithShape="0">
              <a:srgbClr val="333333">
                <a:alpha val="65000"/>
              </a:srgbClr>
            </a:outerShdw>
          </a:effectLst>
        </p:spPr>
      </p:pic>
      <p:pic>
        <p:nvPicPr>
          <p:cNvPr id="6" name="Image 5" descr="DBU_VACHE_2022_01.jpg"/>
          <p:cNvPicPr>
            <a:picLocks noChangeAspect="1"/>
          </p:cNvPicPr>
          <p:nvPr/>
        </p:nvPicPr>
        <p:blipFill>
          <a:blip r:embed="rId3" cstate="print"/>
          <a:stretch>
            <a:fillRect/>
          </a:stretch>
        </p:blipFill>
        <p:spPr>
          <a:xfrm>
            <a:off x="5000628" y="3571876"/>
            <a:ext cx="1857388" cy="278608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70000" lnSpcReduction="20000"/>
          </a:bodyPr>
          <a:lstStyle/>
          <a:p>
            <a:r>
              <a:rPr lang="fr-FR" dirty="0" smtClean="0"/>
              <a:t>Le mémoire de stage est donc, aussi – au-delà du descriptif concret et nécessaire des missions effectuées –, le lieu où vous devez examiner et justifier vos choix, vos prises de conscience, vos découvertes, les points de satisfactions et de déceptions qui ont jalonné votre parcours au cœur du monde professionnel.</a:t>
            </a:r>
            <a:endParaRPr lang="en-US" dirty="0" smtClean="0"/>
          </a:p>
          <a:p>
            <a:r>
              <a:rPr lang="fr-FR" b="1" u="sng" dirty="0" smtClean="0"/>
              <a:t>Important</a:t>
            </a:r>
            <a:r>
              <a:rPr lang="fr-FR" dirty="0" smtClean="0"/>
              <a:t> : Plusieurs éléments sont obligatoires et doivent être présents dans le mémoire de stage à rédiger: le sommaire, les annexes, la bibliographie, etc.. Le chemin de fer d’un tel document (qui doit donc contenir des éléments imposés) </a:t>
            </a:r>
            <a:endParaRPr lang="en-US" dirty="0"/>
          </a:p>
        </p:txBody>
      </p:sp>
      <p:pic>
        <p:nvPicPr>
          <p:cNvPr id="5" name="Espace réservé du contenu 4" descr="image_0983235_20201115_ob_8429d7_exemple-missions.jpg"/>
          <p:cNvPicPr>
            <a:picLocks noGrp="1" noChangeAspect="1"/>
          </p:cNvPicPr>
          <p:nvPr>
            <p:ph sz="quarter" idx="2"/>
          </p:nvPr>
        </p:nvPicPr>
        <p:blipFill>
          <a:blip r:embed="rId2"/>
          <a:stretch>
            <a:fillRect/>
          </a:stretch>
        </p:blipFill>
        <p:spPr>
          <a:xfrm>
            <a:off x="4572000" y="1714488"/>
            <a:ext cx="3284537" cy="2085421"/>
          </a:xfrm>
          <a:prstGeom prst="rect">
            <a:avLst/>
          </a:prstGeom>
          <a:ln>
            <a:noFill/>
          </a:ln>
          <a:effectLst>
            <a:outerShdw blurRad="292100" dist="139700" dir="2700000" algn="tl" rotWithShape="0">
              <a:srgbClr val="333333">
                <a:alpha val="65000"/>
              </a:srgbClr>
            </a:outerShdw>
          </a:effectLst>
        </p:spPr>
      </p:pic>
      <p:pic>
        <p:nvPicPr>
          <p:cNvPr id="6" name="Image 5" descr="The-five-satisfactions-or-stakeholder-analysis.png"/>
          <p:cNvPicPr>
            <a:picLocks noChangeAspect="1"/>
          </p:cNvPicPr>
          <p:nvPr/>
        </p:nvPicPr>
        <p:blipFill>
          <a:blip r:embed="rId3"/>
          <a:stretch>
            <a:fillRect/>
          </a:stretch>
        </p:blipFill>
        <p:spPr>
          <a:xfrm>
            <a:off x="4572001" y="3929066"/>
            <a:ext cx="3286148" cy="22171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lnSpcReduction="10000"/>
          </a:bodyPr>
          <a:lstStyle/>
          <a:p>
            <a:r>
              <a:rPr lang="fr-FR" sz="1600" dirty="0" smtClean="0"/>
              <a:t>En quelques mots, voici ce qui est attendu du mémoire de stage.  </a:t>
            </a:r>
            <a:endParaRPr lang="en-US" sz="1600" dirty="0" smtClean="0"/>
          </a:p>
          <a:p>
            <a:pPr lvl="0"/>
            <a:r>
              <a:rPr lang="fr-FR" sz="1600" dirty="0" smtClean="0"/>
              <a:t>Il présente l'administration et le service dans lequel il fallait s'insérer et travailler ; il fera donc aussi état de l'accueil reçu.</a:t>
            </a:r>
            <a:endParaRPr lang="en-US" sz="1600" dirty="0" smtClean="0"/>
          </a:p>
          <a:p>
            <a:endParaRPr lang="en-US" sz="1600" dirty="0" smtClean="0"/>
          </a:p>
          <a:p>
            <a:pPr lvl="0"/>
            <a:r>
              <a:rPr lang="fr-FR" sz="1600" dirty="0" smtClean="0"/>
              <a:t>Il fait état des différentes tâches confiées et de la manière dont elles ont été  exécutées, en présentant les facilités et difficultés.</a:t>
            </a:r>
            <a:endParaRPr lang="en-US" sz="1600" dirty="0" smtClean="0"/>
          </a:p>
          <a:p>
            <a:pPr>
              <a:buNone/>
            </a:pPr>
            <a:r>
              <a:rPr lang="fr-FR" sz="1600" dirty="0" smtClean="0"/>
              <a:t> </a:t>
            </a:r>
            <a:endParaRPr lang="en-US" sz="1600" dirty="0" smtClean="0"/>
          </a:p>
          <a:p>
            <a:r>
              <a:rPr lang="fr-FR" sz="1600" dirty="0" smtClean="0"/>
              <a:t>Des axes et sous axes vous seront présentés et sur la base desquels,  vous aurez à choisir un thème à développer à travers votre mémoire de stage. </a:t>
            </a:r>
            <a:endParaRPr lang="en-US" sz="1600" dirty="0"/>
          </a:p>
        </p:txBody>
      </p:sp>
      <p:pic>
        <p:nvPicPr>
          <p:cNvPr id="5" name="Espace réservé du contenu 4" descr="download.jpg"/>
          <p:cNvPicPr>
            <a:picLocks noGrp="1" noChangeAspect="1"/>
          </p:cNvPicPr>
          <p:nvPr>
            <p:ph sz="quarter" idx="2"/>
          </p:nvPr>
        </p:nvPicPr>
        <p:blipFill>
          <a:blip r:embed="rId2"/>
          <a:stretch>
            <a:fillRect/>
          </a:stretch>
        </p:blipFill>
        <p:spPr>
          <a:xfrm>
            <a:off x="4572000" y="1785926"/>
            <a:ext cx="3286148" cy="2000264"/>
          </a:xfrm>
          <a:prstGeom prst="rect">
            <a:avLst/>
          </a:prstGeom>
          <a:ln>
            <a:noFill/>
          </a:ln>
          <a:effectLst>
            <a:outerShdw blurRad="292100" dist="139700" dir="2700000" algn="tl" rotWithShape="0">
              <a:srgbClr val="333333">
                <a:alpha val="65000"/>
              </a:srgbClr>
            </a:outerShdw>
          </a:effectLst>
        </p:spPr>
      </p:pic>
      <p:pic>
        <p:nvPicPr>
          <p:cNvPr id="6" name="Image 5" descr="download (1).jpg"/>
          <p:cNvPicPr>
            <a:picLocks noChangeAspect="1"/>
          </p:cNvPicPr>
          <p:nvPr/>
        </p:nvPicPr>
        <p:blipFill>
          <a:blip r:embed="rId3"/>
          <a:stretch>
            <a:fillRect/>
          </a:stretch>
        </p:blipFill>
        <p:spPr>
          <a:xfrm>
            <a:off x="4572000" y="3929066"/>
            <a:ext cx="3143272" cy="214312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55000" lnSpcReduction="20000"/>
          </a:bodyPr>
          <a:lstStyle/>
          <a:p>
            <a:endParaRPr lang="en-US" dirty="0" smtClean="0"/>
          </a:p>
          <a:p>
            <a:r>
              <a:rPr lang="fr-FR" sz="2500" b="1" dirty="0" smtClean="0"/>
              <a:t>3- </a:t>
            </a:r>
            <a:r>
              <a:rPr lang="fr-FR" sz="2500" b="1" u="sng" dirty="0" smtClean="0"/>
              <a:t>Conseils pour l’élaboration du mémoire de stage </a:t>
            </a:r>
            <a:endParaRPr lang="en-US" sz="2500" b="1" u="sng" dirty="0" smtClean="0"/>
          </a:p>
          <a:p>
            <a:pPr>
              <a:buNone/>
            </a:pPr>
            <a:r>
              <a:rPr lang="fr-FR" sz="2500" b="1" dirty="0" smtClean="0"/>
              <a:t> </a:t>
            </a:r>
            <a:endParaRPr lang="en-US" sz="2500" b="1" dirty="0" smtClean="0"/>
          </a:p>
          <a:p>
            <a:pPr lvl="0"/>
            <a:r>
              <a:rPr lang="fr-FR" sz="2500" b="1" dirty="0" smtClean="0"/>
              <a:t>Conseils pour l'élaboration de votre mémoire de stage :</a:t>
            </a:r>
            <a:endParaRPr lang="en-US" sz="2500" dirty="0" smtClean="0"/>
          </a:p>
          <a:p>
            <a:endParaRPr lang="en-US" sz="2500" dirty="0" smtClean="0"/>
          </a:p>
          <a:p>
            <a:pPr lvl="0"/>
            <a:r>
              <a:rPr lang="fr-FR" sz="2500" b="1" dirty="0" smtClean="0"/>
              <a:t>a- </a:t>
            </a:r>
            <a:r>
              <a:rPr lang="fr-FR" sz="2500" b="1" u="sng" dirty="0" smtClean="0"/>
              <a:t>S'organiser à l'avance</a:t>
            </a:r>
            <a:endParaRPr lang="en-US" sz="2500" dirty="0" smtClean="0"/>
          </a:p>
          <a:p>
            <a:endParaRPr lang="en-US" sz="2500" dirty="0" smtClean="0"/>
          </a:p>
          <a:p>
            <a:r>
              <a:rPr lang="fr-FR" sz="2500" dirty="0" smtClean="0"/>
              <a:t> Pour que la rédaction de votre mémoire de stage soit facilitée, il convient d'y penser avant la fin du stage. </a:t>
            </a:r>
            <a:endParaRPr lang="en-US" sz="2500" dirty="0" smtClean="0"/>
          </a:p>
          <a:p>
            <a:endParaRPr lang="en-US" sz="2500" dirty="0" smtClean="0"/>
          </a:p>
          <a:p>
            <a:pPr lvl="0"/>
            <a:r>
              <a:rPr lang="fr-FR" sz="2500" b="1" dirty="0" smtClean="0"/>
              <a:t>b- </a:t>
            </a:r>
            <a:r>
              <a:rPr lang="fr-FR" sz="2500" b="1" u="sng" dirty="0" smtClean="0"/>
              <a:t>Pendant le stage</a:t>
            </a:r>
            <a:r>
              <a:rPr lang="fr-FR" sz="2500" b="1" dirty="0" smtClean="0"/>
              <a:t> :</a:t>
            </a:r>
            <a:endParaRPr lang="en-US" sz="2500" dirty="0" smtClean="0"/>
          </a:p>
          <a:p>
            <a:endParaRPr lang="en-US" sz="2500" dirty="0" smtClean="0"/>
          </a:p>
          <a:p>
            <a:r>
              <a:rPr lang="fr-FR" sz="2500" dirty="0" smtClean="0"/>
              <a:t>Afin de rédiger un mémoire de stage le plus concret possible, il est vivement recommandé de constituer une sorte de " journal de bord " pendant votre stage.</a:t>
            </a:r>
            <a:endParaRPr lang="en-US" sz="2500" dirty="0" smtClean="0"/>
          </a:p>
          <a:p>
            <a:endParaRPr lang="en-US" dirty="0"/>
          </a:p>
        </p:txBody>
      </p:sp>
      <p:pic>
        <p:nvPicPr>
          <p:cNvPr id="5" name="Espace réservé du contenu 4" descr="1586630214_5901a7aaa17e2f1358b408003d53787f-800x800.png"/>
          <p:cNvPicPr>
            <a:picLocks noGrp="1" noChangeAspect="1"/>
          </p:cNvPicPr>
          <p:nvPr>
            <p:ph sz="quarter" idx="2"/>
          </p:nvPr>
        </p:nvPicPr>
        <p:blipFill>
          <a:blip r:embed="rId2"/>
          <a:stretch>
            <a:fillRect/>
          </a:stretch>
        </p:blipFill>
        <p:spPr>
          <a:xfrm>
            <a:off x="4270375" y="2057400"/>
            <a:ext cx="3657600" cy="36576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r>
              <a:rPr lang="fr-FR" sz="1600" dirty="0" smtClean="0"/>
              <a:t>Il ne s'agit pas ici que d'une simple prise de note sur vos activités hebdomadaires, mais aussi de vos impressions, réussites, échecs, objectifs, contraintes. </a:t>
            </a:r>
            <a:endParaRPr lang="en-US" sz="1600" dirty="0" smtClean="0"/>
          </a:p>
          <a:p>
            <a:endParaRPr lang="en-US" sz="1600" dirty="0" smtClean="0"/>
          </a:p>
          <a:p>
            <a:r>
              <a:rPr lang="fr-FR" sz="1600" dirty="0" smtClean="0"/>
              <a:t>N'oubliez  pas de prendre connaissance de l'organigramme de la collectivité, il vous sera ainsi plus facile d'éclaircir certains points incompris, d'avoir des précisions sur une activité que vous n'avez pas saisie. </a:t>
            </a:r>
            <a:endParaRPr lang="en-US" sz="1600" dirty="0" smtClean="0"/>
          </a:p>
          <a:p>
            <a:endParaRPr lang="en-US" dirty="0"/>
          </a:p>
        </p:txBody>
      </p:sp>
      <p:pic>
        <p:nvPicPr>
          <p:cNvPr id="5" name="Espace réservé du contenu 4" descr="First Impressions.jpeg.jpg"/>
          <p:cNvPicPr>
            <a:picLocks noGrp="1" noChangeAspect="1"/>
          </p:cNvPicPr>
          <p:nvPr>
            <p:ph sz="quarter" idx="2"/>
          </p:nvPr>
        </p:nvPicPr>
        <p:blipFill>
          <a:blip r:embed="rId2" cstate="print"/>
          <a:stretch>
            <a:fillRect/>
          </a:stretch>
        </p:blipFill>
        <p:spPr>
          <a:xfrm>
            <a:off x="4214810" y="1714488"/>
            <a:ext cx="3657600" cy="1914974"/>
          </a:xfrm>
          <a:prstGeom prst="rect">
            <a:avLst/>
          </a:prstGeom>
          <a:ln>
            <a:noFill/>
          </a:ln>
          <a:effectLst>
            <a:outerShdw blurRad="292100" dist="139700" dir="2700000" algn="tl" rotWithShape="0">
              <a:srgbClr val="333333">
                <a:alpha val="65000"/>
              </a:srgbClr>
            </a:outerShdw>
          </a:effectLst>
        </p:spPr>
      </p:pic>
      <p:pic>
        <p:nvPicPr>
          <p:cNvPr id="6" name="Image 5" descr="type-orga1.png"/>
          <p:cNvPicPr>
            <a:picLocks noChangeAspect="1"/>
          </p:cNvPicPr>
          <p:nvPr/>
        </p:nvPicPr>
        <p:blipFill>
          <a:blip r:embed="rId3"/>
          <a:stretch>
            <a:fillRect/>
          </a:stretch>
        </p:blipFill>
        <p:spPr>
          <a:xfrm>
            <a:off x="4071934" y="3857628"/>
            <a:ext cx="4132747" cy="1657975"/>
          </a:xfrm>
          <a:prstGeom prst="rect">
            <a:avLst/>
          </a:prstGeom>
        </p:spPr>
      </p:pic>
    </p:spTree>
  </p:cSld>
  <p:clrMapOvr>
    <a:masterClrMapping/>
  </p:clrMapOvr>
  <p:transition>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25000" lnSpcReduction="20000"/>
          </a:bodyPr>
          <a:lstStyle/>
          <a:p>
            <a:endParaRPr lang="en-US" dirty="0" smtClean="0"/>
          </a:p>
          <a:p>
            <a:pPr lvl="0"/>
            <a:r>
              <a:rPr lang="fr-FR" sz="5600" b="1" dirty="0" smtClean="0"/>
              <a:t>c- </a:t>
            </a:r>
            <a:r>
              <a:rPr lang="fr-FR" sz="5600" b="1" u="sng" dirty="0" smtClean="0"/>
              <a:t>A la fin du stage</a:t>
            </a:r>
            <a:endParaRPr lang="en-US" sz="5600" dirty="0" smtClean="0"/>
          </a:p>
          <a:p>
            <a:endParaRPr lang="en-US" sz="5600" dirty="0" smtClean="0"/>
          </a:p>
          <a:p>
            <a:r>
              <a:rPr lang="fr-FR" sz="5600" dirty="0" smtClean="0"/>
              <a:t> Lorsque votre stage prendra fin, vous devrez dresser un bilan de celui-ci. Ce bilan constituera le fond de votre rapport et sera la partie que votre correcteur appréciera le plus. Voici quelques questions pour vous guider dans cette démarche :</a:t>
            </a:r>
            <a:endParaRPr lang="en-US" sz="5600" dirty="0" smtClean="0"/>
          </a:p>
          <a:p>
            <a:endParaRPr lang="en-US" sz="5600" dirty="0" smtClean="0"/>
          </a:p>
          <a:p>
            <a:pPr lvl="0"/>
            <a:r>
              <a:rPr lang="fr-FR" sz="5600" dirty="0" smtClean="0"/>
              <a:t>Qu'avez vous retiré de votre stage?</a:t>
            </a:r>
            <a:endParaRPr lang="en-US" sz="5600" dirty="0" smtClean="0"/>
          </a:p>
          <a:p>
            <a:endParaRPr lang="en-US" sz="5600" dirty="0" smtClean="0"/>
          </a:p>
          <a:p>
            <a:pPr lvl="0"/>
            <a:r>
              <a:rPr lang="fr-FR" sz="5600" dirty="0" smtClean="0"/>
              <a:t>Qu'avez-vous apporté à la collectivité?</a:t>
            </a:r>
            <a:endParaRPr lang="en-US" sz="5600" dirty="0" smtClean="0"/>
          </a:p>
          <a:p>
            <a:endParaRPr lang="en-US" sz="5600" dirty="0" smtClean="0"/>
          </a:p>
          <a:p>
            <a:pPr lvl="0"/>
            <a:r>
              <a:rPr lang="fr-FR" sz="5600" dirty="0" smtClean="0"/>
              <a:t>Qu'avez-vous acquis? (méthodes de travail, rigueur, organisation, précisez-les !)  </a:t>
            </a:r>
            <a:endParaRPr lang="en-US" sz="5600" dirty="0" smtClean="0"/>
          </a:p>
          <a:p>
            <a:pPr>
              <a:buNone/>
            </a:pPr>
            <a:r>
              <a:rPr lang="fr-FR" sz="5600" dirty="0" smtClean="0"/>
              <a:t> </a:t>
            </a:r>
            <a:endParaRPr lang="en-US" sz="5600" dirty="0" smtClean="0"/>
          </a:p>
          <a:p>
            <a:endParaRPr lang="en-US" sz="5600" dirty="0" smtClean="0"/>
          </a:p>
          <a:p>
            <a:endParaRPr lang="en-US" dirty="0"/>
          </a:p>
        </p:txBody>
      </p:sp>
      <p:sp>
        <p:nvSpPr>
          <p:cNvPr id="4" name="Espace réservé du contenu 3"/>
          <p:cNvSpPr>
            <a:spLocks noGrp="1"/>
          </p:cNvSpPr>
          <p:nvPr>
            <p:ph sz="quarter" idx="2"/>
          </p:nvPr>
        </p:nvSpPr>
        <p:spPr/>
        <p:txBody>
          <a:bodyPr>
            <a:normAutofit fontScale="25000" lnSpcReduction="20000"/>
          </a:bodyPr>
          <a:lstStyle/>
          <a:p>
            <a:pPr lvl="0"/>
            <a:r>
              <a:rPr lang="fr-FR" sz="6400" dirty="0" smtClean="0"/>
              <a:t>Avez-vous atteints les objectifs que vous vous étiez fixés?</a:t>
            </a:r>
            <a:endParaRPr lang="en-US" sz="6400" dirty="0" smtClean="0"/>
          </a:p>
          <a:p>
            <a:r>
              <a:rPr lang="fr-FR" sz="6400" dirty="0" smtClean="0"/>
              <a:t> </a:t>
            </a:r>
            <a:endParaRPr lang="en-US" sz="6400" dirty="0" smtClean="0"/>
          </a:p>
          <a:p>
            <a:pPr lvl="0"/>
            <a:r>
              <a:rPr lang="fr-FR" sz="6400" dirty="0" smtClean="0"/>
              <a:t>Comment avez-vous géré votre temps? Estimez-vous avoir réussi?</a:t>
            </a:r>
            <a:endParaRPr lang="en-US" sz="6400" dirty="0" smtClean="0"/>
          </a:p>
          <a:p>
            <a:endParaRPr lang="en-US" dirty="0"/>
          </a:p>
        </p:txBody>
      </p:sp>
      <p:pic>
        <p:nvPicPr>
          <p:cNvPr id="5" name="Image 4" descr="download (2).jpg"/>
          <p:cNvPicPr>
            <a:picLocks noChangeAspect="1"/>
          </p:cNvPicPr>
          <p:nvPr/>
        </p:nvPicPr>
        <p:blipFill>
          <a:blip r:embed="rId2"/>
          <a:stretch>
            <a:fillRect/>
          </a:stretch>
        </p:blipFill>
        <p:spPr>
          <a:xfrm>
            <a:off x="4929190" y="3429000"/>
            <a:ext cx="2466975" cy="1847850"/>
          </a:xfrm>
          <a:prstGeom prst="rect">
            <a:avLst/>
          </a:prstGeom>
        </p:spPr>
      </p:pic>
    </p:spTree>
  </p:cSld>
  <p:clrMapOvr>
    <a:masterClrMapping/>
  </p:clrMapOvr>
  <p:transition>
    <p:spli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25000" lnSpcReduction="20000"/>
          </a:bodyPr>
          <a:lstStyle/>
          <a:p>
            <a:r>
              <a:rPr lang="fr-FR" dirty="0" smtClean="0"/>
              <a:t> </a:t>
            </a:r>
            <a:endParaRPr lang="en-US" dirty="0" smtClean="0"/>
          </a:p>
          <a:p>
            <a:pPr lvl="0"/>
            <a:r>
              <a:rPr lang="fr-FR" sz="6400" dirty="0" smtClean="0"/>
              <a:t>Quels outils maîtrisez-vous plus qu'au début de votre stage?</a:t>
            </a:r>
            <a:endParaRPr lang="en-US" sz="6400" dirty="0" smtClean="0"/>
          </a:p>
          <a:p>
            <a:endParaRPr lang="en-US" sz="6400" dirty="0" smtClean="0"/>
          </a:p>
          <a:p>
            <a:pPr lvl="0"/>
            <a:r>
              <a:rPr lang="fr-FR" sz="6400" dirty="0" smtClean="0"/>
              <a:t>Quels sont les outils dont vous avez appris à vous servir? </a:t>
            </a:r>
            <a:endParaRPr lang="en-US" sz="6400" dirty="0" smtClean="0"/>
          </a:p>
          <a:p>
            <a:endParaRPr lang="en-US" sz="6400" dirty="0" smtClean="0"/>
          </a:p>
          <a:p>
            <a:pPr lvl="0"/>
            <a:r>
              <a:rPr lang="fr-FR" sz="6400" dirty="0" smtClean="0"/>
              <a:t>Le contenu de votre formation était-il en adéquation avec le stage?</a:t>
            </a:r>
            <a:endParaRPr lang="en-US" sz="6400" dirty="0" smtClean="0"/>
          </a:p>
          <a:p>
            <a:pPr>
              <a:buNone/>
            </a:pPr>
            <a:r>
              <a:rPr lang="fr-FR" sz="6400" dirty="0" smtClean="0"/>
              <a:t>  </a:t>
            </a:r>
            <a:endParaRPr lang="en-US" sz="6400" dirty="0" smtClean="0"/>
          </a:p>
          <a:p>
            <a:endParaRPr lang="en-US" sz="6400" dirty="0" smtClean="0"/>
          </a:p>
          <a:p>
            <a:pPr lvl="0"/>
            <a:r>
              <a:rPr lang="fr-FR" sz="6400" dirty="0" smtClean="0"/>
              <a:t>Dans l'absolu, souhaiteriez-vous travailler dans ce genre de collectivité ? Estimez-vous que cette collectivité vous correspond?</a:t>
            </a:r>
            <a:endParaRPr lang="en-US" sz="6400" dirty="0" smtClean="0"/>
          </a:p>
          <a:p>
            <a:endParaRPr lang="en-US" sz="6400" dirty="0" smtClean="0"/>
          </a:p>
          <a:p>
            <a:endParaRPr lang="en-US" dirty="0"/>
          </a:p>
        </p:txBody>
      </p:sp>
      <p:sp>
        <p:nvSpPr>
          <p:cNvPr id="4" name="Espace réservé du contenu 3"/>
          <p:cNvSpPr>
            <a:spLocks noGrp="1"/>
          </p:cNvSpPr>
          <p:nvPr>
            <p:ph sz="quarter" idx="2"/>
          </p:nvPr>
        </p:nvSpPr>
        <p:spPr/>
        <p:txBody>
          <a:bodyPr>
            <a:normAutofit fontScale="25000" lnSpcReduction="20000"/>
          </a:bodyPr>
          <a:lstStyle/>
          <a:p>
            <a:pPr lvl="0"/>
            <a:r>
              <a:rPr lang="fr-FR" sz="6400" dirty="0" smtClean="0"/>
              <a:t>Ce stage vous a-t-il apporté une orientation professionnelle plus précise pour votre avenir ?  </a:t>
            </a:r>
            <a:endParaRPr lang="en-US" sz="6400" dirty="0" smtClean="0"/>
          </a:p>
          <a:p>
            <a:endParaRPr lang="en-US" sz="6400" dirty="0" smtClean="0"/>
          </a:p>
          <a:p>
            <a:pPr lvl="0"/>
            <a:r>
              <a:rPr lang="fr-FR" sz="6400" dirty="0" smtClean="0"/>
              <a:t>A-t- il confirmé ou infirmé vos choix ?</a:t>
            </a:r>
            <a:endParaRPr lang="en-US" sz="6400" dirty="0" smtClean="0"/>
          </a:p>
          <a:p>
            <a:endParaRPr lang="en-US" sz="6400" dirty="0" smtClean="0"/>
          </a:p>
          <a:p>
            <a:pPr lvl="0"/>
            <a:r>
              <a:rPr lang="fr-FR" sz="6400" dirty="0" smtClean="0"/>
              <a:t>A-t-il fait naître d'autres désirs ?</a:t>
            </a:r>
            <a:endParaRPr lang="en-US" sz="6400" dirty="0" smtClean="0"/>
          </a:p>
          <a:p>
            <a:endParaRPr lang="en-US" sz="6400" dirty="0" smtClean="0"/>
          </a:p>
          <a:p>
            <a:endParaRPr lang="en-US" dirty="0"/>
          </a:p>
        </p:txBody>
      </p:sp>
      <p:pic>
        <p:nvPicPr>
          <p:cNvPr id="5" name="Image 4" descr="2017-VAKOM-Orientation-professionnelle.jpg"/>
          <p:cNvPicPr>
            <a:picLocks noChangeAspect="1"/>
          </p:cNvPicPr>
          <p:nvPr/>
        </p:nvPicPr>
        <p:blipFill>
          <a:blip r:embed="rId2"/>
          <a:stretch>
            <a:fillRect/>
          </a:stretch>
        </p:blipFill>
        <p:spPr>
          <a:xfrm>
            <a:off x="4572000" y="3857628"/>
            <a:ext cx="3286147" cy="17145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dir="l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1515</TotalTime>
  <Words>532</Words>
  <PresentationFormat>Affichage à l'écran (4:3)</PresentationFormat>
  <Paragraphs>89</Paragraphs>
  <Slides>12</Slides>
  <Notes>0</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Oriel</vt:lpstr>
      <vt:lpstr>    </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DELL</dc:creator>
  <cp:lastModifiedBy>DELL</cp:lastModifiedBy>
  <cp:revision>54</cp:revision>
  <dcterms:created xsi:type="dcterms:W3CDTF">2023-11-05T21:06:29Z</dcterms:created>
  <dcterms:modified xsi:type="dcterms:W3CDTF">2023-11-25T19:59:10Z</dcterms:modified>
</cp:coreProperties>
</file>