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87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A309A6D-C09C-4548-B29A-6CF363A7E532}" type="datetimeFigureOut">
              <a:rPr lang="fr-FR" smtClean="0"/>
              <a:pPr/>
              <a:t>25/11/2023</a:t>
            </a:fld>
            <a:endParaRPr lang="fr-BE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fr-BE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cteur droit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cteur droit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cteur droit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lips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lips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lips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A309A6D-C09C-4548-B29A-6CF363A7E532}" type="datetimeFigureOut">
              <a:rPr lang="fr-FR" smtClean="0"/>
              <a:pPr/>
              <a:t>25/11/2023</a:t>
            </a:fld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A309A6D-C09C-4548-B29A-6CF363A7E532}" type="datetimeFigureOut">
              <a:rPr lang="fr-FR" smtClean="0"/>
              <a:pPr/>
              <a:t>25/11/2023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fr-BE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necteur droit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necteur droit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lips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lips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lips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cteur droit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25/11/2023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25/11/2023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A309A6D-C09C-4548-B29A-6CF363A7E532}" type="datetimeFigureOut">
              <a:rPr lang="fr-FR" smtClean="0"/>
              <a:pPr/>
              <a:t>25/11/2023</a:t>
            </a:fld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25/11/2023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Espace réservé du contenu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A309A6D-C09C-4548-B29A-6CF363A7E532}" type="datetimeFigureOut">
              <a:rPr lang="fr-FR" smtClean="0"/>
              <a:pPr/>
              <a:t>25/11/2023</a:t>
            </a:fld>
            <a:endParaRPr lang="fr-BE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3" name="Espace réservé du pied de page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r-B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necteur droit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cteur droit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A309A6D-C09C-4548-B29A-6CF363A7E532}" type="datetimeFigureOut">
              <a:rPr lang="fr-FR" smtClean="0"/>
              <a:pPr/>
              <a:t>25/11/2023</a:t>
            </a:fld>
            <a:endParaRPr lang="fr-BE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25/11/2023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25/11/2023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25/11/2023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fr-BE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14546" y="2714620"/>
            <a:ext cx="6172200" cy="114300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SA" sz="2400" b="1" dirty="0" smtClean="0">
                <a:solidFill>
                  <a:srgbClr val="00B050"/>
                </a:solidFill>
              </a:rPr>
              <a:t>القانون رقم 11-10 المؤرخ في 20 رجب عام 1432 هـ</a:t>
            </a:r>
            <a:r>
              <a:rPr lang="en-US" sz="2400" dirty="0" smtClean="0">
                <a:solidFill>
                  <a:srgbClr val="00B050"/>
                </a:solidFill>
              </a:rPr>
              <a:t/>
            </a:r>
            <a:br>
              <a:rPr lang="en-US" sz="2400" dirty="0" smtClean="0">
                <a:solidFill>
                  <a:srgbClr val="00B050"/>
                </a:solidFill>
              </a:rPr>
            </a:br>
            <a:r>
              <a:rPr lang="ar-SA" sz="2400" b="1" dirty="0" smtClean="0">
                <a:solidFill>
                  <a:srgbClr val="00B050"/>
                </a:solidFill>
              </a:rPr>
              <a:t>الموافق 22 يونيو سنة 2011 المتعلق بالبلدية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Image 3" descr="filieres-agricol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7" y="214290"/>
            <a:ext cx="2071702" cy="2143140"/>
          </a:xfrm>
          <a:prstGeom prst="rect">
            <a:avLst/>
          </a:prstGeom>
        </p:spPr>
      </p:pic>
      <p:pic>
        <p:nvPicPr>
          <p:cNvPr id="5" name="Image 4" descr="filieres-agricol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4546" y="4143380"/>
            <a:ext cx="6143668" cy="2071702"/>
          </a:xfrm>
          <a:prstGeom prst="rect">
            <a:avLst/>
          </a:prstGeom>
        </p:spPr>
      </p:pic>
      <p:pic>
        <p:nvPicPr>
          <p:cNvPr id="6" name="Image 5" descr="filieres-agricol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79" y="142853"/>
            <a:ext cx="5214973" cy="2214577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SA" sz="2800" b="1" dirty="0" smtClean="0">
                <a:solidFill>
                  <a:srgbClr val="C00000"/>
                </a:solidFill>
              </a:rPr>
              <a:t>القانون رقم 11-10 المؤرخ في 20 رجب عام 1432 هـ</a:t>
            </a:r>
            <a:r>
              <a:rPr lang="en-US" sz="2800" dirty="0" smtClean="0">
                <a:solidFill>
                  <a:srgbClr val="C00000"/>
                </a:solidFill>
              </a:rPr>
              <a:t/>
            </a:r>
            <a:br>
              <a:rPr lang="en-US" sz="2800" dirty="0" smtClean="0">
                <a:solidFill>
                  <a:srgbClr val="C00000"/>
                </a:solidFill>
              </a:rPr>
            </a:br>
            <a:r>
              <a:rPr lang="ar-SA" sz="2800" b="1" dirty="0" smtClean="0">
                <a:solidFill>
                  <a:srgbClr val="C00000"/>
                </a:solidFill>
              </a:rPr>
              <a:t>الموافق 22 يونيو سنة 2011 المتعلق بالبلدية</a:t>
            </a:r>
            <a:endParaRPr lang="en-US" sz="2800" dirty="0">
              <a:solidFill>
                <a:srgbClr val="C00000"/>
              </a:solidFill>
            </a:endParaRPr>
          </a:p>
        </p:txBody>
      </p:sp>
      <p:pic>
        <p:nvPicPr>
          <p:cNvPr id="5" name="Espace réservé du contenu 4" descr="sddefault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28596" y="1643050"/>
            <a:ext cx="4000529" cy="44291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62500" lnSpcReduction="20000"/>
          </a:bodyPr>
          <a:lstStyle/>
          <a:p>
            <a:pPr algn="r">
              <a:buNone/>
            </a:pPr>
            <a:r>
              <a:rPr lang="ar-SA" b="1" dirty="0" smtClean="0">
                <a:solidFill>
                  <a:srgbClr val="00B050"/>
                </a:solidFill>
              </a:rPr>
              <a:t>القسم الأول: أحكام تمهيدية</a:t>
            </a:r>
            <a:endParaRPr lang="en-US" dirty="0" smtClean="0">
              <a:solidFill>
                <a:srgbClr val="00B050"/>
              </a:solidFill>
            </a:endParaRPr>
          </a:p>
          <a:p>
            <a:pPr algn="r">
              <a:buNone/>
            </a:pPr>
            <a:r>
              <a:rPr lang="ar-DZ" b="1" dirty="0" smtClean="0">
                <a:solidFill>
                  <a:srgbClr val="00B050"/>
                </a:solidFill>
              </a:rPr>
              <a:t>الباب الأول: المبادئ الأساسي</a:t>
            </a:r>
            <a:endParaRPr lang="en-US" dirty="0" smtClean="0">
              <a:solidFill>
                <a:srgbClr val="00B050"/>
              </a:solidFill>
            </a:endParaRPr>
          </a:p>
          <a:p>
            <a:pPr algn="r">
              <a:buNone/>
            </a:pPr>
            <a:r>
              <a:rPr lang="en-US" b="1" dirty="0" smtClean="0"/>
              <a:t> </a:t>
            </a:r>
            <a:endParaRPr lang="en-US" dirty="0" smtClean="0"/>
          </a:p>
          <a:p>
            <a:pPr lvl="0" algn="r">
              <a:buNone/>
            </a:pPr>
            <a:r>
              <a:rPr lang="ar-DZ" b="1" dirty="0" smtClean="0"/>
              <a:t>* </a:t>
            </a:r>
            <a:r>
              <a:rPr lang="ar-DZ" dirty="0" smtClean="0"/>
              <a:t>البلدية هي الجماعة القاعدية للدولة</a:t>
            </a:r>
            <a:endParaRPr lang="en-US" dirty="0" smtClean="0"/>
          </a:p>
          <a:p>
            <a:pPr algn="r">
              <a:buNone/>
            </a:pPr>
            <a:r>
              <a:rPr lang="ar-DZ" dirty="0" smtClean="0"/>
              <a:t>* </a:t>
            </a:r>
            <a:r>
              <a:rPr lang="ar-DZ" dirty="0" err="1" smtClean="0"/>
              <a:t>و</a:t>
            </a:r>
            <a:r>
              <a:rPr lang="ar-DZ" dirty="0" smtClean="0"/>
              <a:t> تتمتع بالشخصية المعنوية </a:t>
            </a:r>
            <a:r>
              <a:rPr lang="ar-DZ" dirty="0" err="1" smtClean="0"/>
              <a:t>و</a:t>
            </a:r>
            <a:r>
              <a:rPr lang="ar-DZ" dirty="0" smtClean="0"/>
              <a:t> الذمة المالية المستقلة</a:t>
            </a:r>
            <a:endParaRPr lang="en-US" dirty="0" smtClean="0"/>
          </a:p>
          <a:p>
            <a:pPr algn="r">
              <a:buNone/>
            </a:pPr>
            <a:r>
              <a:rPr lang="ar-DZ" dirty="0" smtClean="0"/>
              <a:t>* البلدية هي القاعدة الإقليمية اللامركزية </a:t>
            </a:r>
            <a:r>
              <a:rPr lang="ar-DZ" dirty="0" err="1" smtClean="0"/>
              <a:t>و</a:t>
            </a:r>
            <a:r>
              <a:rPr lang="ar-DZ" dirty="0" smtClean="0"/>
              <a:t> مكان لممارسة المواطنة ، </a:t>
            </a:r>
            <a:r>
              <a:rPr lang="ar-DZ" dirty="0" err="1" smtClean="0"/>
              <a:t>و</a:t>
            </a:r>
            <a:r>
              <a:rPr lang="ar-DZ" dirty="0" smtClean="0"/>
              <a:t> تشكل إطار ممارسة المواطن في تسيير الشؤون العمومية.</a:t>
            </a:r>
            <a:endParaRPr lang="en-US" dirty="0" smtClean="0"/>
          </a:p>
          <a:p>
            <a:pPr algn="r">
              <a:buNone/>
            </a:pPr>
            <a:r>
              <a:rPr lang="ar-DZ" dirty="0" smtClean="0"/>
              <a:t>* </a:t>
            </a:r>
            <a:r>
              <a:rPr lang="ar-DZ" dirty="0" err="1" smtClean="0"/>
              <a:t>و</a:t>
            </a:r>
            <a:r>
              <a:rPr lang="ar-DZ" dirty="0" smtClean="0"/>
              <a:t> تساهم مع الدولة بصفة خاصة في إدارة </a:t>
            </a:r>
            <a:r>
              <a:rPr lang="ar-DZ" dirty="0" err="1" smtClean="0"/>
              <a:t>و</a:t>
            </a:r>
            <a:r>
              <a:rPr lang="ar-DZ" dirty="0" smtClean="0"/>
              <a:t> تهيئة الإقليم </a:t>
            </a:r>
            <a:r>
              <a:rPr lang="ar-DZ" dirty="0" err="1" smtClean="0"/>
              <a:t>و</a:t>
            </a:r>
            <a:r>
              <a:rPr lang="ar-DZ" dirty="0" smtClean="0"/>
              <a:t> التنمية </a:t>
            </a:r>
            <a:r>
              <a:rPr lang="ar-DZ" dirty="0" err="1" smtClean="0"/>
              <a:t>الإقتصادية</a:t>
            </a:r>
            <a:r>
              <a:rPr lang="ar-DZ" dirty="0" smtClean="0"/>
              <a:t> و </a:t>
            </a:r>
            <a:r>
              <a:rPr lang="ar-DZ" dirty="0" err="1" smtClean="0"/>
              <a:t>الإجتماعية</a:t>
            </a:r>
            <a:r>
              <a:rPr lang="ar-DZ" dirty="0" smtClean="0"/>
              <a:t> و الثقافية </a:t>
            </a:r>
            <a:r>
              <a:rPr lang="ar-DZ" dirty="0" err="1" smtClean="0"/>
              <a:t>و</a:t>
            </a:r>
            <a:r>
              <a:rPr lang="ar-DZ" dirty="0" smtClean="0"/>
              <a:t> الأمن </a:t>
            </a:r>
            <a:r>
              <a:rPr lang="ar-DZ" dirty="0" err="1" smtClean="0"/>
              <a:t>و</a:t>
            </a:r>
            <a:r>
              <a:rPr lang="ar-DZ" dirty="0" smtClean="0"/>
              <a:t> كذا الحفاظ على الإطار المعيشي للمواطنين </a:t>
            </a:r>
            <a:r>
              <a:rPr lang="ar-DZ" dirty="0" err="1" smtClean="0"/>
              <a:t>و</a:t>
            </a:r>
            <a:r>
              <a:rPr lang="ar-DZ" dirty="0" smtClean="0"/>
              <a:t> تحسينه.</a:t>
            </a:r>
            <a:endParaRPr lang="en-US" dirty="0" smtClean="0"/>
          </a:p>
          <a:p>
            <a:pPr algn="r">
              <a:buNone/>
            </a:pPr>
            <a:r>
              <a:rPr lang="ar-DZ" dirty="0" smtClean="0"/>
              <a:t>* يجب على البلدية أن تتأكد من توفر الموارد المالية الضرورية للتكفل بالأعباء </a:t>
            </a:r>
            <a:r>
              <a:rPr lang="ar-DZ" dirty="0" err="1" smtClean="0"/>
              <a:t>و</a:t>
            </a:r>
            <a:r>
              <a:rPr lang="ar-DZ" dirty="0" smtClean="0"/>
              <a:t> المهام المخولة لها قانونا في كل </a:t>
            </a:r>
            <a:r>
              <a:rPr lang="ar-DZ" dirty="0" err="1" smtClean="0"/>
              <a:t>مسيدان</a:t>
            </a:r>
            <a:r>
              <a:rPr lang="ar-DZ" dirty="0" smtClean="0"/>
              <a:t>.</a:t>
            </a:r>
            <a:endParaRPr lang="en-US" dirty="0" smtClean="0"/>
          </a:p>
          <a:p>
            <a:pPr algn="r">
              <a:buNone/>
            </a:pPr>
            <a:r>
              <a:rPr lang="ar-DZ" dirty="0" smtClean="0"/>
              <a:t>* يجب أن يعوض كل تخفيض في الإيرادات </a:t>
            </a:r>
            <a:r>
              <a:rPr lang="ar-DZ" dirty="0" err="1" smtClean="0"/>
              <a:t>الجبائية</a:t>
            </a:r>
            <a:r>
              <a:rPr lang="ar-DZ" dirty="0" smtClean="0"/>
              <a:t> البلدية ينجم عن إجراء تتخذه الدولة </a:t>
            </a:r>
            <a:r>
              <a:rPr lang="ar-DZ" dirty="0" err="1" smtClean="0"/>
              <a:t>و</a:t>
            </a:r>
            <a:r>
              <a:rPr lang="ar-DZ" dirty="0" smtClean="0"/>
              <a:t> يتضمن إعفاءا </a:t>
            </a:r>
            <a:r>
              <a:rPr lang="ar-DZ" dirty="0" err="1" smtClean="0"/>
              <a:t>جبائيا</a:t>
            </a:r>
            <a:r>
              <a:rPr lang="ar-DZ" dirty="0" smtClean="0"/>
              <a:t> أو تخفيضا في نسب الضريبة أو إلغائها، بناتج </a:t>
            </a:r>
            <a:r>
              <a:rPr lang="ar-DZ" dirty="0" err="1" smtClean="0"/>
              <a:t>جبائي</a:t>
            </a:r>
            <a:r>
              <a:rPr lang="ar-DZ" dirty="0" smtClean="0"/>
              <a:t> يساوي على الأقل مبلغ الفارق عند التحصيل.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algn="r">
              <a:buNone/>
            </a:pPr>
            <a:r>
              <a:rPr lang="ar-DZ" sz="1700" dirty="0" smtClean="0"/>
              <a:t>* يمكن للمجلس أن يقدم عرض عن نشاطه السنوي أمام المواطنين</a:t>
            </a:r>
            <a:endParaRPr lang="en-US" sz="1700" dirty="0" smtClean="0"/>
          </a:p>
          <a:p>
            <a:pPr algn="r">
              <a:buNone/>
            </a:pPr>
            <a:r>
              <a:rPr lang="ar-DZ" sz="1700" dirty="0" smtClean="0"/>
              <a:t>* يمكن رئيس المجلس </a:t>
            </a:r>
            <a:r>
              <a:rPr lang="ar-DZ" sz="1700" dirty="0" err="1" smtClean="0"/>
              <a:t>ان</a:t>
            </a:r>
            <a:r>
              <a:rPr lang="ar-DZ" sz="1700" dirty="0" smtClean="0"/>
              <a:t> يستشير </a:t>
            </a:r>
            <a:r>
              <a:rPr lang="ar-DZ" sz="1700" dirty="0" err="1" smtClean="0"/>
              <a:t>و</a:t>
            </a:r>
            <a:r>
              <a:rPr lang="ar-DZ" sz="1700" dirty="0" smtClean="0"/>
              <a:t> أن يستعين بأية شخصيه محلية أو أي خبير محلي يمكن أن يساهم في الآراء </a:t>
            </a:r>
            <a:r>
              <a:rPr lang="ar-DZ" sz="1700" dirty="0" err="1" smtClean="0"/>
              <a:t>و</a:t>
            </a:r>
            <a:r>
              <a:rPr lang="ar-DZ" sz="1700" dirty="0" smtClean="0"/>
              <a:t> طرح وجهات النظر </a:t>
            </a:r>
            <a:endParaRPr lang="en-US" sz="1700" dirty="0" smtClean="0"/>
          </a:p>
          <a:p>
            <a:endParaRPr lang="en-US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85000" lnSpcReduction="20000"/>
          </a:bodyPr>
          <a:lstStyle/>
          <a:p>
            <a:pPr algn="r">
              <a:buNone/>
            </a:pPr>
            <a:r>
              <a:rPr lang="ar-DZ" sz="1900" b="1" dirty="0" smtClean="0">
                <a:solidFill>
                  <a:srgbClr val="00B050"/>
                </a:solidFill>
              </a:rPr>
              <a:t>الباب الثاني</a:t>
            </a:r>
            <a:endParaRPr lang="en-US" sz="1900" dirty="0" smtClean="0">
              <a:solidFill>
                <a:srgbClr val="00B050"/>
              </a:solidFill>
            </a:endParaRPr>
          </a:p>
          <a:p>
            <a:pPr algn="r">
              <a:buNone/>
            </a:pPr>
            <a:r>
              <a:rPr lang="ar-DZ" sz="1900" b="1" dirty="0" smtClean="0">
                <a:solidFill>
                  <a:srgbClr val="00B050"/>
                </a:solidFill>
              </a:rPr>
              <a:t> </a:t>
            </a:r>
            <a:r>
              <a:rPr lang="ar-DZ" sz="1900" b="1" dirty="0" err="1" smtClean="0">
                <a:solidFill>
                  <a:srgbClr val="00B050"/>
                </a:solidFill>
              </a:rPr>
              <a:t>الإسم</a:t>
            </a:r>
            <a:r>
              <a:rPr lang="ar-DZ" sz="1900" b="1" dirty="0" smtClean="0">
                <a:solidFill>
                  <a:srgbClr val="00B050"/>
                </a:solidFill>
              </a:rPr>
              <a:t> و الإقليم </a:t>
            </a:r>
            <a:r>
              <a:rPr lang="ar-DZ" sz="1900" b="1" dirty="0" err="1" smtClean="0">
                <a:solidFill>
                  <a:srgbClr val="00B050"/>
                </a:solidFill>
              </a:rPr>
              <a:t>و</a:t>
            </a:r>
            <a:r>
              <a:rPr lang="ar-DZ" sz="1900" b="1" dirty="0" smtClean="0">
                <a:solidFill>
                  <a:srgbClr val="00B050"/>
                </a:solidFill>
              </a:rPr>
              <a:t> المقر الرئيسي</a:t>
            </a:r>
            <a:endParaRPr lang="en-US" sz="1900" dirty="0" smtClean="0">
              <a:solidFill>
                <a:srgbClr val="00B050"/>
              </a:solidFill>
            </a:endParaRPr>
          </a:p>
          <a:p>
            <a:pPr algn="r">
              <a:buNone/>
            </a:pPr>
            <a:r>
              <a:rPr lang="ar-DZ" sz="1900" b="1" dirty="0" smtClean="0"/>
              <a:t> </a:t>
            </a:r>
            <a:endParaRPr lang="en-US" sz="1900" dirty="0" smtClean="0"/>
          </a:p>
          <a:p>
            <a:pPr algn="r">
              <a:buNone/>
            </a:pPr>
            <a:r>
              <a:rPr lang="ar-DZ" sz="1900" dirty="0" smtClean="0"/>
              <a:t>* للبلدية </a:t>
            </a:r>
            <a:r>
              <a:rPr lang="ar-DZ" sz="1900" dirty="0" err="1" smtClean="0"/>
              <a:t>إسم</a:t>
            </a:r>
            <a:r>
              <a:rPr lang="ar-DZ" sz="1900" dirty="0" smtClean="0"/>
              <a:t> و إقليم </a:t>
            </a:r>
            <a:r>
              <a:rPr lang="ar-DZ" sz="1900" dirty="0" err="1" smtClean="0"/>
              <a:t>و</a:t>
            </a:r>
            <a:r>
              <a:rPr lang="ar-DZ" sz="1900" dirty="0" smtClean="0"/>
              <a:t> مقر رئيسي</a:t>
            </a:r>
            <a:endParaRPr lang="en-US" sz="1900" dirty="0" smtClean="0"/>
          </a:p>
          <a:p>
            <a:pPr algn="r">
              <a:buNone/>
            </a:pPr>
            <a:r>
              <a:rPr lang="ar-DZ" sz="1900" dirty="0" smtClean="0"/>
              <a:t>* يتم تغيير </a:t>
            </a:r>
            <a:r>
              <a:rPr lang="ar-DZ" sz="1900" dirty="0" err="1" smtClean="0"/>
              <a:t>إسم</a:t>
            </a:r>
            <a:r>
              <a:rPr lang="ar-DZ" sz="1900" dirty="0" smtClean="0"/>
              <a:t> بلدية </a:t>
            </a:r>
            <a:r>
              <a:rPr lang="ar-DZ" sz="1900" dirty="0" err="1" smtClean="0"/>
              <a:t>و</a:t>
            </a:r>
            <a:r>
              <a:rPr lang="ar-DZ" sz="1900" dirty="0" smtClean="0"/>
              <a:t>/أو تعيين مقرها الرئيسي أو تحويله بموجب مرسوم رئاسي بناءا على تقرير الوزير المكلف بالداخلية، بعد أخذ رأي الوالي </a:t>
            </a:r>
            <a:r>
              <a:rPr lang="ar-DZ" sz="1900" dirty="0" err="1" smtClean="0"/>
              <a:t>و</a:t>
            </a:r>
            <a:r>
              <a:rPr lang="ar-DZ" sz="1900" dirty="0" smtClean="0"/>
              <a:t> مداولة المجلس الشعبي البلدي المعني.</a:t>
            </a:r>
            <a:endParaRPr lang="en-US" sz="1900" dirty="0" smtClean="0"/>
          </a:p>
          <a:p>
            <a:pPr algn="r">
              <a:buNone/>
            </a:pPr>
            <a:r>
              <a:rPr lang="ar-DZ" sz="1900" dirty="0" smtClean="0"/>
              <a:t>*و يخطر المجلس الشعبي </a:t>
            </a:r>
            <a:r>
              <a:rPr lang="ar-DZ" sz="1900" dirty="0" err="1" smtClean="0"/>
              <a:t>الولائي</a:t>
            </a:r>
            <a:r>
              <a:rPr lang="ar-DZ" sz="1900" dirty="0" smtClean="0"/>
              <a:t> بذلك</a:t>
            </a:r>
            <a:endParaRPr lang="en-US" sz="1900" dirty="0" smtClean="0"/>
          </a:p>
          <a:p>
            <a:pPr algn="r">
              <a:buNone/>
            </a:pPr>
            <a:endParaRPr lang="ar-DZ" sz="1900" b="1" dirty="0" smtClean="0"/>
          </a:p>
          <a:p>
            <a:pPr algn="r">
              <a:buNone/>
            </a:pPr>
            <a:r>
              <a:rPr lang="ar-DZ" sz="1900" b="1" dirty="0" smtClean="0">
                <a:solidFill>
                  <a:srgbClr val="00B050"/>
                </a:solidFill>
              </a:rPr>
              <a:t>الباب الثالث</a:t>
            </a:r>
          </a:p>
          <a:p>
            <a:pPr algn="r">
              <a:buNone/>
            </a:pPr>
            <a:r>
              <a:rPr lang="ar-DZ" sz="1900" b="1" dirty="0" smtClean="0">
                <a:solidFill>
                  <a:srgbClr val="00B050"/>
                </a:solidFill>
              </a:rPr>
              <a:t>مشاركة المواطنين في تسيير شؤون البلدية</a:t>
            </a:r>
            <a:endParaRPr lang="en-US" sz="1900" dirty="0" smtClean="0">
              <a:solidFill>
                <a:srgbClr val="00B050"/>
              </a:solidFill>
            </a:endParaRPr>
          </a:p>
          <a:p>
            <a:pPr algn="r">
              <a:buNone/>
            </a:pPr>
            <a:r>
              <a:rPr lang="ar-DZ" sz="1900" b="1" dirty="0" smtClean="0"/>
              <a:t> </a:t>
            </a:r>
            <a:endParaRPr lang="en-US" sz="1900" dirty="0" smtClean="0"/>
          </a:p>
          <a:p>
            <a:pPr algn="r">
              <a:buNone/>
            </a:pPr>
            <a:r>
              <a:rPr lang="ar-DZ" sz="1900" dirty="0" smtClean="0"/>
              <a:t>* تعد البلدية القاعدة اللامركزية التي يشارك فيها المواطنون في تسيير شؤون البلدية</a:t>
            </a:r>
            <a:endParaRPr lang="en-US" sz="1900" dirty="0" smtClean="0"/>
          </a:p>
          <a:p>
            <a:pPr algn="r">
              <a:buNone/>
            </a:pPr>
            <a:r>
              <a:rPr lang="ar-DZ" sz="1900" dirty="0" smtClean="0"/>
              <a:t>* يمكن للمجلس أن يستشير المواطنين حول الخيارات التنموية للبلدية</a:t>
            </a:r>
            <a:endParaRPr lang="en-US" sz="1900" dirty="0" smtClean="0"/>
          </a:p>
          <a:p>
            <a:endParaRPr lang="en-US" dirty="0"/>
          </a:p>
        </p:txBody>
      </p:sp>
      <p:pic>
        <p:nvPicPr>
          <p:cNvPr id="5" name="Image 4" descr="sddefaul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3000372"/>
            <a:ext cx="4071966" cy="26431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r">
              <a:buNone/>
            </a:pPr>
            <a:r>
              <a:rPr lang="ar-DZ" sz="1600" b="1" dirty="0" smtClean="0">
                <a:solidFill>
                  <a:srgbClr val="00B050"/>
                </a:solidFill>
              </a:rPr>
              <a:t>الفصل الأول</a:t>
            </a:r>
            <a:endParaRPr lang="en-US" sz="1600" dirty="0" smtClean="0">
              <a:solidFill>
                <a:srgbClr val="00B050"/>
              </a:solidFill>
            </a:endParaRPr>
          </a:p>
          <a:p>
            <a:pPr algn="r">
              <a:buNone/>
            </a:pPr>
            <a:r>
              <a:rPr lang="ar-DZ" sz="1600" b="1" dirty="0" smtClean="0">
                <a:solidFill>
                  <a:srgbClr val="00B050"/>
                </a:solidFill>
              </a:rPr>
              <a:t>المجلس الشعبي البلدي</a:t>
            </a:r>
            <a:endParaRPr lang="en-US" sz="1600" dirty="0" smtClean="0">
              <a:solidFill>
                <a:srgbClr val="00B050"/>
              </a:solidFill>
            </a:endParaRPr>
          </a:p>
          <a:p>
            <a:pPr algn="r">
              <a:buNone/>
            </a:pPr>
            <a:r>
              <a:rPr lang="ar-DZ" sz="1600" b="1" dirty="0" smtClean="0">
                <a:solidFill>
                  <a:srgbClr val="00B050"/>
                </a:solidFill>
              </a:rPr>
              <a:t>الفرع الأول</a:t>
            </a:r>
            <a:endParaRPr lang="en-US" sz="1600" dirty="0" smtClean="0">
              <a:solidFill>
                <a:srgbClr val="00B050"/>
              </a:solidFill>
            </a:endParaRPr>
          </a:p>
          <a:p>
            <a:pPr algn="r">
              <a:buNone/>
            </a:pPr>
            <a:r>
              <a:rPr lang="ar-DZ" sz="1600" b="1" dirty="0" smtClean="0">
                <a:solidFill>
                  <a:srgbClr val="00B050"/>
                </a:solidFill>
              </a:rPr>
              <a:t>سير المجلس الشعبي البلدي</a:t>
            </a:r>
            <a:endParaRPr lang="en-US" sz="1600" dirty="0" smtClean="0">
              <a:solidFill>
                <a:srgbClr val="00B050"/>
              </a:solidFill>
            </a:endParaRPr>
          </a:p>
          <a:p>
            <a:pPr algn="r">
              <a:buNone/>
            </a:pPr>
            <a:r>
              <a:rPr lang="ar-DZ" sz="1600" b="1" dirty="0" smtClean="0"/>
              <a:t> 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* المجلس الشعبي البلدي هو الجهاز المنتخب ، </a:t>
            </a:r>
            <a:r>
              <a:rPr lang="ar-DZ" sz="1600" dirty="0" err="1" smtClean="0"/>
              <a:t>و</a:t>
            </a:r>
            <a:r>
              <a:rPr lang="ar-DZ" sz="1600" dirty="0" smtClean="0"/>
              <a:t> ينتخب المجلس وفقا للمادة 65 من قانون </a:t>
            </a:r>
            <a:r>
              <a:rPr lang="ar-DZ" sz="1600" dirty="0" err="1" smtClean="0"/>
              <a:t>الإنتخابات</a:t>
            </a:r>
            <a:r>
              <a:rPr lang="ar-DZ" sz="1600" dirty="0" smtClean="0"/>
              <a:t> 16-10 الجديد بطريق </a:t>
            </a:r>
            <a:r>
              <a:rPr lang="ar-DZ" sz="1600" dirty="0" err="1" smtClean="0"/>
              <a:t>الإقتراع</a:t>
            </a:r>
            <a:r>
              <a:rPr lang="ar-DZ" sz="1600" dirty="0" smtClean="0"/>
              <a:t> النسبي على القائمة، </a:t>
            </a:r>
            <a:r>
              <a:rPr lang="ar-DZ" sz="1600" dirty="0" err="1" smtClean="0"/>
              <a:t>و</a:t>
            </a:r>
            <a:r>
              <a:rPr lang="ar-DZ" sz="1600" dirty="0" smtClean="0"/>
              <a:t> عليه فإن دراسة المجلس الشعبي البلدي تقتضي أن نتطرق إلى تشكيلته </a:t>
            </a:r>
            <a:r>
              <a:rPr lang="ar-DZ" sz="1600" dirty="0" err="1" smtClean="0"/>
              <a:t>و</a:t>
            </a:r>
            <a:r>
              <a:rPr lang="ar-DZ" sz="1600" dirty="0" smtClean="0"/>
              <a:t> قواعد سيره </a:t>
            </a:r>
            <a:r>
              <a:rPr lang="ar-DZ" sz="1600" dirty="0" err="1" smtClean="0"/>
              <a:t>و</a:t>
            </a:r>
            <a:r>
              <a:rPr lang="ar-DZ" sz="1600" dirty="0" smtClean="0"/>
              <a:t> نظام مداولاته ، كما يلي:</a:t>
            </a:r>
            <a:endParaRPr lang="en-US" sz="1600" dirty="0" smtClean="0"/>
          </a:p>
          <a:p>
            <a:endParaRPr lang="en-US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algn="r">
              <a:buNone/>
            </a:pPr>
            <a:r>
              <a:rPr lang="ar-DZ" sz="1600" b="1" dirty="0" smtClean="0">
                <a:solidFill>
                  <a:srgbClr val="00B050"/>
                </a:solidFill>
              </a:rPr>
              <a:t>القسم الثاني</a:t>
            </a:r>
            <a:endParaRPr lang="en-US" sz="1600" dirty="0" smtClean="0">
              <a:solidFill>
                <a:srgbClr val="00B050"/>
              </a:solidFill>
            </a:endParaRPr>
          </a:p>
          <a:p>
            <a:pPr algn="r">
              <a:buNone/>
            </a:pPr>
            <a:r>
              <a:rPr lang="ar-DZ" sz="1600" b="1" dirty="0" smtClean="0">
                <a:solidFill>
                  <a:srgbClr val="00B050"/>
                </a:solidFill>
              </a:rPr>
              <a:t>صلاحيات البلدية</a:t>
            </a:r>
            <a:endParaRPr lang="en-US" sz="1600" dirty="0" smtClean="0">
              <a:solidFill>
                <a:srgbClr val="00B050"/>
              </a:solidFill>
            </a:endParaRPr>
          </a:p>
          <a:p>
            <a:pPr algn="r">
              <a:buNone/>
            </a:pPr>
            <a:r>
              <a:rPr lang="ar-DZ" sz="1600" b="1" dirty="0" smtClean="0">
                <a:solidFill>
                  <a:srgbClr val="00B050"/>
                </a:solidFill>
              </a:rPr>
              <a:t>الباب الأول</a:t>
            </a:r>
            <a:endParaRPr lang="en-US" sz="1600" dirty="0" smtClean="0">
              <a:solidFill>
                <a:srgbClr val="00B050"/>
              </a:solidFill>
            </a:endParaRPr>
          </a:p>
          <a:p>
            <a:pPr algn="r">
              <a:buNone/>
            </a:pPr>
            <a:r>
              <a:rPr lang="ar-DZ" sz="1600" b="1" dirty="0" smtClean="0">
                <a:solidFill>
                  <a:srgbClr val="00B050"/>
                </a:solidFill>
              </a:rPr>
              <a:t> هيئات البلدية </a:t>
            </a:r>
            <a:r>
              <a:rPr lang="ar-DZ" sz="1600" b="1" dirty="0" err="1" smtClean="0">
                <a:solidFill>
                  <a:srgbClr val="00B050"/>
                </a:solidFill>
              </a:rPr>
              <a:t>و</a:t>
            </a:r>
            <a:r>
              <a:rPr lang="ar-DZ" sz="1600" b="1" dirty="0" smtClean="0">
                <a:solidFill>
                  <a:srgbClr val="00B050"/>
                </a:solidFill>
              </a:rPr>
              <a:t> هياكلها</a:t>
            </a:r>
            <a:endParaRPr lang="en-US" sz="1600" dirty="0" smtClean="0">
              <a:solidFill>
                <a:srgbClr val="00B050"/>
              </a:solidFill>
            </a:endParaRPr>
          </a:p>
          <a:p>
            <a:pPr algn="r">
              <a:buNone/>
            </a:pPr>
            <a:r>
              <a:rPr lang="ar-DZ" sz="1600" dirty="0" smtClean="0"/>
              <a:t>* تتوفر البلدية على: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* هيئة مداولة: المجلس الشعبي البلدي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* هيئة تنفيذية يرأسها رئيس المجلس الشعبي البلدي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* إدارة ينشطها الأمين العام للبلدية تحت سلطة رئيس المجلس الشعبي البلدي</a:t>
            </a:r>
            <a:endParaRPr lang="en-US" sz="1600" dirty="0" smtClean="0"/>
          </a:p>
          <a:p>
            <a:endParaRPr lang="en-US" dirty="0"/>
          </a:p>
        </p:txBody>
      </p:sp>
      <p:pic>
        <p:nvPicPr>
          <p:cNvPr id="5" name="Image 4" descr="sddefaul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76" y="5072074"/>
            <a:ext cx="2619375" cy="14573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 5" descr="sddefaul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4572008"/>
            <a:ext cx="2619375" cy="20288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r" rtl="1">
              <a:buNone/>
            </a:pPr>
            <a:r>
              <a:rPr lang="ar-DZ" sz="1600" dirty="0" smtClean="0"/>
              <a:t>- 13 عضو في البلديات التي يقل عدد سكانها عن 10.000 نسمة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- 15 عضو في البلديات التي يتراوح </a:t>
            </a:r>
            <a:r>
              <a:rPr lang="ar-DZ" sz="1600" dirty="0" err="1" smtClean="0"/>
              <a:t>عددسكانها</a:t>
            </a:r>
            <a:r>
              <a:rPr lang="ar-DZ" sz="1600" dirty="0" smtClean="0"/>
              <a:t> ما بين 10.000 </a:t>
            </a:r>
            <a:r>
              <a:rPr lang="ar-DZ" sz="1600" dirty="0" err="1" smtClean="0"/>
              <a:t>و</a:t>
            </a:r>
            <a:r>
              <a:rPr lang="ar-DZ" sz="1600" dirty="0" smtClean="0"/>
              <a:t> 20.000 نسمة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- 19 عضو في البلديات التي يتراوح عدد سكانها ما بين 20.001 </a:t>
            </a:r>
            <a:r>
              <a:rPr lang="ar-DZ" sz="1600" dirty="0" err="1" smtClean="0"/>
              <a:t>و</a:t>
            </a:r>
            <a:r>
              <a:rPr lang="ar-DZ" sz="1600" dirty="0" smtClean="0"/>
              <a:t> 50.000 نسمة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-23 عضو في البلديات التي يتراوح عدد سكانها  ما بين  50.001و 100.000 نسمة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- 33 عضو في البلديات التي يتراوح عدد سكانها مابين  100.001 </a:t>
            </a:r>
            <a:r>
              <a:rPr lang="ar-DZ" sz="1600" dirty="0" err="1" smtClean="0"/>
              <a:t>و</a:t>
            </a:r>
            <a:r>
              <a:rPr lang="ar-DZ" sz="1600" dirty="0" smtClean="0"/>
              <a:t> نسمة200.000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- 43 عضو في البلديات التي يكون عدد سكانها 200.001 نسمة أو يفوقه</a:t>
            </a:r>
            <a:endParaRPr lang="en-US" sz="160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algn="r">
              <a:buNone/>
            </a:pPr>
            <a:r>
              <a:rPr lang="ar-DZ" sz="1600" b="1" dirty="0" smtClean="0">
                <a:solidFill>
                  <a:srgbClr val="00B050"/>
                </a:solidFill>
              </a:rPr>
              <a:t>أ- تشكيل (تكوين) المجلس الشعبي البلدي </a:t>
            </a:r>
            <a:endParaRPr lang="en-US" sz="1600" dirty="0" smtClean="0">
              <a:solidFill>
                <a:srgbClr val="00B050"/>
              </a:solidFill>
            </a:endParaRPr>
          </a:p>
          <a:p>
            <a:pPr algn="r">
              <a:buNone/>
            </a:pPr>
            <a:r>
              <a:rPr lang="ar-DZ" sz="1600" b="1" dirty="0" smtClean="0"/>
              <a:t> </a:t>
            </a:r>
            <a:endParaRPr lang="en-US" sz="1600" dirty="0" smtClean="0"/>
          </a:p>
          <a:p>
            <a:pPr algn="r"/>
            <a:r>
              <a:rPr lang="ar-DZ" sz="1600" dirty="0" smtClean="0"/>
              <a:t>يتشكل المجلس الشعبي البلدي من </a:t>
            </a:r>
            <a:r>
              <a:rPr lang="ar-DZ" sz="1600" dirty="0" err="1" smtClean="0"/>
              <a:t>عدةأعضاء</a:t>
            </a:r>
            <a:r>
              <a:rPr lang="ar-DZ" sz="1600" dirty="0" smtClean="0"/>
              <a:t> و ذلك حسب الإحصاء السكاني لكل بلدية ، إذ أن هناك أنظمة تتجه إلى جعل المجلس المحلي كبيرا بغية إشراك أكبر عدد ممكن من المواطنين في تحمل مسؤولية </a:t>
            </a:r>
            <a:r>
              <a:rPr lang="ar-DZ" sz="1600" dirty="0" err="1" smtClean="0"/>
              <a:t>إتخاذ</a:t>
            </a:r>
            <a:r>
              <a:rPr lang="ar-DZ" sz="1600" dirty="0" smtClean="0"/>
              <a:t> القرارات .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و في الجزائر، فإن النظام </a:t>
            </a:r>
            <a:r>
              <a:rPr lang="ar-DZ" sz="1600" dirty="0" err="1" smtClean="0"/>
              <a:t>الإنتخابي</a:t>
            </a:r>
            <a:r>
              <a:rPr lang="ar-DZ" sz="1600" dirty="0" smtClean="0"/>
              <a:t> يحدد شغل مقاعد المجالس المنتخبة بحسب عدد السكان، حيث أن عدد المقاعد المطلوب شغلها في المجلس مرتبط بعدد سكان الإقليم </a:t>
            </a:r>
            <a:r>
              <a:rPr lang="ar-DZ" sz="1600" dirty="0" err="1" smtClean="0"/>
              <a:t>و</a:t>
            </a:r>
            <a:r>
              <a:rPr lang="ar-DZ" sz="1600" dirty="0" smtClean="0"/>
              <a:t> هذا ما نص عليه قانون </a:t>
            </a:r>
            <a:r>
              <a:rPr lang="ar-DZ" sz="1600" dirty="0" err="1" smtClean="0"/>
              <a:t>الإنتخابات</a:t>
            </a:r>
            <a:r>
              <a:rPr lang="ar-DZ" sz="1600" dirty="0" smtClean="0"/>
              <a:t> 16/10 المادة 80:</a:t>
            </a:r>
            <a:endParaRPr lang="en-US" sz="1600" dirty="0" smtClean="0"/>
          </a:p>
          <a:p>
            <a:endParaRPr lang="en-US" dirty="0"/>
          </a:p>
        </p:txBody>
      </p:sp>
      <p:pic>
        <p:nvPicPr>
          <p:cNvPr id="5" name="Image 4" descr="tvradi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380" y="4857760"/>
            <a:ext cx="2847975" cy="16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 5" descr="sddefaul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5000636"/>
            <a:ext cx="3571900" cy="1500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Espace réservé du contenu 4" descr="sddefault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42910" y="3786190"/>
            <a:ext cx="3286148" cy="2000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Autofit/>
          </a:bodyPr>
          <a:lstStyle/>
          <a:p>
            <a:pPr algn="r" rtl="1">
              <a:buNone/>
            </a:pPr>
            <a:r>
              <a:rPr lang="ar-DZ" sz="1600" dirty="0" smtClean="0"/>
              <a:t>و </a:t>
            </a:r>
            <a:r>
              <a:rPr lang="ar-DZ" sz="1600" dirty="0" err="1" smtClean="0"/>
              <a:t>يجدر</a:t>
            </a:r>
            <a:r>
              <a:rPr lang="ar-DZ" sz="1600" dirty="0" smtClean="0"/>
              <a:t> الذكر إلى أن كبر حجم المجلس الشعبي البلدي يسمح بتمثيل </a:t>
            </a:r>
            <a:r>
              <a:rPr lang="ar-DZ" sz="1600" dirty="0" err="1" smtClean="0"/>
              <a:t>الإتجاهات</a:t>
            </a:r>
            <a:r>
              <a:rPr lang="ar-DZ" sz="1600" dirty="0" smtClean="0"/>
              <a:t> السياسية المنتخبة</a:t>
            </a:r>
          </a:p>
          <a:p>
            <a:pPr algn="r">
              <a:buNone/>
            </a:pPr>
            <a:r>
              <a:rPr lang="ar-DZ" sz="1600" b="1" dirty="0" smtClean="0">
                <a:solidFill>
                  <a:srgbClr val="00B050"/>
                </a:solidFill>
              </a:rPr>
              <a:t>ب- سير المجلس الشعبي البلدي</a:t>
            </a:r>
            <a:endParaRPr lang="en-US" sz="1600" dirty="0" smtClean="0">
              <a:solidFill>
                <a:srgbClr val="00B050"/>
              </a:solidFill>
            </a:endParaRPr>
          </a:p>
          <a:p>
            <a:pPr algn="r">
              <a:buNone/>
            </a:pPr>
            <a:r>
              <a:rPr lang="ar-DZ" sz="1600" dirty="0" smtClean="0"/>
              <a:t>*يجتمع المجلس في دورة عادية كل شهرين </a:t>
            </a:r>
            <a:r>
              <a:rPr lang="ar-DZ" sz="1600" dirty="0" err="1" smtClean="0"/>
              <a:t>و</a:t>
            </a:r>
            <a:r>
              <a:rPr lang="ar-DZ" sz="1600" dirty="0" smtClean="0"/>
              <a:t> لا تتعدى مدة كل دورة 5 أيام  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 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* يمكن للمجلس أن يعقد دورات </a:t>
            </a:r>
            <a:r>
              <a:rPr lang="ar-DZ" sz="1600" dirty="0" err="1" smtClean="0"/>
              <a:t>إستثنائية</a:t>
            </a:r>
            <a:r>
              <a:rPr lang="ar-DZ" sz="1600" dirty="0" smtClean="0"/>
              <a:t> عند القوة القاهرة أو حدوث ظرف استثنائي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* </a:t>
            </a:r>
            <a:r>
              <a:rPr lang="ar-DZ" sz="1600" dirty="0" err="1" smtClean="0"/>
              <a:t>و</a:t>
            </a:r>
            <a:r>
              <a:rPr lang="ar-DZ" sz="1600" dirty="0" smtClean="0"/>
              <a:t> ترفق </a:t>
            </a:r>
            <a:r>
              <a:rPr lang="ar-DZ" sz="1600" dirty="0" err="1" smtClean="0"/>
              <a:t>الإستدعاءات</a:t>
            </a:r>
            <a:r>
              <a:rPr lang="ar-DZ" sz="1600" dirty="0" smtClean="0"/>
              <a:t> لأعضاء المجلس 10 أيام قبل تاريخ </a:t>
            </a:r>
            <a:r>
              <a:rPr lang="ar-DZ" sz="1600" dirty="0" err="1" smtClean="0"/>
              <a:t>الإجتماع</a:t>
            </a:r>
            <a:r>
              <a:rPr lang="ar-DZ" sz="1600" dirty="0" smtClean="0"/>
              <a:t> مرفقة بجدول أعمال الدورة </a:t>
            </a:r>
            <a:r>
              <a:rPr lang="ar-DZ" sz="1600" dirty="0" err="1" smtClean="0"/>
              <a:t>و</a:t>
            </a:r>
            <a:r>
              <a:rPr lang="ar-DZ" sz="1600" dirty="0" smtClean="0"/>
              <a:t> تخفض هذه الآجال في حالة </a:t>
            </a:r>
            <a:r>
              <a:rPr lang="ar-DZ" sz="1600" dirty="0" err="1" smtClean="0"/>
              <a:t>الإستعجال</a:t>
            </a:r>
            <a:r>
              <a:rPr lang="ar-DZ" sz="1600" dirty="0" smtClean="0"/>
              <a:t> إلى يوم واحد على أقصى تقدير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*و يمكن لأي منتخب حصل له مانع أن يوكل أحد زملائه للتصويت مكانه </a:t>
            </a:r>
            <a:r>
              <a:rPr lang="ar-DZ" sz="1600" dirty="0" err="1" smtClean="0"/>
              <a:t>و</a:t>
            </a:r>
            <a:r>
              <a:rPr lang="ar-DZ" sz="1600" dirty="0" smtClean="0"/>
              <a:t> لا يمكن لنفس العضو أن يحمل أكثر من وكالة واحدة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* لا تصح الوكالة إلا لجلسة واحدة </a:t>
            </a:r>
            <a:endParaRPr lang="en-US" sz="1600" dirty="0"/>
          </a:p>
        </p:txBody>
      </p:sp>
      <p:pic>
        <p:nvPicPr>
          <p:cNvPr id="6" name="Image 5" descr="sddefaul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1785926"/>
            <a:ext cx="3286148" cy="178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Espace réservé du contenu 4" descr="sddefault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85786" y="2000240"/>
            <a:ext cx="3357586" cy="1850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algn="r" rtl="1">
              <a:buNone/>
            </a:pPr>
            <a:endParaRPr lang="ar-DZ" sz="1600" dirty="0" smtClean="0"/>
          </a:p>
          <a:p>
            <a:pPr algn="r" rtl="1">
              <a:buNone/>
            </a:pPr>
            <a:endParaRPr lang="ar-DZ" sz="1600" dirty="0" smtClean="0"/>
          </a:p>
          <a:p>
            <a:pPr algn="r" rtl="1">
              <a:buNone/>
            </a:pPr>
            <a:r>
              <a:rPr lang="ar-DZ" sz="1600" dirty="0" smtClean="0"/>
              <a:t>*جلسات المجلس الشعبي البلدي علنية تكون مفتوحة للمواطنين و لكل مواطن معني بموضوع المداولة 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 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* </a:t>
            </a:r>
            <a:r>
              <a:rPr lang="ar-DZ" sz="1600" dirty="0" err="1" smtClean="0"/>
              <a:t>و</a:t>
            </a:r>
            <a:r>
              <a:rPr lang="ar-DZ" sz="1600" dirty="0" smtClean="0"/>
              <a:t> تكون مداولات المجلس مغلقة في حالتين: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- دراسة الحالة التأديبية للمنتخبين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- دراسة المسائل المتعلقة بالحفاظ على النظام العام  </a:t>
            </a:r>
            <a:endParaRPr lang="en-US" sz="1600" dirty="0" smtClean="0"/>
          </a:p>
          <a:p>
            <a:pPr algn="r">
              <a:buNone/>
            </a:pPr>
            <a:r>
              <a:rPr lang="ar-SA" sz="1600" dirty="0" smtClean="0"/>
              <a:t>- يمن</a:t>
            </a:r>
            <a:r>
              <a:rPr lang="ar-DZ" sz="1600" dirty="0" smtClean="0"/>
              <a:t>ع</a:t>
            </a:r>
            <a:r>
              <a:rPr lang="ar-SA" sz="1600" dirty="0" smtClean="0"/>
              <a:t> أي عضو حضور مداولة إن كانت له مصلحة فيها.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 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و يضمن الأمين العام للبلدية أمانة الجلسة تحت إشراف رئيس المجلس الشعبي البلدي 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 و تعلق المداولات للجمهور للإطلاع عليها </a:t>
            </a:r>
            <a:endParaRPr lang="en-US" sz="1600" dirty="0" smtClean="0"/>
          </a:p>
          <a:p>
            <a:endParaRPr lang="en-US" dirty="0"/>
          </a:p>
        </p:txBody>
      </p:sp>
      <p:pic>
        <p:nvPicPr>
          <p:cNvPr id="6" name="Image 5" descr="sddefaul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4000504"/>
            <a:ext cx="3357586" cy="20556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Espace réservé du contenu 4" descr="sddefault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14414" y="1643050"/>
            <a:ext cx="2700224" cy="14287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pPr algn="r">
              <a:buNone/>
            </a:pPr>
            <a:r>
              <a:rPr lang="ar-DZ" sz="1600" b="1" dirty="0" smtClean="0">
                <a:solidFill>
                  <a:srgbClr val="00B050"/>
                </a:solidFill>
              </a:rPr>
              <a:t>الفرع الثاني</a:t>
            </a:r>
            <a:endParaRPr lang="en-US" sz="1600" dirty="0" smtClean="0">
              <a:solidFill>
                <a:srgbClr val="00B050"/>
              </a:solidFill>
            </a:endParaRPr>
          </a:p>
          <a:p>
            <a:pPr algn="r"/>
            <a:endParaRPr lang="ar-DZ" sz="1600" b="1" dirty="0" smtClean="0"/>
          </a:p>
          <a:p>
            <a:pPr algn="r">
              <a:buNone/>
            </a:pPr>
            <a:r>
              <a:rPr lang="ar-DZ" sz="1600" b="1" dirty="0" smtClean="0">
                <a:solidFill>
                  <a:srgbClr val="00B050"/>
                </a:solidFill>
              </a:rPr>
              <a:t>لجان المجلس الشعبي البلدي</a:t>
            </a:r>
            <a:endParaRPr lang="en-US" sz="1600" dirty="0" smtClean="0">
              <a:solidFill>
                <a:srgbClr val="00B050"/>
              </a:solidFill>
            </a:endParaRPr>
          </a:p>
          <a:p>
            <a:pPr algn="r">
              <a:buNone/>
            </a:pPr>
            <a:r>
              <a:rPr lang="ar-DZ" sz="1600" b="1" dirty="0" smtClean="0"/>
              <a:t> 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يشكل المجلس الشعبي البلدي من بين أعضائه، لجانا دائمة للمسائل التابعة لمجال اختصاصه </a:t>
            </a:r>
            <a:r>
              <a:rPr lang="ar-DZ" sz="1600" dirty="0" err="1" smtClean="0"/>
              <a:t>و</a:t>
            </a:r>
            <a:r>
              <a:rPr lang="ar-DZ" sz="1600" dirty="0" smtClean="0"/>
              <a:t> لاسيما تلك المتعلقة </a:t>
            </a:r>
          </a:p>
          <a:p>
            <a:pPr algn="r">
              <a:buNone/>
            </a:pPr>
            <a:r>
              <a:rPr lang="ar-DZ" sz="1600" dirty="0" smtClean="0"/>
              <a:t>بما يلي:</a:t>
            </a:r>
          </a:p>
          <a:p>
            <a:pPr algn="r">
              <a:buNone/>
            </a:pP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- </a:t>
            </a:r>
            <a:r>
              <a:rPr lang="ar-DZ" sz="1600" dirty="0" err="1" smtClean="0"/>
              <a:t>الإقتصاد</a:t>
            </a:r>
            <a:r>
              <a:rPr lang="ar-DZ" sz="1600" dirty="0" smtClean="0"/>
              <a:t> و المالية </a:t>
            </a:r>
            <a:r>
              <a:rPr lang="ar-DZ" sz="1600" dirty="0" err="1" smtClean="0"/>
              <a:t>و</a:t>
            </a:r>
            <a:r>
              <a:rPr lang="ar-DZ" sz="1600" dirty="0" smtClean="0"/>
              <a:t> </a:t>
            </a:r>
            <a:r>
              <a:rPr lang="ar-DZ" sz="1600" dirty="0" err="1" smtClean="0"/>
              <a:t>الإستثمار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- الصحة </a:t>
            </a:r>
            <a:r>
              <a:rPr lang="ar-DZ" sz="1600" dirty="0" err="1" smtClean="0"/>
              <a:t>و</a:t>
            </a:r>
            <a:r>
              <a:rPr lang="ar-DZ" sz="1600" dirty="0" smtClean="0"/>
              <a:t> النظافة </a:t>
            </a:r>
            <a:r>
              <a:rPr lang="ar-DZ" sz="1600" dirty="0" err="1" smtClean="0"/>
              <a:t>و</a:t>
            </a:r>
            <a:r>
              <a:rPr lang="ar-DZ" sz="1600" dirty="0" smtClean="0"/>
              <a:t> حماية البيئة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- تهيئة الإقليم </a:t>
            </a:r>
            <a:r>
              <a:rPr lang="ar-DZ" sz="1600" dirty="0" err="1" smtClean="0"/>
              <a:t>و</a:t>
            </a:r>
            <a:r>
              <a:rPr lang="ar-DZ" sz="1600" dirty="0" smtClean="0"/>
              <a:t> التعمير </a:t>
            </a:r>
            <a:r>
              <a:rPr lang="ar-DZ" sz="1600" dirty="0" err="1" smtClean="0"/>
              <a:t>و</a:t>
            </a:r>
            <a:r>
              <a:rPr lang="ar-DZ" sz="1600" dirty="0" smtClean="0"/>
              <a:t> السياحة </a:t>
            </a:r>
            <a:r>
              <a:rPr lang="ar-DZ" sz="1600" dirty="0" err="1" smtClean="0"/>
              <a:t>و</a:t>
            </a:r>
            <a:r>
              <a:rPr lang="ar-DZ" sz="1600" dirty="0" smtClean="0"/>
              <a:t> الصناعات التقليدية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- الري </a:t>
            </a:r>
            <a:r>
              <a:rPr lang="ar-DZ" sz="1600" dirty="0" err="1" smtClean="0"/>
              <a:t>و</a:t>
            </a:r>
            <a:r>
              <a:rPr lang="ar-DZ" sz="1600" dirty="0" smtClean="0"/>
              <a:t> الفلاحة </a:t>
            </a:r>
            <a:r>
              <a:rPr lang="ar-DZ" sz="1600" dirty="0" err="1" smtClean="0"/>
              <a:t>و</a:t>
            </a:r>
            <a:r>
              <a:rPr lang="ar-DZ" sz="1600" dirty="0" smtClean="0"/>
              <a:t> الصيد البحري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- الشؤون </a:t>
            </a:r>
            <a:r>
              <a:rPr lang="ar-DZ" sz="1600" dirty="0" err="1" smtClean="0"/>
              <a:t>الإجتماعية</a:t>
            </a:r>
            <a:r>
              <a:rPr lang="ar-DZ" sz="1600" dirty="0" smtClean="0"/>
              <a:t> و الثقافية </a:t>
            </a:r>
            <a:r>
              <a:rPr lang="ar-DZ" sz="1600" dirty="0" err="1" smtClean="0"/>
              <a:t>و</a:t>
            </a:r>
            <a:r>
              <a:rPr lang="ar-DZ" sz="1600" dirty="0" smtClean="0"/>
              <a:t> الرياضية </a:t>
            </a:r>
            <a:r>
              <a:rPr lang="ar-DZ" sz="1600" dirty="0" err="1" smtClean="0"/>
              <a:t>و</a:t>
            </a:r>
            <a:r>
              <a:rPr lang="ar-DZ" sz="1600" dirty="0" smtClean="0"/>
              <a:t> الشباب</a:t>
            </a:r>
            <a:endParaRPr lang="en-US" sz="1600" dirty="0" smtClean="0"/>
          </a:p>
          <a:p>
            <a:endParaRPr lang="en-US" dirty="0"/>
          </a:p>
        </p:txBody>
      </p:sp>
      <p:pic>
        <p:nvPicPr>
          <p:cNvPr id="6" name="Image 5" descr="tvradi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488" y="3429000"/>
            <a:ext cx="1912628" cy="1146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 6" descr="filieres-agricol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852" y="4929198"/>
            <a:ext cx="2571768" cy="1428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 descr="filieres-agricole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034" y="3429000"/>
            <a:ext cx="1857388" cy="1071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Espace réservé du contenu 4" descr="tvradio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00034" y="1643050"/>
            <a:ext cx="4038600" cy="2894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0000" lnSpcReduction="20000"/>
          </a:bodyPr>
          <a:lstStyle/>
          <a:p>
            <a:pPr algn="r" rtl="1">
              <a:buNone/>
            </a:pPr>
            <a:r>
              <a:rPr lang="ar-DZ" sz="2300" dirty="0" smtClean="0"/>
              <a:t> يحدد عدد الجان الدائمة كما يأتي:</a:t>
            </a:r>
            <a:endParaRPr lang="en-US" sz="2300" dirty="0" smtClean="0"/>
          </a:p>
          <a:p>
            <a:pPr algn="r">
              <a:buNone/>
            </a:pPr>
            <a:r>
              <a:rPr lang="ar-DZ" sz="2300" dirty="0" smtClean="0"/>
              <a:t> </a:t>
            </a:r>
            <a:endParaRPr lang="en-US" sz="2300" dirty="0" smtClean="0"/>
          </a:p>
          <a:p>
            <a:pPr algn="r">
              <a:buNone/>
            </a:pPr>
            <a:r>
              <a:rPr lang="ar-DZ" sz="2300" dirty="0" smtClean="0"/>
              <a:t>- 3 لجان بالنسبة للبلديات التي يبلغ عدد سكانها 20.000 نسمة أو أقل</a:t>
            </a:r>
            <a:endParaRPr lang="en-US" sz="2300" dirty="0" smtClean="0"/>
          </a:p>
          <a:p>
            <a:pPr algn="r">
              <a:buNone/>
            </a:pPr>
            <a:r>
              <a:rPr lang="ar-DZ" sz="2300" dirty="0" smtClean="0"/>
              <a:t>- 4 لجان بالنسبة للبلديات التي يتراوح عدد سكانها مابين 20.001 إلى 50.000 نسمة</a:t>
            </a:r>
            <a:endParaRPr lang="en-US" sz="2300" dirty="0" smtClean="0"/>
          </a:p>
          <a:p>
            <a:pPr algn="r">
              <a:buNone/>
            </a:pPr>
            <a:r>
              <a:rPr lang="ar-DZ" sz="2300" dirty="0" smtClean="0"/>
              <a:t>- 5 لجان بالنسبة للبلديات التي يتراوح عدد سكانها ما بين 50.001 </a:t>
            </a:r>
            <a:r>
              <a:rPr lang="ar-DZ" sz="2300" dirty="0" err="1" smtClean="0"/>
              <a:t>و</a:t>
            </a:r>
            <a:r>
              <a:rPr lang="ar-DZ" sz="2300" dirty="0" smtClean="0"/>
              <a:t> 100.000 نسمة</a:t>
            </a:r>
            <a:endParaRPr lang="en-US" sz="2300" dirty="0" smtClean="0"/>
          </a:p>
          <a:p>
            <a:pPr algn="r">
              <a:buNone/>
            </a:pPr>
            <a:r>
              <a:rPr lang="ar-DZ" sz="2300" dirty="0" smtClean="0"/>
              <a:t>- 6 لجان بالنسبة للبلديات التي يتعدى عدد سكانها 100.000 نسمة</a:t>
            </a:r>
            <a:endParaRPr lang="en-US" sz="2300" dirty="0" smtClean="0"/>
          </a:p>
          <a:p>
            <a:pPr algn="r">
              <a:buNone/>
            </a:pPr>
            <a:r>
              <a:rPr lang="ar-DZ" sz="2300" dirty="0" smtClean="0"/>
              <a:t>* تحدث اللجان الدائمة بمصادقة أغلبية أعضاء المجلس</a:t>
            </a:r>
            <a:endParaRPr lang="en-US" sz="2300" dirty="0" smtClean="0"/>
          </a:p>
          <a:p>
            <a:pPr algn="r">
              <a:buNone/>
            </a:pPr>
            <a:r>
              <a:rPr lang="ar-DZ" sz="2300" dirty="0" smtClean="0"/>
              <a:t>* تعد اللجان نظامها الداخلي </a:t>
            </a:r>
            <a:r>
              <a:rPr lang="ar-DZ" sz="2300" dirty="0" err="1" smtClean="0"/>
              <a:t>و</a:t>
            </a:r>
            <a:r>
              <a:rPr lang="ar-DZ" sz="2300" dirty="0" smtClean="0"/>
              <a:t> تعرضه على المجلس للمصادقة </a:t>
            </a:r>
            <a:endParaRPr lang="en-US" sz="2300" dirty="0" smtClean="0"/>
          </a:p>
          <a:p>
            <a:pPr algn="r">
              <a:buNone/>
            </a:pPr>
            <a:r>
              <a:rPr lang="ar-DZ" sz="2300" dirty="0" smtClean="0"/>
              <a:t>و يجب أن يكون تشكيل اللجان يتوافق مع التركيبة السياسية للمجلس </a:t>
            </a:r>
            <a:r>
              <a:rPr lang="ar-DZ" sz="2300" dirty="0" err="1" smtClean="0"/>
              <a:t>و</a:t>
            </a:r>
            <a:r>
              <a:rPr lang="ar-DZ" sz="2300" dirty="0" smtClean="0"/>
              <a:t> تنتخب اللجنة رئيسا من بين أعضائها </a:t>
            </a:r>
            <a:r>
              <a:rPr lang="ar-DZ" sz="2300" dirty="0" err="1" smtClean="0"/>
              <a:t>و</a:t>
            </a:r>
            <a:r>
              <a:rPr lang="ar-DZ" sz="2300" dirty="0" smtClean="0"/>
              <a:t> توكل أمانة الجلسة إلى موظف من البلدية</a:t>
            </a:r>
            <a:r>
              <a:rPr lang="ar-DZ" dirty="0" smtClean="0"/>
              <a:t>.</a:t>
            </a:r>
            <a:endParaRPr lang="en-US" dirty="0"/>
          </a:p>
        </p:txBody>
      </p:sp>
      <p:pic>
        <p:nvPicPr>
          <p:cNvPr id="7" name="Image 6" descr="filieres-agricol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662" y="4714884"/>
            <a:ext cx="3222659" cy="18127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Espace réservé du contenu 4" descr="tvradio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37316" y="1785926"/>
            <a:ext cx="3691808" cy="1928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pPr algn="r">
              <a:buNone/>
            </a:pPr>
            <a:r>
              <a:rPr lang="ar-DZ" sz="1600" b="1" dirty="0" smtClean="0">
                <a:solidFill>
                  <a:srgbClr val="00B050"/>
                </a:solidFill>
              </a:rPr>
              <a:t>الفرع الثالث</a:t>
            </a:r>
            <a:endParaRPr lang="en-US" sz="1600" dirty="0" smtClean="0">
              <a:solidFill>
                <a:srgbClr val="00B050"/>
              </a:solidFill>
            </a:endParaRPr>
          </a:p>
          <a:p>
            <a:pPr algn="r">
              <a:buNone/>
            </a:pPr>
            <a:r>
              <a:rPr lang="ar-DZ" sz="1600" b="1" dirty="0" smtClean="0">
                <a:solidFill>
                  <a:srgbClr val="00B050"/>
                </a:solidFill>
              </a:rPr>
              <a:t>القانون الأساسي للمنتخب البلدي</a:t>
            </a:r>
            <a:endParaRPr lang="en-US" sz="1600" dirty="0" smtClean="0">
              <a:solidFill>
                <a:srgbClr val="00B050"/>
              </a:solidFill>
            </a:endParaRPr>
          </a:p>
          <a:p>
            <a:pPr algn="r">
              <a:buNone/>
            </a:pPr>
            <a:r>
              <a:rPr lang="ar-DZ" sz="1600" b="1" dirty="0" smtClean="0"/>
              <a:t> 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* يستفيد  المنتخبون من علاوات ملائمة  بمناسبة </a:t>
            </a:r>
            <a:r>
              <a:rPr lang="ar-DZ" sz="1600" dirty="0" err="1" smtClean="0"/>
              <a:t>إنعقاد</a:t>
            </a:r>
            <a:r>
              <a:rPr lang="ar-DZ" sz="1600" dirty="0" smtClean="0"/>
              <a:t> دورات المجلس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* يستفيد المنتخب من الحقوق المرتبطة بمساره  طوال كل الفترة المخصصة لعهدته </a:t>
            </a:r>
            <a:r>
              <a:rPr lang="ar-DZ" sz="1600" dirty="0" err="1" smtClean="0"/>
              <a:t>الإنتخابية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تزول صفة المنتخب بالوفاة أو </a:t>
            </a:r>
            <a:r>
              <a:rPr lang="ar-DZ" sz="1600" dirty="0" err="1" smtClean="0"/>
              <a:t>الإستقالة</a:t>
            </a:r>
            <a:r>
              <a:rPr lang="ar-DZ" sz="1600" dirty="0" smtClean="0"/>
              <a:t> أو الإقصاء أو حصول مانع قانوني </a:t>
            </a:r>
            <a:r>
              <a:rPr lang="ar-DZ" sz="1600" dirty="0" err="1" smtClean="0"/>
              <a:t>و</a:t>
            </a:r>
            <a:r>
              <a:rPr lang="ar-DZ" sz="1600" dirty="0" smtClean="0"/>
              <a:t> يتم استخلاف المنتخب في أجل لا يتعدى شهر واحد بالمنتخب الذي يلي المنتخب الأخير في القائمة الفائز</a:t>
            </a:r>
          </a:p>
          <a:p>
            <a:pPr algn="r">
              <a:buNone/>
            </a:pPr>
            <a:r>
              <a:rPr lang="ar-DZ" sz="1600" b="1" dirty="0" smtClean="0">
                <a:solidFill>
                  <a:srgbClr val="00B050"/>
                </a:solidFill>
              </a:rPr>
              <a:t>الفرع الرابع</a:t>
            </a:r>
            <a:endParaRPr lang="en-US" sz="1600" dirty="0" smtClean="0">
              <a:solidFill>
                <a:srgbClr val="00B050"/>
              </a:solidFill>
            </a:endParaRPr>
          </a:p>
          <a:p>
            <a:pPr algn="r">
              <a:buNone/>
            </a:pPr>
            <a:r>
              <a:rPr lang="ar-DZ" sz="1600" b="1" dirty="0" smtClean="0">
                <a:solidFill>
                  <a:srgbClr val="00B050"/>
                </a:solidFill>
              </a:rPr>
              <a:t>حل المجلس الشعبي البلدي </a:t>
            </a:r>
            <a:r>
              <a:rPr lang="ar-DZ" sz="1600" b="1" dirty="0" err="1" smtClean="0">
                <a:solidFill>
                  <a:srgbClr val="00B050"/>
                </a:solidFill>
              </a:rPr>
              <a:t>و</a:t>
            </a:r>
            <a:r>
              <a:rPr lang="ar-DZ" sz="1600" b="1" dirty="0" smtClean="0">
                <a:solidFill>
                  <a:srgbClr val="00B050"/>
                </a:solidFill>
              </a:rPr>
              <a:t> تجديده</a:t>
            </a:r>
            <a:endParaRPr lang="en-US" sz="1600" dirty="0" smtClean="0">
              <a:solidFill>
                <a:srgbClr val="00B050"/>
              </a:solidFill>
            </a:endParaRPr>
          </a:p>
          <a:p>
            <a:pPr algn="r">
              <a:buNone/>
            </a:pPr>
            <a:r>
              <a:rPr lang="ar-DZ" sz="1600" dirty="0" smtClean="0"/>
              <a:t> 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* يتم الحل </a:t>
            </a:r>
            <a:r>
              <a:rPr lang="ar-DZ" sz="1600" dirty="0" err="1" smtClean="0"/>
              <a:t>و</a:t>
            </a:r>
            <a:r>
              <a:rPr lang="ar-DZ" sz="1600" dirty="0" smtClean="0"/>
              <a:t> التجديد الكلي للمجلس الشعبي البلدي في الحالات التالية: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- قي حالة خرق أحكام دستورية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- في حالة إلغاء </a:t>
            </a:r>
            <a:r>
              <a:rPr lang="ar-DZ" sz="1600" dirty="0" err="1" smtClean="0"/>
              <a:t>إنتخاب</a:t>
            </a:r>
            <a:r>
              <a:rPr lang="ar-DZ" sz="1600" dirty="0" smtClean="0"/>
              <a:t> جميع أعضاء المجلس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- في حالة </a:t>
            </a:r>
            <a:r>
              <a:rPr lang="ar-DZ" sz="1600" dirty="0" err="1" smtClean="0"/>
              <a:t>إستقالة</a:t>
            </a:r>
            <a:r>
              <a:rPr lang="ar-DZ" sz="1600" dirty="0" smtClean="0"/>
              <a:t> جماعية لجميع أعضاء المجلس</a:t>
            </a:r>
            <a:endParaRPr lang="en-US" sz="1600" dirty="0"/>
          </a:p>
        </p:txBody>
      </p:sp>
      <p:pic>
        <p:nvPicPr>
          <p:cNvPr id="6" name="Image 5" descr="filieres-agricol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3929066"/>
            <a:ext cx="3643338" cy="2300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Espace réservé du contenu 4" descr="filieres-agricoles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2071678"/>
            <a:ext cx="3757610" cy="29694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pPr algn="r" rtl="1">
              <a:buNone/>
            </a:pPr>
            <a:r>
              <a:rPr lang="ar-DZ" sz="1600" dirty="0" smtClean="0"/>
              <a:t>- عندما يكون الإبقاء على المجلس مصدر </a:t>
            </a:r>
            <a:r>
              <a:rPr lang="ar-DZ" sz="1600" dirty="0" err="1" smtClean="0"/>
              <a:t>إختلالات</a:t>
            </a:r>
            <a:r>
              <a:rPr lang="ar-DZ" sz="1600" dirty="0" smtClean="0"/>
              <a:t> خطيرة تم إثباتها في التسيير البلدي أو بطبيعته المساس بمصالح المواطنين </a:t>
            </a:r>
            <a:r>
              <a:rPr lang="ar-DZ" sz="1600" dirty="0" err="1" smtClean="0"/>
              <a:t>و</a:t>
            </a:r>
            <a:r>
              <a:rPr lang="ar-DZ" sz="1600" dirty="0" smtClean="0"/>
              <a:t> طمأنينتهم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- عندما يصبح عدد أعضاء المنتخبين أقل من الأغلبية المطلقة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- في حالة خلافات خطيرة، تعيق السير العادي لهيئات البلدية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- في حالة </a:t>
            </a:r>
            <a:r>
              <a:rPr lang="ar-DZ" sz="1600" dirty="0" err="1" smtClean="0"/>
              <a:t>إندماج</a:t>
            </a:r>
            <a:r>
              <a:rPr lang="ar-DZ" sz="1600" dirty="0" smtClean="0"/>
              <a:t> بلديات أو ضمها أو تجزئتها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- في حالة حدوث ظروف </a:t>
            </a:r>
            <a:r>
              <a:rPr lang="ar-DZ" sz="1600" dirty="0" err="1" smtClean="0"/>
              <a:t>إستثنائية</a:t>
            </a:r>
            <a:r>
              <a:rPr lang="ar-DZ" sz="1600" dirty="0" smtClean="0"/>
              <a:t> تحول دون تنصيب </a:t>
            </a:r>
          </a:p>
          <a:p>
            <a:pPr algn="r">
              <a:buNone/>
            </a:pPr>
            <a:r>
              <a:rPr lang="ar-DZ" sz="1600" dirty="0" smtClean="0"/>
              <a:t>المجلس المنتخب</a:t>
            </a:r>
          </a:p>
          <a:p>
            <a:pPr algn="r" rtl="1">
              <a:buNone/>
            </a:pPr>
            <a:r>
              <a:rPr lang="ar-DZ" sz="1600" dirty="0" smtClean="0"/>
              <a:t>* ويتم حل المجلس بموجب مرسوم رئاسي بناءا على تقرير من الوزير المكلف بالداخلية 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* في حالة حل المجلس يعين الوالي خلال العشرة أيام التي تلي حله   متصرفا </a:t>
            </a:r>
            <a:r>
              <a:rPr lang="ar-DZ" sz="1600" dirty="0" err="1" smtClean="0"/>
              <a:t>و</a:t>
            </a:r>
            <a:r>
              <a:rPr lang="ar-DZ" sz="1600" dirty="0" smtClean="0"/>
              <a:t> مساعدين توكل لهم مهمة تسيير شؤون البلدية.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 * </a:t>
            </a:r>
            <a:r>
              <a:rPr lang="ar-DZ" sz="1600" dirty="0" err="1" smtClean="0"/>
              <a:t>و</a:t>
            </a:r>
            <a:r>
              <a:rPr lang="ar-DZ" sz="1600" dirty="0" smtClean="0"/>
              <a:t> تنتهي مهامهم بقوة القانون بمجرد تنصيب المجلس الجديد</a:t>
            </a:r>
            <a:endParaRPr lang="en-US" sz="1600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Espace réservé du contenu 4" descr="filieres-agricoles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00034" y="2285992"/>
            <a:ext cx="3786214" cy="2692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algn="r" rtl="1">
              <a:buNone/>
            </a:pPr>
            <a:endParaRPr lang="ar-DZ" sz="1600" dirty="0" smtClean="0"/>
          </a:p>
          <a:p>
            <a:pPr algn="r" rtl="1">
              <a:buNone/>
            </a:pPr>
            <a:endParaRPr lang="ar-DZ" sz="1600" dirty="0" smtClean="0"/>
          </a:p>
          <a:p>
            <a:pPr algn="r" rtl="1">
              <a:buNone/>
            </a:pPr>
            <a:r>
              <a:rPr lang="ar-DZ" sz="1600" dirty="0" smtClean="0"/>
              <a:t>* تجرى انتخابات تجديد المجلس الشعبي البلدي المحل خلال أجل أقصاه 06 أشهر </a:t>
            </a:r>
            <a:r>
              <a:rPr lang="ar-DZ" sz="1600" dirty="0" err="1" smtClean="0"/>
              <a:t>إبتداءا</a:t>
            </a:r>
            <a:r>
              <a:rPr lang="ar-DZ" sz="1600" dirty="0" smtClean="0"/>
              <a:t> من تاريخ الحل </a:t>
            </a:r>
            <a:r>
              <a:rPr lang="ar-DZ" sz="1600" dirty="0" err="1" smtClean="0"/>
              <a:t>و</a:t>
            </a:r>
            <a:r>
              <a:rPr lang="ar-DZ" sz="1600" dirty="0" smtClean="0"/>
              <a:t> لا يمكن في أي حال من الأحوال إجراؤها خلال السنة الأخيرة من العهدة </a:t>
            </a:r>
            <a:r>
              <a:rPr lang="ar-DZ" sz="1600" dirty="0" err="1" smtClean="0"/>
              <a:t>الإنتخابية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 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* </a:t>
            </a:r>
            <a:r>
              <a:rPr lang="ar-DZ" sz="1600" dirty="0" err="1" smtClean="0"/>
              <a:t>و</a:t>
            </a:r>
            <a:r>
              <a:rPr lang="ar-DZ" sz="1600" dirty="0" smtClean="0"/>
              <a:t> في حالة ظروف </a:t>
            </a:r>
            <a:r>
              <a:rPr lang="ar-DZ" sz="1600" dirty="0" err="1" smtClean="0"/>
              <a:t>إستثنائية</a:t>
            </a:r>
            <a:r>
              <a:rPr lang="ar-DZ" sz="1600" dirty="0" smtClean="0"/>
              <a:t> تعيق إجراء </a:t>
            </a:r>
            <a:r>
              <a:rPr lang="ar-DZ" sz="1600" dirty="0" err="1" smtClean="0"/>
              <a:t>الإنتخابات</a:t>
            </a:r>
            <a:r>
              <a:rPr lang="ar-DZ" sz="1600" dirty="0" smtClean="0"/>
              <a:t> بالبلدية و بعد تقرير الوزير المكلف بالداخلية،  الذي يعرض على مجلس الوزراء، يعين الوالي متصرفا لتسيير شؤون البلدية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يمارس المتصرف كل المهام الموكلة للمجلس الشعبي البلدي </a:t>
            </a:r>
            <a:r>
              <a:rPr lang="ar-DZ" sz="1600" dirty="0" err="1" smtClean="0"/>
              <a:t>و</a:t>
            </a:r>
            <a:r>
              <a:rPr lang="ar-DZ" sz="1600" dirty="0" smtClean="0"/>
              <a:t> تنتهي مهمته بقوة القانون بمجرد تنصيب المجلس الجديد</a:t>
            </a:r>
            <a:endParaRPr lang="en-US" sz="1600" dirty="0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Espace réservé du contenu 4" descr="filieres-agricoles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00034" y="1643050"/>
            <a:ext cx="3786214" cy="2162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ar-DZ" b="1" dirty="0" smtClean="0"/>
              <a:t> </a:t>
            </a:r>
            <a:endParaRPr lang="en-US" dirty="0" smtClean="0"/>
          </a:p>
          <a:p>
            <a:pPr algn="r">
              <a:buNone/>
            </a:pPr>
            <a:r>
              <a:rPr lang="ar-DZ" b="1" dirty="0" smtClean="0">
                <a:solidFill>
                  <a:srgbClr val="00B050"/>
                </a:solidFill>
              </a:rPr>
              <a:t>الفرع الخامس</a:t>
            </a:r>
          </a:p>
          <a:p>
            <a:pPr algn="r">
              <a:buNone/>
            </a:pPr>
            <a:r>
              <a:rPr lang="ar-DZ" b="1" dirty="0" smtClean="0">
                <a:solidFill>
                  <a:srgbClr val="00B050"/>
                </a:solidFill>
              </a:rPr>
              <a:t>نظام المداولات</a:t>
            </a:r>
          </a:p>
          <a:p>
            <a:pPr algn="r">
              <a:buNone/>
            </a:pPr>
            <a:endParaRPr lang="ar-DZ" b="1" dirty="0" smtClean="0"/>
          </a:p>
          <a:p>
            <a:pPr algn="r">
              <a:buNone/>
            </a:pPr>
            <a:endParaRPr lang="en-US" dirty="0" smtClean="0"/>
          </a:p>
          <a:p>
            <a:pPr algn="r">
              <a:buNone/>
            </a:pPr>
            <a:r>
              <a:rPr lang="ar-DZ" dirty="0" smtClean="0"/>
              <a:t>* يعالج المجلس الشعبي البلدي الشؤون التي تدخل ضمن اختصاصاته عن طريق المداولات التي تجرى وجوبا باللغة العربية</a:t>
            </a:r>
            <a:endParaRPr lang="en-US" dirty="0" smtClean="0"/>
          </a:p>
          <a:p>
            <a:pPr algn="r">
              <a:buNone/>
            </a:pPr>
            <a:r>
              <a:rPr lang="ar-DZ" dirty="0" smtClean="0"/>
              <a:t>* تتخذ المداولات بالأغلبية البسيطة </a:t>
            </a:r>
            <a:r>
              <a:rPr lang="ar-DZ" dirty="0" err="1" smtClean="0"/>
              <a:t>و</a:t>
            </a:r>
            <a:r>
              <a:rPr lang="ar-DZ" dirty="0" smtClean="0"/>
              <a:t> في حالة تساوي الأعضاء يرجح صوت الرئيس ماعدا الحالات المنصوص عليها صراحة في هذا القانون. </a:t>
            </a:r>
            <a:endParaRPr lang="en-US" dirty="0" smtClean="0"/>
          </a:p>
          <a:p>
            <a:pPr algn="r">
              <a:buNone/>
            </a:pPr>
            <a:r>
              <a:rPr lang="ar-DZ" dirty="0" smtClean="0"/>
              <a:t>* تسجل </a:t>
            </a:r>
            <a:r>
              <a:rPr lang="ar-DZ" dirty="0" err="1" smtClean="0"/>
              <a:t>و</a:t>
            </a:r>
            <a:r>
              <a:rPr lang="ar-DZ" dirty="0" smtClean="0"/>
              <a:t> ترتب المداولات حسب الترتيب الزمني في سجل يؤشر عليه من طرف رئيس المحكمة المختص إقليميا</a:t>
            </a:r>
            <a:endParaRPr lang="en-US" dirty="0" smtClean="0"/>
          </a:p>
          <a:p>
            <a:pPr algn="r">
              <a:buNone/>
            </a:pPr>
            <a:r>
              <a:rPr lang="ar-DZ" dirty="0" smtClean="0"/>
              <a:t>* توقع هذه المداولات من طرف جميع الأعضاء الحاضرين عند التصويت </a:t>
            </a:r>
            <a:r>
              <a:rPr lang="ar-DZ" dirty="0" err="1" smtClean="0"/>
              <a:t>و</a:t>
            </a:r>
            <a:r>
              <a:rPr lang="ar-DZ" dirty="0" smtClean="0"/>
              <a:t> يودع رئيس المجلس الشعبي البلدي المداولات لدى الوالي في أجل 08  مقابل وصل </a:t>
            </a:r>
            <a:r>
              <a:rPr lang="ar-DZ" dirty="0" err="1" smtClean="0"/>
              <a:t>إستلام</a:t>
            </a:r>
            <a:r>
              <a:rPr lang="ar-DZ" dirty="0" smtClean="0"/>
              <a:t>.</a:t>
            </a:r>
            <a:endParaRPr lang="en-US" dirty="0" smtClean="0"/>
          </a:p>
          <a:p>
            <a:pPr algn="r">
              <a:buNone/>
            </a:pPr>
            <a:r>
              <a:rPr lang="ar-DZ" dirty="0" smtClean="0"/>
              <a:t>* تعد مداولات المجلس قابلة للتنفيذ بقوة القانون بعد 21 يوما من تاريخ إيداعها بالولاية</a:t>
            </a:r>
            <a:endParaRPr lang="en-US" dirty="0" smtClean="0"/>
          </a:p>
          <a:p>
            <a:pPr algn="r">
              <a:buNone/>
            </a:pPr>
            <a:r>
              <a:rPr lang="ar-DZ" dirty="0" smtClean="0"/>
              <a:t>* لا تنفذ، إلا بعد المصادقة عليها من طرف الوالي، المداولات التالية:</a:t>
            </a:r>
            <a:endParaRPr lang="en-US" dirty="0" smtClean="0"/>
          </a:p>
          <a:p>
            <a:pPr algn="r">
              <a:buNone/>
            </a:pPr>
            <a:r>
              <a:rPr lang="ar-DZ" dirty="0" smtClean="0"/>
              <a:t>- الميزانية </a:t>
            </a:r>
            <a:r>
              <a:rPr lang="ar-DZ" dirty="0" err="1" smtClean="0"/>
              <a:t>و</a:t>
            </a:r>
            <a:r>
              <a:rPr lang="ar-DZ" dirty="0" smtClean="0"/>
              <a:t> الحسابات</a:t>
            </a:r>
            <a:endParaRPr lang="en-US" dirty="0" smtClean="0"/>
          </a:p>
          <a:p>
            <a:pPr algn="r">
              <a:buNone/>
            </a:pPr>
            <a:r>
              <a:rPr lang="ar-DZ" dirty="0" smtClean="0"/>
              <a:t>- قبول الهبات </a:t>
            </a:r>
            <a:r>
              <a:rPr lang="ar-DZ" dirty="0" err="1" smtClean="0"/>
              <a:t>و</a:t>
            </a:r>
            <a:r>
              <a:rPr lang="ar-DZ" dirty="0" smtClean="0"/>
              <a:t> الوصايا الأجنبية</a:t>
            </a:r>
            <a:endParaRPr lang="en-US" dirty="0"/>
          </a:p>
        </p:txBody>
      </p:sp>
      <p:pic>
        <p:nvPicPr>
          <p:cNvPr id="6" name="Image 5" descr="filieres-agricol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4000505"/>
            <a:ext cx="3786214" cy="2214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Espace réservé du contenu 4" descr="filieres-agricoles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71472" y="1785926"/>
            <a:ext cx="3571900" cy="2214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pPr algn="r" rtl="1">
              <a:buNone/>
            </a:pPr>
            <a:r>
              <a:rPr lang="ar-DZ" sz="1600" dirty="0" smtClean="0"/>
              <a:t>- </a:t>
            </a:r>
            <a:r>
              <a:rPr lang="ar-DZ" sz="1600" dirty="0" err="1" smtClean="0"/>
              <a:t>إتفاقيات</a:t>
            </a:r>
            <a:r>
              <a:rPr lang="ar-DZ" sz="1600" dirty="0" smtClean="0"/>
              <a:t> التوأمة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- التنازل عن الأملاك العقارية للبلدية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- بعد 30 يوما من </a:t>
            </a:r>
            <a:r>
              <a:rPr lang="ar-DZ" sz="1600" dirty="0" err="1" smtClean="0"/>
              <a:t>ايداع</a:t>
            </a:r>
            <a:r>
              <a:rPr lang="ar-DZ" sz="1600" dirty="0" smtClean="0"/>
              <a:t> المداولات لدى الوالي </a:t>
            </a:r>
            <a:r>
              <a:rPr lang="ar-DZ" sz="1600" dirty="0" err="1" smtClean="0"/>
              <a:t>و</a:t>
            </a:r>
            <a:r>
              <a:rPr lang="ar-DZ" sz="1600" dirty="0" smtClean="0"/>
              <a:t> لم يعلن عن قراره، تعتبر المداولات مصادقا عليها.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 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* </a:t>
            </a:r>
            <a:r>
              <a:rPr lang="ar-DZ" sz="1600" dirty="0" err="1" smtClean="0"/>
              <a:t>و</a:t>
            </a:r>
            <a:r>
              <a:rPr lang="ar-DZ" sz="1600" dirty="0" smtClean="0"/>
              <a:t> تبطل هذه المداولات بقوة القانون، عندما تكون: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- متخذة خرقا للدستور </a:t>
            </a:r>
            <a:r>
              <a:rPr lang="ar-DZ" sz="1600" dirty="0" err="1" smtClean="0"/>
              <a:t>و</a:t>
            </a:r>
            <a:r>
              <a:rPr lang="ar-DZ" sz="1600" dirty="0" smtClean="0"/>
              <a:t> غير مطابقة للقوانين </a:t>
            </a:r>
            <a:r>
              <a:rPr lang="ar-DZ" sz="1600" dirty="0" err="1" smtClean="0"/>
              <a:t>و</a:t>
            </a:r>
            <a:r>
              <a:rPr lang="ar-DZ" sz="1600" dirty="0" smtClean="0"/>
              <a:t> التنظيمات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- التي تمس برموز الدولة </a:t>
            </a:r>
            <a:r>
              <a:rPr lang="ar-DZ" sz="1600" dirty="0" err="1" smtClean="0"/>
              <a:t>و</a:t>
            </a:r>
            <a:r>
              <a:rPr lang="ar-DZ" sz="1600" dirty="0" smtClean="0"/>
              <a:t> شعاراتها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- غير المحررة باللغة العربية </a:t>
            </a:r>
          </a:p>
          <a:p>
            <a:pPr algn="r" rtl="1">
              <a:buNone/>
            </a:pPr>
            <a:r>
              <a:rPr lang="ar-DZ" sz="1600" dirty="0" smtClean="0"/>
              <a:t>* يعاين الوالي بطلان المداولة بقرار.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* </a:t>
            </a:r>
            <a:r>
              <a:rPr lang="ar-DZ" sz="1600" dirty="0" err="1" smtClean="0"/>
              <a:t>لايمكن</a:t>
            </a:r>
            <a:r>
              <a:rPr lang="ar-DZ" sz="1600" dirty="0" smtClean="0"/>
              <a:t> رئيس المجلس الشعبي البلدي أو أي عضو من المجلس في وضعية تعارض مصالحه مع المصالح البلدية، بأسمائهم الشخصية أو أزواجهم أو أصولهم أو فروعهم إلى الدرجة الرابعة أو كوكلاء ، حضور المداولة التي تعالج هذا الموضوع </a:t>
            </a:r>
            <a:r>
              <a:rPr lang="ar-DZ" sz="1600" dirty="0" err="1" smtClean="0"/>
              <a:t>و</a:t>
            </a:r>
            <a:r>
              <a:rPr lang="ar-DZ" sz="1600" dirty="0" smtClean="0"/>
              <a:t> إلا تعد هذه المداولة باطلة.</a:t>
            </a:r>
            <a:endParaRPr lang="en-US" sz="1600" dirty="0"/>
          </a:p>
        </p:txBody>
      </p:sp>
      <p:pic>
        <p:nvPicPr>
          <p:cNvPr id="6" name="Image 5" descr="tvradi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00" y="4071942"/>
            <a:ext cx="2857520" cy="2428892"/>
          </a:xfrm>
          <a:prstGeom prst="rect">
            <a:avLst/>
          </a:prstGeom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Espace réservé du contenu 4" descr="رئيس-المجلس-الشعبي-البلدي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19125" y="2071678"/>
            <a:ext cx="3714750" cy="35004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pPr lvl="0" algn="r" rtl="1">
              <a:buNone/>
            </a:pPr>
            <a:r>
              <a:rPr lang="ar-DZ" sz="1700" dirty="0" smtClean="0"/>
              <a:t>* يثبت بطلان هذه المداولة بقرار معلل من الوالي </a:t>
            </a:r>
            <a:endParaRPr lang="en-US" sz="1700" dirty="0" smtClean="0"/>
          </a:p>
          <a:p>
            <a:pPr algn="r">
              <a:buNone/>
            </a:pPr>
            <a:r>
              <a:rPr lang="ar-DZ" sz="1700" dirty="0" smtClean="0"/>
              <a:t>* يلزم على أي عضو معني بهذه الحالة التصريح بذلك لدى رئيس المجلس</a:t>
            </a:r>
            <a:endParaRPr lang="en-US" sz="1700" dirty="0" smtClean="0"/>
          </a:p>
          <a:p>
            <a:pPr algn="r">
              <a:buNone/>
            </a:pPr>
            <a:r>
              <a:rPr lang="ar-DZ" sz="1700" dirty="0" smtClean="0"/>
              <a:t>و إن كان رئيس المجلس نفسه يصرح بذلك للمجلس.</a:t>
            </a:r>
            <a:endParaRPr lang="en-US" sz="1700" dirty="0" smtClean="0"/>
          </a:p>
          <a:p>
            <a:pPr algn="r">
              <a:buNone/>
            </a:pPr>
            <a:r>
              <a:rPr lang="ar-DZ" sz="1700" dirty="0" smtClean="0"/>
              <a:t>يمكن لرئيس المجلس الشعبي البلدي أن يرفع دعوى قضائية أمام المحاكم المختصة ضد قرار الوالي الذي من خلاله أبطل المداولة أو لم يصادق عليها</a:t>
            </a:r>
            <a:r>
              <a:rPr lang="ar-DZ" dirty="0" smtClean="0"/>
              <a:t>.</a:t>
            </a:r>
          </a:p>
          <a:p>
            <a:pPr algn="r">
              <a:buNone/>
            </a:pPr>
            <a:r>
              <a:rPr lang="ar-DZ" sz="1600" b="1" dirty="0" smtClean="0">
                <a:solidFill>
                  <a:srgbClr val="00B050"/>
                </a:solidFill>
              </a:rPr>
              <a:t>الفصل الثاني</a:t>
            </a:r>
            <a:endParaRPr lang="en-US" sz="1600" dirty="0" smtClean="0">
              <a:solidFill>
                <a:srgbClr val="00B050"/>
              </a:solidFill>
            </a:endParaRPr>
          </a:p>
          <a:p>
            <a:pPr algn="r">
              <a:buNone/>
            </a:pPr>
            <a:r>
              <a:rPr lang="ar-DZ" sz="1600" b="1" dirty="0" smtClean="0">
                <a:solidFill>
                  <a:srgbClr val="00B050"/>
                </a:solidFill>
              </a:rPr>
              <a:t>رئيس المجلس الشعبي البلدي</a:t>
            </a:r>
            <a:endParaRPr lang="en-US" sz="1600" dirty="0" smtClean="0">
              <a:solidFill>
                <a:srgbClr val="00B050"/>
              </a:solidFill>
            </a:endParaRPr>
          </a:p>
          <a:p>
            <a:pPr algn="r">
              <a:buNone/>
            </a:pPr>
            <a:r>
              <a:rPr lang="ar-DZ" sz="1600" b="1" dirty="0" smtClean="0"/>
              <a:t> 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رئيس المجلس الشعبي البلدي هو </a:t>
            </a:r>
            <a:r>
              <a:rPr lang="ar-DZ" sz="1600" dirty="0" err="1" smtClean="0"/>
              <a:t>المسؤول</a:t>
            </a:r>
            <a:r>
              <a:rPr lang="ar-DZ" sz="1600" dirty="0" smtClean="0"/>
              <a:t> الأول في البلدية </a:t>
            </a:r>
            <a:r>
              <a:rPr lang="ar-DZ" sz="1600" dirty="0" err="1" smtClean="0"/>
              <a:t>و</a:t>
            </a:r>
            <a:r>
              <a:rPr lang="ar-DZ" sz="1600" dirty="0" smtClean="0"/>
              <a:t> هو رئيسها </a:t>
            </a:r>
            <a:r>
              <a:rPr lang="ar-DZ" sz="1600" dirty="0" err="1" smtClean="0"/>
              <a:t>و</a:t>
            </a:r>
            <a:r>
              <a:rPr lang="ar-DZ" sz="1600" dirty="0" smtClean="0"/>
              <a:t> يمثل الهيئة التنفيذية، </a:t>
            </a:r>
            <a:r>
              <a:rPr lang="ar-DZ" sz="1600" dirty="0" err="1" smtClean="0"/>
              <a:t>و</a:t>
            </a:r>
            <a:r>
              <a:rPr lang="ar-DZ" sz="1600" dirty="0" smtClean="0"/>
              <a:t> ينتخب من بين أعضائه </a:t>
            </a:r>
            <a:r>
              <a:rPr lang="ar-DZ" sz="1600" dirty="0" err="1" smtClean="0"/>
              <a:t>و</a:t>
            </a:r>
            <a:r>
              <a:rPr lang="ar-DZ" sz="1600" dirty="0" smtClean="0"/>
              <a:t> تضم الهيئة نائبان أو أكثر </a:t>
            </a:r>
            <a:r>
              <a:rPr lang="ar-DZ" sz="1600" dirty="0" err="1" smtClean="0"/>
              <a:t>و</a:t>
            </a:r>
            <a:r>
              <a:rPr lang="ar-DZ" sz="1600" dirty="0" smtClean="0"/>
              <a:t> يتغير عددهم حسب عدد السكان </a:t>
            </a:r>
            <a:endParaRPr lang="en-US" dirty="0" smtClean="0"/>
          </a:p>
          <a:p>
            <a:pPr algn="r">
              <a:buFont typeface="Arial" charset="0"/>
              <a:buChar char="•"/>
            </a:pPr>
            <a:endParaRPr lang="en-US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Espace réservé du contenu 4" descr="filieres-agricoles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52475" y="2324100"/>
            <a:ext cx="3067050" cy="3124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0000" lnSpcReduction="20000"/>
          </a:bodyPr>
          <a:lstStyle/>
          <a:p>
            <a:pPr algn="r">
              <a:buNone/>
            </a:pPr>
            <a:r>
              <a:rPr lang="ar-DZ" sz="2600" b="1" dirty="0" smtClean="0">
                <a:solidFill>
                  <a:srgbClr val="00B050"/>
                </a:solidFill>
              </a:rPr>
              <a:t>الفرع الأول</a:t>
            </a:r>
            <a:endParaRPr lang="en-US" sz="2600" dirty="0" smtClean="0">
              <a:solidFill>
                <a:srgbClr val="00B050"/>
              </a:solidFill>
            </a:endParaRPr>
          </a:p>
          <a:p>
            <a:pPr algn="r">
              <a:buNone/>
            </a:pPr>
            <a:r>
              <a:rPr lang="ar-DZ" sz="2600" b="1" dirty="0" smtClean="0">
                <a:solidFill>
                  <a:srgbClr val="00B050"/>
                </a:solidFill>
              </a:rPr>
              <a:t>رئيس المجلس الشعبي البلدي </a:t>
            </a:r>
            <a:r>
              <a:rPr lang="ar-DZ" sz="2600" b="1" dirty="0" err="1" smtClean="0">
                <a:solidFill>
                  <a:srgbClr val="00B050"/>
                </a:solidFill>
              </a:rPr>
              <a:t>و</a:t>
            </a:r>
            <a:r>
              <a:rPr lang="ar-DZ" sz="2600" b="1" dirty="0" smtClean="0">
                <a:solidFill>
                  <a:srgbClr val="00B050"/>
                </a:solidFill>
              </a:rPr>
              <a:t> القانون الخاص </a:t>
            </a:r>
            <a:r>
              <a:rPr lang="ar-DZ" sz="2600" b="1" dirty="0" err="1" smtClean="0">
                <a:solidFill>
                  <a:srgbClr val="00B050"/>
                </a:solidFill>
              </a:rPr>
              <a:t>به</a:t>
            </a:r>
            <a:endParaRPr lang="en-US" sz="2600" dirty="0" smtClean="0">
              <a:solidFill>
                <a:srgbClr val="00B050"/>
              </a:solidFill>
            </a:endParaRPr>
          </a:p>
          <a:p>
            <a:pPr algn="r">
              <a:buNone/>
            </a:pPr>
            <a:r>
              <a:rPr lang="ar-DZ" sz="2600" b="1" dirty="0" smtClean="0"/>
              <a:t>  </a:t>
            </a:r>
            <a:endParaRPr lang="en-US" sz="2600" dirty="0" smtClean="0"/>
          </a:p>
          <a:p>
            <a:pPr algn="r">
              <a:buNone/>
            </a:pPr>
            <a:r>
              <a:rPr lang="ar-SA" sz="2600" dirty="0" smtClean="0"/>
              <a:t>طبقا للأمر رقم 21-13 المؤرخ في 22 محرم عام 1443 هـ الموافق 31 غشت سنة 2021 يعدل </a:t>
            </a:r>
            <a:r>
              <a:rPr lang="ar-SA" sz="2600" dirty="0" err="1" smtClean="0"/>
              <a:t>و</a:t>
            </a:r>
            <a:r>
              <a:rPr lang="ar-SA" sz="2600" dirty="0" smtClean="0"/>
              <a:t> يتمم بعض أحكام القانون رقم 11-10 المؤرخ في 20 رجب عام 1432  الموافق 22 يونيو سنة 2011 المتعلق بالبلدية،  يستدعي الوالي المجلس الشعبي البلدي قصد تنصيبه خلال 08 أيام التي تلي إعلان النتائج النهائية </a:t>
            </a:r>
            <a:r>
              <a:rPr lang="ar-SA" sz="2600" dirty="0" err="1" smtClean="0"/>
              <a:t>للإنتخابات</a:t>
            </a:r>
            <a:r>
              <a:rPr lang="ar-SA" sz="2600" dirty="0" smtClean="0"/>
              <a:t> طبقا للمادتين 64 </a:t>
            </a:r>
            <a:r>
              <a:rPr lang="ar-SA" sz="2600" dirty="0" err="1" smtClean="0"/>
              <a:t>و</a:t>
            </a:r>
            <a:r>
              <a:rPr lang="ar-SA" sz="2600" dirty="0" smtClean="0"/>
              <a:t> 65 </a:t>
            </a:r>
            <a:endParaRPr lang="en-US" sz="2600" dirty="0" smtClean="0"/>
          </a:p>
          <a:p>
            <a:pPr algn="r">
              <a:buNone/>
            </a:pPr>
            <a:r>
              <a:rPr lang="ar-DZ" sz="2600" dirty="0" smtClean="0"/>
              <a:t>* </a:t>
            </a:r>
            <a:r>
              <a:rPr lang="ar-SA" sz="2600" dirty="0" smtClean="0"/>
              <a:t>يجتمع المجلس الشعبي البلدي تحت رئاسة المنتخب الأكبر سنا قصد انتخاب رئيسه خلال 05 أيام التي تلي تنصيب المجلس ، حيث يضع مكتبا للإشراف على </a:t>
            </a:r>
            <a:r>
              <a:rPr lang="ar-SA" sz="2600" dirty="0" err="1" smtClean="0"/>
              <a:t>الإنتخابات</a:t>
            </a:r>
            <a:r>
              <a:rPr lang="ar-SA" sz="2600" dirty="0" smtClean="0"/>
              <a:t> يتكون منه </a:t>
            </a:r>
            <a:r>
              <a:rPr lang="ar-SA" sz="2600" dirty="0" err="1" smtClean="0"/>
              <a:t>و</a:t>
            </a:r>
            <a:r>
              <a:rPr lang="ar-SA" sz="2600" dirty="0" smtClean="0"/>
              <a:t> من </a:t>
            </a:r>
            <a:r>
              <a:rPr lang="ar-SA" sz="2300" dirty="0" smtClean="0"/>
              <a:t>مساعدين الأصغر سنا</a:t>
            </a:r>
            <a:endParaRPr lang="en-US" sz="2300" dirty="0" smtClean="0"/>
          </a:p>
          <a:p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Espace réservé du contenu 4" descr="filieres-agricoles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14348" y="1857365"/>
            <a:ext cx="3357586" cy="1887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algn="r" rtl="1">
              <a:buNone/>
            </a:pPr>
            <a:endParaRPr lang="ar-DZ" sz="1600" dirty="0" smtClean="0"/>
          </a:p>
          <a:p>
            <a:pPr algn="r" rtl="1">
              <a:buNone/>
            </a:pPr>
            <a:r>
              <a:rPr lang="ar-DZ" sz="1600" dirty="0" smtClean="0"/>
              <a:t>* </a:t>
            </a:r>
            <a:r>
              <a:rPr lang="ar-SA" sz="1600" dirty="0" smtClean="0"/>
              <a:t>يستقبل المكتب </a:t>
            </a:r>
            <a:r>
              <a:rPr lang="ar-SA" sz="1600" dirty="0" err="1" smtClean="0"/>
              <a:t>الترشيحات</a:t>
            </a:r>
            <a:r>
              <a:rPr lang="ar-SA" sz="1600" dirty="0" smtClean="0"/>
              <a:t> و يعد قائمة </a:t>
            </a:r>
            <a:r>
              <a:rPr lang="ar-SA" sz="1600" dirty="0" err="1" smtClean="0"/>
              <a:t>المترشحين</a:t>
            </a:r>
            <a:r>
              <a:rPr lang="ar-SA" sz="1600" dirty="0" smtClean="0"/>
              <a:t> .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* </a:t>
            </a:r>
            <a:r>
              <a:rPr lang="ar-SA" sz="1600" dirty="0" smtClean="0"/>
              <a:t>يقدم </a:t>
            </a:r>
            <a:r>
              <a:rPr lang="ar-SA" sz="1600" dirty="0" err="1" smtClean="0"/>
              <a:t>المترشح</a:t>
            </a:r>
            <a:r>
              <a:rPr lang="ar-SA" sz="1600" dirty="0" smtClean="0"/>
              <a:t> لانتخابات رئيس المجل</a:t>
            </a:r>
            <a:r>
              <a:rPr lang="ar-DZ" sz="1600" dirty="0" smtClean="0"/>
              <a:t>س</a:t>
            </a:r>
            <a:r>
              <a:rPr lang="ar-SA" sz="1600" dirty="0" smtClean="0"/>
              <a:t> المنتخب من القائمة الحائزة على الأغلبية المطلقة للمقاعد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* </a:t>
            </a:r>
            <a:r>
              <a:rPr lang="ar-SA" sz="1600" dirty="0" smtClean="0"/>
              <a:t>في حالة عدم وجود قائمة تحصلت على الأغلبية ، يمكن القائمتين الحائزتين على 35 بالمائة من الأصوات، تقديم </a:t>
            </a:r>
            <a:r>
              <a:rPr lang="ar-SA" sz="1600" dirty="0" err="1" smtClean="0"/>
              <a:t>مترشح</a:t>
            </a:r>
            <a:r>
              <a:rPr lang="ar-SA" sz="1600" dirty="0" smtClean="0"/>
              <a:t> و في حالة عدم وجود ذلك، يمكن لجميع القوائم تقديم </a:t>
            </a:r>
            <a:r>
              <a:rPr lang="ar-SA" sz="1600" dirty="0" err="1" smtClean="0"/>
              <a:t>مترشح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* </a:t>
            </a:r>
            <a:r>
              <a:rPr lang="ar-SA" sz="1600" dirty="0" smtClean="0"/>
              <a:t>يكون </a:t>
            </a:r>
            <a:r>
              <a:rPr lang="ar-SA" sz="1600" dirty="0" err="1" smtClean="0"/>
              <a:t>الإنتخاب</a:t>
            </a:r>
            <a:r>
              <a:rPr lang="ar-SA" sz="1600" dirty="0" smtClean="0"/>
              <a:t> سريا </a:t>
            </a:r>
            <a:r>
              <a:rPr lang="ar-SA" sz="1600" dirty="0" err="1" smtClean="0"/>
              <a:t>و</a:t>
            </a:r>
            <a:r>
              <a:rPr lang="ar-SA" sz="1600" dirty="0" smtClean="0"/>
              <a:t> يعلن رئيسا للمجلس الشعبي البلدي </a:t>
            </a:r>
            <a:r>
              <a:rPr lang="ar-SA" sz="1600" dirty="0" err="1" smtClean="0"/>
              <a:t>المترشح</a:t>
            </a:r>
            <a:r>
              <a:rPr lang="ar-SA" sz="1600" dirty="0" smtClean="0"/>
              <a:t> الذي تحصل على الأغلبية المطلقة من الأصوات</a:t>
            </a:r>
            <a:endParaRPr lang="en-US" sz="1600" dirty="0" smtClean="0"/>
          </a:p>
          <a:p>
            <a:pPr algn="r">
              <a:buNone/>
            </a:pPr>
            <a:r>
              <a:rPr lang="ar-DZ" sz="1600" dirty="0" smtClean="0"/>
              <a:t>* </a:t>
            </a:r>
            <a:r>
              <a:rPr lang="ar-SA" sz="1600" dirty="0" smtClean="0"/>
              <a:t>و في حالة عدم وجود ذلك، يعلن تنظيم الدور الثاني بين </a:t>
            </a:r>
            <a:r>
              <a:rPr lang="ar-SA" sz="1600" dirty="0" err="1" smtClean="0"/>
              <a:t>المترشحين</a:t>
            </a:r>
            <a:r>
              <a:rPr lang="ar-SA" sz="1600" dirty="0" smtClean="0"/>
              <a:t> الحائزين على المرتبة الأولى </a:t>
            </a:r>
            <a:r>
              <a:rPr lang="ar-SA" sz="1600" dirty="0" err="1" smtClean="0"/>
              <a:t>و</a:t>
            </a:r>
            <a:r>
              <a:rPr lang="ar-SA" sz="1600" dirty="0" smtClean="0"/>
              <a:t> الثانية </a:t>
            </a:r>
            <a:r>
              <a:rPr lang="ar-SA" sz="1600" dirty="0" err="1" smtClean="0"/>
              <a:t>و</a:t>
            </a:r>
            <a:r>
              <a:rPr lang="ar-SA" sz="1600" dirty="0" smtClean="0"/>
              <a:t> يعلن فائزا </a:t>
            </a:r>
            <a:r>
              <a:rPr lang="ar-SA" sz="1600" dirty="0" err="1" smtClean="0"/>
              <a:t>المترشح</a:t>
            </a:r>
            <a:r>
              <a:rPr lang="ar-SA" sz="1600" dirty="0" smtClean="0"/>
              <a:t> الذي تحصل على أغلبية الأصوات.</a:t>
            </a:r>
            <a:endParaRPr lang="en-US" sz="1600" dirty="0"/>
          </a:p>
        </p:txBody>
      </p:sp>
      <p:pic>
        <p:nvPicPr>
          <p:cNvPr id="6" name="Image 5" descr="835c4b2_739060372-algerie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4000504"/>
            <a:ext cx="3357586" cy="1928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Espace réservé du contenu 4" descr="filieres-agricoles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50066" y="1714489"/>
            <a:ext cx="3107553" cy="2071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0000" lnSpcReduction="20000"/>
          </a:bodyPr>
          <a:lstStyle/>
          <a:p>
            <a:pPr algn="r" rtl="1">
              <a:buNone/>
            </a:pPr>
            <a:r>
              <a:rPr lang="ar-DZ" sz="2100" dirty="0" smtClean="0"/>
              <a:t>* </a:t>
            </a:r>
            <a:r>
              <a:rPr lang="ar-SA" sz="2100" dirty="0" smtClean="0"/>
              <a:t>و يتم التنصيب الرسمي للرئيس من قبل الوالي أو ممثله في</a:t>
            </a:r>
            <a:r>
              <a:rPr lang="ar-DZ" sz="2100" dirty="0" smtClean="0"/>
              <a:t> </a:t>
            </a:r>
            <a:r>
              <a:rPr lang="ar-SA" sz="2100" dirty="0" smtClean="0"/>
              <a:t>إطار احتفال بروتوكولي رسمي تحضره السلطات المدنية </a:t>
            </a:r>
            <a:r>
              <a:rPr lang="ar-SA" sz="2100" dirty="0" err="1" smtClean="0"/>
              <a:t>و</a:t>
            </a:r>
            <a:r>
              <a:rPr lang="ar-SA" sz="2100" dirty="0" smtClean="0"/>
              <a:t> الأمنية </a:t>
            </a:r>
            <a:r>
              <a:rPr lang="ar-SA" sz="2100" dirty="0" err="1" smtClean="0"/>
              <a:t>و</a:t>
            </a:r>
            <a:r>
              <a:rPr lang="ar-SA" sz="2100" dirty="0" smtClean="0"/>
              <a:t> العسكرية.</a:t>
            </a:r>
            <a:endParaRPr lang="en-US" sz="2100" dirty="0" smtClean="0"/>
          </a:p>
          <a:p>
            <a:pPr algn="r">
              <a:buNone/>
            </a:pPr>
            <a:r>
              <a:rPr lang="ar-DZ" sz="2100" dirty="0" smtClean="0"/>
              <a:t>* يساعد رئيس المجلس الشعبي البلدي ما بين 02 نائبان إلى 06 نواب ، </a:t>
            </a:r>
            <a:r>
              <a:rPr lang="ar-DZ" sz="2100" dirty="0" err="1" smtClean="0"/>
              <a:t>و</a:t>
            </a:r>
            <a:r>
              <a:rPr lang="ar-DZ" sz="2100" dirty="0" smtClean="0"/>
              <a:t> ذلك حسب عدد المقاعد التي يحوز عليه المجلس الشعبي البلدي</a:t>
            </a:r>
            <a:endParaRPr lang="en-US" sz="2100" dirty="0" smtClean="0"/>
          </a:p>
          <a:p>
            <a:pPr algn="r" rtl="1">
              <a:buNone/>
            </a:pPr>
            <a:r>
              <a:rPr lang="ar-DZ" sz="2100" dirty="0" smtClean="0"/>
              <a:t>* يعرض رئيس المجلس الشعبي البلدي قائمة المنتخبين الذين اختارهم لشغل وظائف نواب الرئيس 15 يوم على الأكثر التي تلي تنصيبه للمصادقة عليها بالأغلبية المطلقة للمجلس الشعبي البلدي</a:t>
            </a:r>
            <a:endParaRPr lang="en-US" sz="2100" dirty="0" smtClean="0"/>
          </a:p>
          <a:p>
            <a:pPr algn="r">
              <a:buNone/>
            </a:pPr>
            <a:r>
              <a:rPr lang="ar-DZ" sz="2100" dirty="0" smtClean="0"/>
              <a:t>* يتم استخلاف نائب الرئيس المستقيل أو </a:t>
            </a:r>
            <a:r>
              <a:rPr lang="ar-DZ" sz="2100" dirty="0" err="1" smtClean="0"/>
              <a:t>المتوفي</a:t>
            </a:r>
            <a:r>
              <a:rPr lang="ar-DZ" sz="2100" dirty="0" smtClean="0"/>
              <a:t> أو المقصي حسب نفس الأشكال خلال 10 أيام على الأكثر.</a:t>
            </a:r>
            <a:endParaRPr lang="en-US" sz="2100" dirty="0" smtClean="0"/>
          </a:p>
          <a:p>
            <a:pPr algn="r" rtl="1">
              <a:buNone/>
            </a:pPr>
            <a:r>
              <a:rPr lang="ar-DZ" sz="2100" dirty="0" smtClean="0"/>
              <a:t>* يستخلف الرئيس بنائب الرئيس إذا حصل له مانع يحول دون ممارسة مهامه.</a:t>
            </a:r>
            <a:endParaRPr lang="en-US" sz="2100" dirty="0" smtClean="0"/>
          </a:p>
          <a:p>
            <a:pPr algn="r">
              <a:buNone/>
            </a:pPr>
            <a:r>
              <a:rPr lang="ar-DZ" sz="2100" dirty="0" smtClean="0"/>
              <a:t> </a:t>
            </a:r>
            <a:endParaRPr lang="en-US" sz="2100" dirty="0" smtClean="0"/>
          </a:p>
          <a:p>
            <a:pPr algn="r">
              <a:buNone/>
            </a:pPr>
            <a:r>
              <a:rPr lang="ar-DZ" sz="2100" dirty="0" smtClean="0"/>
              <a:t>* </a:t>
            </a:r>
            <a:r>
              <a:rPr lang="ar-DZ" sz="2100" dirty="0" err="1" smtClean="0"/>
              <a:t>و</a:t>
            </a:r>
            <a:r>
              <a:rPr lang="ar-DZ" sz="2100" dirty="0" smtClean="0"/>
              <a:t> إذا استحال على الرئيس تعيين مستخلف له، يقوم المجلس الشعبي البلدي بتعيين أحد نواب الرئيس </a:t>
            </a:r>
            <a:r>
              <a:rPr lang="ar-DZ" sz="2100" dirty="0" err="1" smtClean="0"/>
              <a:t>و</a:t>
            </a:r>
            <a:r>
              <a:rPr lang="ar-DZ" sz="2100" dirty="0" smtClean="0"/>
              <a:t> إذا تعذر ذلك أحد أعضاء المجلس الشعبي </a:t>
            </a:r>
            <a:r>
              <a:rPr lang="ar-DZ" dirty="0" smtClean="0"/>
              <a:t>البلدي </a:t>
            </a:r>
            <a:endParaRPr lang="en-US" dirty="0"/>
          </a:p>
        </p:txBody>
      </p:sp>
      <p:pic>
        <p:nvPicPr>
          <p:cNvPr id="6" name="Image 5" descr="filieres-agricol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4071942"/>
            <a:ext cx="3143272" cy="1808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Espace réservé du contenu 4" descr="filieres-agricoles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71472" y="1785926"/>
            <a:ext cx="3448731" cy="2000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62500" lnSpcReduction="20000"/>
          </a:bodyPr>
          <a:lstStyle/>
          <a:p>
            <a:pPr algn="r" rtl="1">
              <a:buNone/>
            </a:pPr>
            <a:r>
              <a:rPr lang="ar-DZ" dirty="0" smtClean="0"/>
              <a:t>* يتعين على رئيس المجلس الشعبي البلدي المستقيل دعوة المجلس </a:t>
            </a:r>
            <a:r>
              <a:rPr lang="ar-DZ" dirty="0" err="1" smtClean="0"/>
              <a:t>للإجتماع</a:t>
            </a:r>
            <a:r>
              <a:rPr lang="ar-DZ" dirty="0" smtClean="0"/>
              <a:t> لتقديم استقالته </a:t>
            </a:r>
            <a:r>
              <a:rPr lang="ar-DZ" dirty="0" err="1" smtClean="0"/>
              <a:t>و</a:t>
            </a:r>
            <a:r>
              <a:rPr lang="ar-DZ" dirty="0" smtClean="0"/>
              <a:t> تثبت هذه </a:t>
            </a:r>
            <a:r>
              <a:rPr lang="ar-DZ" dirty="0" err="1" smtClean="0"/>
              <a:t>الإستقالة</a:t>
            </a:r>
            <a:r>
              <a:rPr lang="ar-DZ" dirty="0" smtClean="0"/>
              <a:t> عن طريق مداولة ترسل إلى الوالي.</a:t>
            </a:r>
            <a:endParaRPr lang="en-US" dirty="0" smtClean="0"/>
          </a:p>
          <a:p>
            <a:pPr algn="r">
              <a:buNone/>
            </a:pPr>
            <a:r>
              <a:rPr lang="ar-DZ" dirty="0" smtClean="0"/>
              <a:t> </a:t>
            </a:r>
            <a:endParaRPr lang="en-US" dirty="0" smtClean="0"/>
          </a:p>
          <a:p>
            <a:pPr algn="r">
              <a:buNone/>
            </a:pPr>
            <a:r>
              <a:rPr lang="ar-DZ" dirty="0" smtClean="0"/>
              <a:t>* يتم </a:t>
            </a:r>
            <a:r>
              <a:rPr lang="ar-DZ" dirty="0" err="1" smtClean="0"/>
              <a:t>الصاق</a:t>
            </a:r>
            <a:r>
              <a:rPr lang="ar-DZ" dirty="0" smtClean="0"/>
              <a:t> المداولة المتضمنة تثبيت استقالة رئيس المجلس الشعبي البلدي بمقر البلدية </a:t>
            </a:r>
            <a:endParaRPr lang="en-US" dirty="0" smtClean="0"/>
          </a:p>
          <a:p>
            <a:pPr algn="r">
              <a:buNone/>
            </a:pPr>
            <a:r>
              <a:rPr lang="ar-DZ" dirty="0" smtClean="0"/>
              <a:t> </a:t>
            </a:r>
            <a:endParaRPr lang="en-US" dirty="0" smtClean="0"/>
          </a:p>
          <a:p>
            <a:pPr algn="r">
              <a:buNone/>
            </a:pPr>
            <a:r>
              <a:rPr lang="ar-DZ" dirty="0" smtClean="0"/>
              <a:t>* يعد متخليا عن المنصب رئيس المجلس الشعبي البلدي المستقيل </a:t>
            </a:r>
            <a:r>
              <a:rPr lang="ar-DZ" dirty="0" err="1" smtClean="0"/>
              <a:t>و</a:t>
            </a:r>
            <a:r>
              <a:rPr lang="ar-DZ" dirty="0" smtClean="0"/>
              <a:t> لم يجمع المجلس الشعبي البلدي لتقديم استقالته أمامه</a:t>
            </a:r>
            <a:endParaRPr lang="en-US" dirty="0" smtClean="0"/>
          </a:p>
          <a:p>
            <a:pPr algn="r">
              <a:buNone/>
            </a:pPr>
            <a:r>
              <a:rPr lang="ar-DZ" dirty="0" smtClean="0"/>
              <a:t> </a:t>
            </a:r>
            <a:endParaRPr lang="en-US" dirty="0" smtClean="0"/>
          </a:p>
          <a:p>
            <a:pPr algn="r">
              <a:buNone/>
            </a:pPr>
            <a:r>
              <a:rPr lang="ar-DZ" dirty="0" smtClean="0"/>
              <a:t>* يتم إثبات تخلي رئيس المجلس الشعبي البلدي عن المنصب في أجل 10 أيام بعد شهر من غيابه </a:t>
            </a:r>
            <a:r>
              <a:rPr lang="ar-DZ" dirty="0" err="1" smtClean="0"/>
              <a:t>و</a:t>
            </a:r>
            <a:r>
              <a:rPr lang="ar-DZ" dirty="0" smtClean="0"/>
              <a:t> ذلك بحضور الوالي أو ممثله خلال دورة غير عادية </a:t>
            </a:r>
            <a:endParaRPr lang="en-US" dirty="0" smtClean="0"/>
          </a:p>
          <a:p>
            <a:pPr algn="r">
              <a:buNone/>
            </a:pPr>
            <a:r>
              <a:rPr lang="ar-DZ" dirty="0" smtClean="0"/>
              <a:t> </a:t>
            </a:r>
            <a:endParaRPr lang="en-US" dirty="0" smtClean="0"/>
          </a:p>
          <a:p>
            <a:pPr algn="r">
              <a:buNone/>
            </a:pPr>
            <a:r>
              <a:rPr lang="ar-DZ" dirty="0" smtClean="0"/>
              <a:t>* تلصق المداولة التي تثبت تخلي رئيس البلدية عن المنصب في مقر البلدية </a:t>
            </a:r>
          </a:p>
          <a:p>
            <a:pPr algn="r">
              <a:buNone/>
            </a:pPr>
            <a:endParaRPr lang="ar-DZ" dirty="0" smtClean="0"/>
          </a:p>
          <a:p>
            <a:pPr algn="r">
              <a:buNone/>
            </a:pPr>
            <a:endParaRPr lang="en-US" dirty="0"/>
          </a:p>
        </p:txBody>
      </p:sp>
      <p:pic>
        <p:nvPicPr>
          <p:cNvPr id="6" name="Image 5" descr="filieres-agricol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4000504"/>
            <a:ext cx="3429024" cy="1928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القانون رقم 11-10 المؤرخ في 20 رجب عام 1432 هـ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الموافق 22 يونيو سنة 2011 المتعلق بالبلدية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Espace réservé du contenu 4" descr="filieres-agricoles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14348" y="1785926"/>
            <a:ext cx="3556836" cy="1962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algn="r" rtl="1">
              <a:buNone/>
            </a:pPr>
            <a:r>
              <a:rPr lang="ar-DZ" sz="1900" dirty="0" smtClean="0"/>
              <a:t>* في حالة انقضاء 40 يوما عن غياب الرئيس دون مبرر </a:t>
            </a:r>
            <a:r>
              <a:rPr lang="ar-DZ" sz="1900" dirty="0" err="1" smtClean="0"/>
              <a:t>و</a:t>
            </a:r>
            <a:r>
              <a:rPr lang="ar-DZ" sz="1900" dirty="0" smtClean="0"/>
              <a:t> لم يجتمع المجلس في جلسة استثنائية يقوم الوالي بجمعه لإثبات الغياب </a:t>
            </a:r>
            <a:endParaRPr lang="en-US" sz="1900" dirty="0" smtClean="0"/>
          </a:p>
          <a:p>
            <a:pPr algn="r">
              <a:buNone/>
            </a:pPr>
            <a:r>
              <a:rPr lang="ar-DZ" sz="1900" b="1" dirty="0" smtClean="0"/>
              <a:t> </a:t>
            </a:r>
            <a:endParaRPr lang="en-US" sz="1900" dirty="0" smtClean="0"/>
          </a:p>
          <a:p>
            <a:pPr algn="r">
              <a:buNone/>
            </a:pPr>
            <a:r>
              <a:rPr lang="ar-DZ" sz="1900" dirty="0" smtClean="0"/>
              <a:t>* يتم تعويض رئيس المجلس الشعبي البلدي وفقا للأحكام المذكورة أعلاه</a:t>
            </a:r>
            <a:endParaRPr lang="en-US" sz="1900" dirty="0" smtClean="0"/>
          </a:p>
          <a:p>
            <a:pPr algn="r">
              <a:buNone/>
            </a:pPr>
            <a:r>
              <a:rPr lang="ar-DZ" sz="1900" b="1" dirty="0" smtClean="0"/>
              <a:t> </a:t>
            </a:r>
            <a:endParaRPr lang="en-US" sz="1900" dirty="0" smtClean="0"/>
          </a:p>
          <a:p>
            <a:pPr algn="r">
              <a:buNone/>
            </a:pPr>
            <a:r>
              <a:rPr lang="ar-DZ" sz="1900" dirty="0" smtClean="0"/>
              <a:t>* يتقاضى رئيس المجلس الشعبي البلدي </a:t>
            </a:r>
            <a:r>
              <a:rPr lang="ar-DZ" sz="1900" dirty="0" err="1" smtClean="0"/>
              <a:t>و</a:t>
            </a:r>
            <a:r>
              <a:rPr lang="ar-DZ" sz="1900" dirty="0" smtClean="0"/>
              <a:t> نوابه </a:t>
            </a:r>
            <a:r>
              <a:rPr lang="ar-DZ" sz="1900" dirty="0" err="1" smtClean="0"/>
              <a:t>و</a:t>
            </a:r>
            <a:r>
              <a:rPr lang="ar-DZ" sz="1900" dirty="0" smtClean="0"/>
              <a:t> المندوبون البلديون </a:t>
            </a:r>
            <a:r>
              <a:rPr lang="ar-DZ" sz="1900" dirty="0" err="1" smtClean="0"/>
              <a:t>و</a:t>
            </a:r>
            <a:r>
              <a:rPr lang="ar-DZ" sz="1900" dirty="0" smtClean="0"/>
              <a:t> عند </a:t>
            </a:r>
            <a:r>
              <a:rPr lang="ar-DZ" sz="1900" dirty="0" err="1" smtClean="0"/>
              <a:t>الإقتضاء</a:t>
            </a:r>
            <a:r>
              <a:rPr lang="ar-DZ" sz="1900" dirty="0" smtClean="0"/>
              <a:t> المتصرفون المنصوص عليهم في المادة 48 منحة مرتبطة بوظائفهم.</a:t>
            </a:r>
            <a:endParaRPr lang="en-US" sz="1900" dirty="0" smtClean="0"/>
          </a:p>
          <a:p>
            <a:endParaRPr lang="en-US" dirty="0"/>
          </a:p>
        </p:txBody>
      </p:sp>
      <p:pic>
        <p:nvPicPr>
          <p:cNvPr id="6" name="Image 5" descr="filieres-agricol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4000504"/>
            <a:ext cx="3429024" cy="21568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1722</TotalTime>
  <Words>1063</Words>
  <PresentationFormat>Affichage à l'écran (4:3)</PresentationFormat>
  <Paragraphs>198</Paragraphs>
  <Slides>20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1" baseType="lpstr">
      <vt:lpstr>Oriel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  <vt:lpstr>القانون رقم 11-10 المؤرخ في 20 رجب عام 1432 هـ الموافق 22 يونيو سنة 2011 المتعلق بالبلدية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DELL</dc:creator>
  <cp:lastModifiedBy>DELL</cp:lastModifiedBy>
  <cp:revision>141</cp:revision>
  <dcterms:created xsi:type="dcterms:W3CDTF">2023-11-05T21:06:29Z</dcterms:created>
  <dcterms:modified xsi:type="dcterms:W3CDTF">2023-11-25T19:33:11Z</dcterms:modified>
</cp:coreProperties>
</file>