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3" r:id="rId3"/>
    <p:sldId id="365" r:id="rId4"/>
    <p:sldId id="399" r:id="rId5"/>
    <p:sldId id="368" r:id="rId6"/>
    <p:sldId id="364" r:id="rId7"/>
    <p:sldId id="400" r:id="rId8"/>
    <p:sldId id="371" r:id="rId9"/>
    <p:sldId id="401" r:id="rId10"/>
    <p:sldId id="375" r:id="rId11"/>
    <p:sldId id="402" r:id="rId12"/>
    <p:sldId id="377" r:id="rId13"/>
    <p:sldId id="403" r:id="rId14"/>
    <p:sldId id="381" r:id="rId15"/>
    <p:sldId id="404" r:id="rId16"/>
    <p:sldId id="383" r:id="rId17"/>
    <p:sldId id="405" r:id="rId18"/>
    <p:sldId id="385" r:id="rId19"/>
    <p:sldId id="406" r:id="rId20"/>
    <p:sldId id="287" r:id="rId21"/>
    <p:sldId id="288" r:id="rId22"/>
    <p:sldId id="408" r:id="rId23"/>
    <p:sldId id="291" r:id="rId24"/>
    <p:sldId id="314" r:id="rId25"/>
    <p:sldId id="315" r:id="rId26"/>
    <p:sldId id="409" r:id="rId27"/>
    <p:sldId id="320" r:id="rId28"/>
    <p:sldId id="319" r:id="rId29"/>
    <p:sldId id="410" r:id="rId30"/>
    <p:sldId id="411" r:id="rId31"/>
    <p:sldId id="311" r:id="rId32"/>
    <p:sldId id="305" r:id="rId33"/>
    <p:sldId id="412" r:id="rId34"/>
    <p:sldId id="306" r:id="rId35"/>
    <p:sldId id="413" r:id="rId36"/>
    <p:sldId id="304" r:id="rId37"/>
    <p:sldId id="414" r:id="rId38"/>
    <p:sldId id="324" r:id="rId39"/>
    <p:sldId id="325" r:id="rId40"/>
    <p:sldId id="329" r:id="rId41"/>
    <p:sldId id="331" r:id="rId42"/>
    <p:sldId id="415" r:id="rId43"/>
    <p:sldId id="416" r:id="rId44"/>
    <p:sldId id="417" r:id="rId45"/>
    <p:sldId id="418" r:id="rId46"/>
    <p:sldId id="419" r:id="rId47"/>
    <p:sldId id="420" r:id="rId48"/>
    <p:sldId id="421" r:id="rId49"/>
    <p:sldId id="422" r:id="rId50"/>
    <p:sldId id="423"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486C"/>
    <a:srgbClr val="336699"/>
    <a:srgbClr val="9078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51" d="100"/>
          <a:sy n="51" d="100"/>
        </p:scale>
        <p:origin x="100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0" y="3276600"/>
            <a:ext cx="9144000" cy="552450"/>
          </a:xfrm>
        </p:spPr>
        <p:txBody>
          <a:bodyPr/>
          <a:lstStyle>
            <a:lvl1pPr algn="ctr">
              <a:defRPr sz="4800" b="0">
                <a:solidFill>
                  <a:schemeClr val="bg1"/>
                </a:solidFill>
                <a:latin typeface="Impact" panose="020B0806030902050204" pitchFamily="34" charset="0"/>
              </a:defRPr>
            </a:lvl1pPr>
          </a:lstStyle>
          <a:p>
            <a:pPr lvl="0"/>
            <a:r>
              <a:rPr lang="fr-FR" noProof="0" smtClean="0"/>
              <a:t>Modifiez le style du titre</a:t>
            </a:r>
            <a:endParaRPr lang="en-US" noProof="0" smtClean="0"/>
          </a:p>
        </p:txBody>
      </p:sp>
      <p:sp>
        <p:nvSpPr>
          <p:cNvPr id="11267" name="Rectangle 3"/>
          <p:cNvSpPr>
            <a:spLocks noGrp="1" noChangeArrowheads="1"/>
          </p:cNvSpPr>
          <p:nvPr>
            <p:ph type="subTitle" idx="1"/>
          </p:nvPr>
        </p:nvSpPr>
        <p:spPr>
          <a:xfrm>
            <a:off x="0" y="3886200"/>
            <a:ext cx="9144000" cy="381000"/>
          </a:xfrm>
        </p:spPr>
        <p:txBody>
          <a:bodyPr/>
          <a:lstStyle>
            <a:lvl1pPr marL="0" indent="0" algn="ctr">
              <a:defRPr>
                <a:solidFill>
                  <a:schemeClr val="bg1"/>
                </a:solidFill>
              </a:defRPr>
            </a:lvl1pPr>
          </a:lstStyle>
          <a:p>
            <a:pPr lvl="0"/>
            <a:r>
              <a:rPr lang="fr-FR" noProof="0" smtClean="0"/>
              <a:t>Modifiez le style des sous-titres du masque</a:t>
            </a:r>
            <a:endParaRPr lang="en-US" noProof="0" smtClean="0"/>
          </a:p>
        </p:txBody>
      </p:sp>
      <p:sp>
        <p:nvSpPr>
          <p:cNvPr id="11268" name="Rectangle 4"/>
          <p:cNvSpPr>
            <a:spLocks noGrp="1" noChangeArrowheads="1"/>
          </p:cNvSpPr>
          <p:nvPr>
            <p:ph type="dt" sz="half" idx="2"/>
          </p:nvPr>
        </p:nvSpPr>
        <p:spPr>
          <a:xfrm>
            <a:off x="0" y="6689725"/>
            <a:ext cx="2133600" cy="168275"/>
          </a:xfrm>
        </p:spPr>
        <p:txBody>
          <a:bodyPr/>
          <a:lstStyle>
            <a:lvl1pPr>
              <a:defRPr b="0">
                <a:latin typeface="Arial Black" panose="020B0A04020102020204" pitchFamily="34" charset="0"/>
              </a:defRPr>
            </a:lvl1pPr>
          </a:lstStyle>
          <a:p>
            <a:endParaRPr lang="en-US"/>
          </a:p>
        </p:txBody>
      </p:sp>
      <p:sp>
        <p:nvSpPr>
          <p:cNvPr id="11269" name="Rectangle 5"/>
          <p:cNvSpPr>
            <a:spLocks noGrp="1" noChangeArrowheads="1"/>
          </p:cNvSpPr>
          <p:nvPr>
            <p:ph type="ftr" sz="quarter" idx="3"/>
          </p:nvPr>
        </p:nvSpPr>
        <p:spPr/>
        <p:txBody>
          <a:bodyPr/>
          <a:lstStyle>
            <a:lvl1pPr>
              <a:defRPr b="0">
                <a:latin typeface="Arial Black" panose="020B0A04020102020204" pitchFamily="34" charset="0"/>
              </a:defRPr>
            </a:lvl1pPr>
          </a:lstStyle>
          <a:p>
            <a:endParaRPr lang="en-US"/>
          </a:p>
        </p:txBody>
      </p:sp>
      <p:sp>
        <p:nvSpPr>
          <p:cNvPr id="11270" name="Rectangle 6"/>
          <p:cNvSpPr>
            <a:spLocks noGrp="1" noChangeArrowheads="1"/>
          </p:cNvSpPr>
          <p:nvPr>
            <p:ph type="sldNum" sz="quarter" idx="4"/>
          </p:nvPr>
        </p:nvSpPr>
        <p:spPr>
          <a:xfrm>
            <a:off x="7010400" y="6689725"/>
            <a:ext cx="2133600" cy="168275"/>
          </a:xfrm>
        </p:spPr>
        <p:txBody>
          <a:bodyPr/>
          <a:lstStyle>
            <a:lvl1pPr>
              <a:defRPr b="0">
                <a:latin typeface="Arial Black" panose="020B0A04020102020204" pitchFamily="34" charset="0"/>
              </a:defRPr>
            </a:lvl1pPr>
          </a:lstStyle>
          <a:p>
            <a:fld id="{205D0079-31FB-4C06-B2AE-57C18841B0E0}" type="slidenum">
              <a:rPr lang="en-US"/>
              <a:pPr/>
              <a:t>‹N°›</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C4AD0412-1041-41AA-9A97-798428F7F1CF}" type="slidenum">
              <a:rPr lang="en-US"/>
              <a:pPr/>
              <a:t>‹N°›</a:t>
            </a:fld>
            <a:endParaRPr lang="en-US"/>
          </a:p>
        </p:txBody>
      </p:sp>
    </p:spTree>
    <p:extLst>
      <p:ext uri="{BB962C8B-B14F-4D97-AF65-F5344CB8AC3E}">
        <p14:creationId xmlns:p14="http://schemas.microsoft.com/office/powerpoint/2010/main" val="3476002896"/>
      </p:ext>
    </p:extLst>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807A397E-5809-4C63-A3D1-041915C49C8F}" type="slidenum">
              <a:rPr lang="en-US"/>
              <a:pPr/>
              <a:t>‹N°›</a:t>
            </a:fld>
            <a:endParaRPr lang="en-US"/>
          </a:p>
        </p:txBody>
      </p:sp>
    </p:spTree>
    <p:extLst>
      <p:ext uri="{BB962C8B-B14F-4D97-AF65-F5344CB8AC3E}">
        <p14:creationId xmlns:p14="http://schemas.microsoft.com/office/powerpoint/2010/main" val="1792666946"/>
      </p:ext>
    </p:extLst>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381000" y="914400"/>
            <a:ext cx="3543300" cy="5638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076700" y="914400"/>
            <a:ext cx="3543300" cy="5638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BCB07991-CBD0-48D1-881A-FB85370908B7}" type="slidenum">
              <a:rPr lang="en-US"/>
              <a:pPr/>
              <a:t>‹N°›</a:t>
            </a:fld>
            <a:endParaRPr lang="en-US"/>
          </a:p>
        </p:txBody>
      </p:sp>
    </p:spTree>
    <p:extLst>
      <p:ext uri="{BB962C8B-B14F-4D97-AF65-F5344CB8AC3E}">
        <p14:creationId xmlns:p14="http://schemas.microsoft.com/office/powerpoint/2010/main" val="4005802998"/>
      </p:ext>
    </p:extLst>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endParaRPr lang="en-US"/>
          </a:p>
        </p:txBody>
      </p:sp>
      <p:sp>
        <p:nvSpPr>
          <p:cNvPr id="9" name="Espace réservé du numéro de diapositive 8"/>
          <p:cNvSpPr>
            <a:spLocks noGrp="1"/>
          </p:cNvSpPr>
          <p:nvPr>
            <p:ph type="sldNum" sz="quarter" idx="12"/>
          </p:nvPr>
        </p:nvSpPr>
        <p:spPr/>
        <p:txBody>
          <a:bodyPr/>
          <a:lstStyle>
            <a:lvl1pPr>
              <a:defRPr/>
            </a:lvl1pPr>
          </a:lstStyle>
          <a:p>
            <a:fld id="{5002D7BB-9298-49CD-AE54-E28406622DC6}" type="slidenum">
              <a:rPr lang="en-US"/>
              <a:pPr/>
              <a:t>‹N°›</a:t>
            </a:fld>
            <a:endParaRPr lang="en-US"/>
          </a:p>
        </p:txBody>
      </p:sp>
    </p:spTree>
    <p:extLst>
      <p:ext uri="{BB962C8B-B14F-4D97-AF65-F5344CB8AC3E}">
        <p14:creationId xmlns:p14="http://schemas.microsoft.com/office/powerpoint/2010/main" val="1743155924"/>
      </p:ext>
    </p:extLst>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endParaRPr lang="en-US"/>
          </a:p>
        </p:txBody>
      </p:sp>
      <p:sp>
        <p:nvSpPr>
          <p:cNvPr id="5" name="Espace réservé du numéro de diapositive 4"/>
          <p:cNvSpPr>
            <a:spLocks noGrp="1"/>
          </p:cNvSpPr>
          <p:nvPr>
            <p:ph type="sldNum" sz="quarter" idx="12"/>
          </p:nvPr>
        </p:nvSpPr>
        <p:spPr/>
        <p:txBody>
          <a:bodyPr/>
          <a:lstStyle>
            <a:lvl1pPr>
              <a:defRPr/>
            </a:lvl1pPr>
          </a:lstStyle>
          <a:p>
            <a:fld id="{A8DE9634-F866-46EE-9600-B011D5404A17}" type="slidenum">
              <a:rPr lang="en-US"/>
              <a:pPr/>
              <a:t>‹N°›</a:t>
            </a:fld>
            <a:endParaRPr lang="en-US"/>
          </a:p>
        </p:txBody>
      </p:sp>
    </p:spTree>
    <p:extLst>
      <p:ext uri="{BB962C8B-B14F-4D97-AF65-F5344CB8AC3E}">
        <p14:creationId xmlns:p14="http://schemas.microsoft.com/office/powerpoint/2010/main" val="764714166"/>
      </p:ext>
    </p:extLst>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endParaRPr lang="en-US"/>
          </a:p>
        </p:txBody>
      </p:sp>
      <p:sp>
        <p:nvSpPr>
          <p:cNvPr id="4" name="Espace réservé du numéro de diapositive 3"/>
          <p:cNvSpPr>
            <a:spLocks noGrp="1"/>
          </p:cNvSpPr>
          <p:nvPr>
            <p:ph type="sldNum" sz="quarter" idx="12"/>
          </p:nvPr>
        </p:nvSpPr>
        <p:spPr/>
        <p:txBody>
          <a:bodyPr/>
          <a:lstStyle>
            <a:lvl1pPr>
              <a:defRPr/>
            </a:lvl1pPr>
          </a:lstStyle>
          <a:p>
            <a:fld id="{C0F6F70F-DCD2-4409-A63A-8BBB078C8113}" type="slidenum">
              <a:rPr lang="en-US"/>
              <a:pPr/>
              <a:t>‹N°›</a:t>
            </a:fld>
            <a:endParaRPr lang="en-US"/>
          </a:p>
        </p:txBody>
      </p:sp>
    </p:spTree>
    <p:extLst>
      <p:ext uri="{BB962C8B-B14F-4D97-AF65-F5344CB8AC3E}">
        <p14:creationId xmlns:p14="http://schemas.microsoft.com/office/powerpoint/2010/main" val="2070643202"/>
      </p:ext>
    </p:extLst>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C0FE6179-4090-44A2-97D9-63DBEE489B0F}" type="slidenum">
              <a:rPr lang="en-US"/>
              <a:pPr/>
              <a:t>‹N°›</a:t>
            </a:fld>
            <a:endParaRPr lang="en-US"/>
          </a:p>
        </p:txBody>
      </p:sp>
    </p:spTree>
    <p:extLst>
      <p:ext uri="{BB962C8B-B14F-4D97-AF65-F5344CB8AC3E}">
        <p14:creationId xmlns:p14="http://schemas.microsoft.com/office/powerpoint/2010/main" val="4035263500"/>
      </p:ext>
    </p:extLst>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3BD55896-9BEA-460A-9CEB-990D9BE4005C}" type="slidenum">
              <a:rPr lang="en-US"/>
              <a:pPr/>
              <a:t>‹N°›</a:t>
            </a:fld>
            <a:endParaRPr lang="en-US"/>
          </a:p>
        </p:txBody>
      </p:sp>
    </p:spTree>
    <p:extLst>
      <p:ext uri="{BB962C8B-B14F-4D97-AF65-F5344CB8AC3E}">
        <p14:creationId xmlns:p14="http://schemas.microsoft.com/office/powerpoint/2010/main" val="3706988368"/>
      </p:ext>
    </p:extLst>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153CE5C2-F105-44ED-A657-F74F7D9AD97D}" type="slidenum">
              <a:rPr lang="en-US"/>
              <a:pPr/>
              <a:t>‹N°›</a:t>
            </a:fld>
            <a:endParaRPr lang="en-US"/>
          </a:p>
        </p:txBody>
      </p:sp>
    </p:spTree>
    <p:extLst>
      <p:ext uri="{BB962C8B-B14F-4D97-AF65-F5344CB8AC3E}">
        <p14:creationId xmlns:p14="http://schemas.microsoft.com/office/powerpoint/2010/main" val="4273962772"/>
      </p:ext>
    </p:extLst>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5810250" y="0"/>
            <a:ext cx="1809750" cy="65532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381000" y="0"/>
            <a:ext cx="5276850" cy="65532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8FBE24CB-E21A-4B05-AE0D-CC13051D30EC}" type="slidenum">
              <a:rPr lang="en-US"/>
              <a:pPr/>
              <a:t>‹N°›</a:t>
            </a:fld>
            <a:endParaRPr lang="en-US"/>
          </a:p>
        </p:txBody>
      </p:sp>
    </p:spTree>
    <p:extLst>
      <p:ext uri="{BB962C8B-B14F-4D97-AF65-F5344CB8AC3E}">
        <p14:creationId xmlns:p14="http://schemas.microsoft.com/office/powerpoint/2010/main" val="3739305509"/>
      </p:ext>
    </p:extLst>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381000" y="0"/>
            <a:ext cx="7239000" cy="609600"/>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381000" y="914400"/>
            <a:ext cx="3543300" cy="5638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076700" y="914400"/>
            <a:ext cx="3543300" cy="5638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0" y="6661150"/>
            <a:ext cx="2133600" cy="196850"/>
          </a:xfrm>
        </p:spPr>
        <p:txBody>
          <a:bodyPr/>
          <a:lstStyle>
            <a:lvl1pPr>
              <a:defRPr/>
            </a:lvl1pPr>
          </a:lstStyle>
          <a:p>
            <a:endParaRPr lang="en-US"/>
          </a:p>
        </p:txBody>
      </p:sp>
      <p:sp>
        <p:nvSpPr>
          <p:cNvPr id="6" name="Espace réservé du pied de page 5"/>
          <p:cNvSpPr>
            <a:spLocks noGrp="1"/>
          </p:cNvSpPr>
          <p:nvPr>
            <p:ph type="ftr" sz="quarter" idx="11"/>
          </p:nvPr>
        </p:nvSpPr>
        <p:spPr>
          <a:xfrm>
            <a:off x="3124200" y="6689725"/>
            <a:ext cx="2895600" cy="168275"/>
          </a:xfrm>
        </p:spPr>
        <p:txBody>
          <a:bodyPr/>
          <a:lstStyle>
            <a:lvl1pPr>
              <a:defRPr/>
            </a:lvl1pPr>
          </a:lstStyle>
          <a:p>
            <a:endParaRPr lang="en-US"/>
          </a:p>
        </p:txBody>
      </p:sp>
      <p:sp>
        <p:nvSpPr>
          <p:cNvPr id="7" name="Espace réservé du numéro de diapositive 6"/>
          <p:cNvSpPr>
            <a:spLocks noGrp="1"/>
          </p:cNvSpPr>
          <p:nvPr>
            <p:ph type="sldNum" sz="quarter" idx="12"/>
          </p:nvPr>
        </p:nvSpPr>
        <p:spPr>
          <a:xfrm>
            <a:off x="7010400" y="6689725"/>
            <a:ext cx="2133600" cy="136525"/>
          </a:xfrm>
        </p:spPr>
        <p:txBody>
          <a:bodyPr/>
          <a:lstStyle>
            <a:lvl1pPr>
              <a:defRPr/>
            </a:lvl1pPr>
          </a:lstStyle>
          <a:p>
            <a:fld id="{FE8B1361-4E17-4C23-A245-DF4B524B45C9}" type="slidenum">
              <a:rPr lang="en-US"/>
              <a:pPr/>
              <a:t>‹N°›</a:t>
            </a:fld>
            <a:endParaRPr lang="en-US"/>
          </a:p>
        </p:txBody>
      </p:sp>
    </p:spTree>
    <p:extLst>
      <p:ext uri="{BB962C8B-B14F-4D97-AF65-F5344CB8AC3E}">
        <p14:creationId xmlns:p14="http://schemas.microsoft.com/office/powerpoint/2010/main" val="1457709599"/>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1066800" y="381000"/>
            <a:ext cx="7162800" cy="457200"/>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1066800" y="990600"/>
            <a:ext cx="3771900" cy="5257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991100" y="990600"/>
            <a:ext cx="3771900" cy="25527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991100" y="3695700"/>
            <a:ext cx="3771900" cy="25527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e la date 5"/>
          <p:cNvSpPr>
            <a:spLocks noGrp="1"/>
          </p:cNvSpPr>
          <p:nvPr>
            <p:ph type="dt" sz="half" idx="10"/>
          </p:nvPr>
        </p:nvSpPr>
        <p:spPr>
          <a:xfrm>
            <a:off x="0" y="6661150"/>
            <a:ext cx="2133600" cy="196850"/>
          </a:xfrm>
        </p:spPr>
        <p:txBody>
          <a:bodyPr/>
          <a:lstStyle>
            <a:lvl1pPr>
              <a:defRPr/>
            </a:lvl1pPr>
          </a:lstStyle>
          <a:p>
            <a:endParaRPr lang="en-US"/>
          </a:p>
        </p:txBody>
      </p:sp>
      <p:sp>
        <p:nvSpPr>
          <p:cNvPr id="7" name="Espace réservé du pied de page 6"/>
          <p:cNvSpPr>
            <a:spLocks noGrp="1"/>
          </p:cNvSpPr>
          <p:nvPr>
            <p:ph type="ftr" sz="quarter" idx="11"/>
          </p:nvPr>
        </p:nvSpPr>
        <p:spPr>
          <a:xfrm>
            <a:off x="3124200" y="6689725"/>
            <a:ext cx="2895600" cy="168275"/>
          </a:xfrm>
        </p:spPr>
        <p:txBody>
          <a:bodyPr/>
          <a:lstStyle>
            <a:lvl1pPr>
              <a:defRPr/>
            </a:lvl1pPr>
          </a:lstStyle>
          <a:p>
            <a:endParaRPr lang="en-US"/>
          </a:p>
        </p:txBody>
      </p:sp>
      <p:sp>
        <p:nvSpPr>
          <p:cNvPr id="8" name="Espace réservé du numéro de diapositive 7"/>
          <p:cNvSpPr>
            <a:spLocks noGrp="1"/>
          </p:cNvSpPr>
          <p:nvPr>
            <p:ph type="sldNum" sz="quarter" idx="12"/>
          </p:nvPr>
        </p:nvSpPr>
        <p:spPr>
          <a:xfrm>
            <a:off x="7010400" y="6689725"/>
            <a:ext cx="2133600" cy="136525"/>
          </a:xfrm>
        </p:spPr>
        <p:txBody>
          <a:bodyPr/>
          <a:lstStyle>
            <a:lvl1pPr>
              <a:defRPr/>
            </a:lvl1pPr>
          </a:lstStyle>
          <a:p>
            <a:fld id="{85EA1E66-0946-45DC-83BB-6F297A501B2B}" type="slidenum">
              <a:rPr lang="en-US"/>
              <a:pPr/>
              <a:t>‹N°›</a:t>
            </a:fld>
            <a:endParaRPr lang="en-US"/>
          </a:p>
        </p:txBody>
      </p:sp>
    </p:spTree>
    <p:extLst>
      <p:ext uri="{BB962C8B-B14F-4D97-AF65-F5344CB8AC3E}">
        <p14:creationId xmlns:p14="http://schemas.microsoft.com/office/powerpoint/2010/main" val="3886387817"/>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7239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Modifiez le style du titre</a:t>
            </a:r>
            <a:endParaRPr lang="en-US" smtClean="0"/>
          </a:p>
        </p:txBody>
      </p:sp>
      <p:sp>
        <p:nvSpPr>
          <p:cNvPr id="1027" name="Rectangle 3"/>
          <p:cNvSpPr>
            <a:spLocks noGrp="1" noChangeArrowheads="1"/>
          </p:cNvSpPr>
          <p:nvPr>
            <p:ph type="body" idx="1"/>
          </p:nvPr>
        </p:nvSpPr>
        <p:spPr bwMode="auto">
          <a:xfrm>
            <a:off x="381000" y="914400"/>
            <a:ext cx="7239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28" name="Rectangle 4"/>
          <p:cNvSpPr>
            <a:spLocks noGrp="1" noChangeArrowheads="1"/>
          </p:cNvSpPr>
          <p:nvPr>
            <p:ph type="dt" sz="half" idx="2"/>
          </p:nvPr>
        </p:nvSpPr>
        <p:spPr bwMode="auto">
          <a:xfrm>
            <a:off x="0" y="6661150"/>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solidFill>
                  <a:schemeClr val="bg1"/>
                </a:solidFill>
                <a:latin typeface="+mn-lt"/>
              </a:defRPr>
            </a:lvl1pPr>
          </a:lstStyle>
          <a:p>
            <a:endParaRPr lang="en-US"/>
          </a:p>
        </p:txBody>
      </p:sp>
      <p:sp>
        <p:nvSpPr>
          <p:cNvPr id="1029" name="Rectangle 5"/>
          <p:cNvSpPr>
            <a:spLocks noGrp="1" noChangeArrowheads="1"/>
          </p:cNvSpPr>
          <p:nvPr>
            <p:ph type="ftr" sz="quarter" idx="3"/>
          </p:nvPr>
        </p:nvSpPr>
        <p:spPr bwMode="auto">
          <a:xfrm>
            <a:off x="3124200" y="6689725"/>
            <a:ext cx="2895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1">
                <a:solidFill>
                  <a:schemeClr val="bg1"/>
                </a:solidFill>
                <a:latin typeface="+mn-lt"/>
              </a:defRPr>
            </a:lvl1pPr>
          </a:lstStyle>
          <a:p>
            <a:endParaRPr lang="en-US"/>
          </a:p>
        </p:txBody>
      </p:sp>
      <p:sp>
        <p:nvSpPr>
          <p:cNvPr id="1030" name="Rectangle 6"/>
          <p:cNvSpPr>
            <a:spLocks noGrp="1" noChangeArrowheads="1"/>
          </p:cNvSpPr>
          <p:nvPr>
            <p:ph type="sldNum" sz="quarter" idx="4"/>
          </p:nvPr>
        </p:nvSpPr>
        <p:spPr bwMode="auto">
          <a:xfrm>
            <a:off x="7010400" y="6689725"/>
            <a:ext cx="2133600" cy="1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1">
                <a:solidFill>
                  <a:schemeClr val="bg1"/>
                </a:solidFill>
                <a:latin typeface="+mn-lt"/>
              </a:defRPr>
            </a:lvl1pPr>
          </a:lstStyle>
          <a:p>
            <a:fld id="{544FFA38-2AAD-488A-A23D-B94439CDEC82}" type="slidenum">
              <a:rPr lang="en-US"/>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fade thruBlk="1"/>
  </p:transition>
  <p:txStyles>
    <p:titleStyle>
      <a:lvl1pPr algn="l" rtl="0" eaLnBrk="1" fontAlgn="base" hangingPunct="1">
        <a:spcBef>
          <a:spcPct val="0"/>
        </a:spcBef>
        <a:spcAft>
          <a:spcPct val="0"/>
        </a:spcAft>
        <a:defRPr sz="3200" b="1" kern="1200">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Tahoma" panose="020B0604030504040204" pitchFamily="34" charset="0"/>
        </a:defRPr>
      </a:lvl2pPr>
      <a:lvl3pPr algn="l" rtl="0" eaLnBrk="1" fontAlgn="base" hangingPunct="1">
        <a:spcBef>
          <a:spcPct val="0"/>
        </a:spcBef>
        <a:spcAft>
          <a:spcPct val="0"/>
        </a:spcAft>
        <a:defRPr sz="3200" b="1">
          <a:solidFill>
            <a:schemeClr val="tx1"/>
          </a:solidFill>
          <a:latin typeface="Tahoma" panose="020B0604030504040204" pitchFamily="34" charset="0"/>
        </a:defRPr>
      </a:lvl3pPr>
      <a:lvl4pPr algn="l" rtl="0" eaLnBrk="1" fontAlgn="base" hangingPunct="1">
        <a:spcBef>
          <a:spcPct val="0"/>
        </a:spcBef>
        <a:spcAft>
          <a:spcPct val="0"/>
        </a:spcAft>
        <a:defRPr sz="3200" b="1">
          <a:solidFill>
            <a:schemeClr val="tx1"/>
          </a:solidFill>
          <a:latin typeface="Tahoma" panose="020B0604030504040204" pitchFamily="34" charset="0"/>
        </a:defRPr>
      </a:lvl4pPr>
      <a:lvl5pPr algn="l" rtl="0" eaLnBrk="1" fontAlgn="base" hangingPunct="1">
        <a:spcBef>
          <a:spcPct val="0"/>
        </a:spcBef>
        <a:spcAft>
          <a:spcPct val="0"/>
        </a:spcAft>
        <a:defRPr sz="3200" b="1">
          <a:solidFill>
            <a:schemeClr val="tx1"/>
          </a:solidFill>
          <a:latin typeface="Tahoma" panose="020B0604030504040204" pitchFamily="34" charset="0"/>
        </a:defRPr>
      </a:lvl5pPr>
      <a:lvl6pPr marL="457200" algn="l" rtl="0" eaLnBrk="1" fontAlgn="base" hangingPunct="1">
        <a:spcBef>
          <a:spcPct val="0"/>
        </a:spcBef>
        <a:spcAft>
          <a:spcPct val="0"/>
        </a:spcAft>
        <a:defRPr sz="3200" b="1">
          <a:solidFill>
            <a:schemeClr val="tx1"/>
          </a:solidFill>
          <a:latin typeface="Tahoma" panose="020B0604030504040204" pitchFamily="34" charset="0"/>
        </a:defRPr>
      </a:lvl6pPr>
      <a:lvl7pPr marL="914400" algn="l" rtl="0" eaLnBrk="1" fontAlgn="base" hangingPunct="1">
        <a:spcBef>
          <a:spcPct val="0"/>
        </a:spcBef>
        <a:spcAft>
          <a:spcPct val="0"/>
        </a:spcAft>
        <a:defRPr sz="3200" b="1">
          <a:solidFill>
            <a:schemeClr val="tx1"/>
          </a:solidFill>
          <a:latin typeface="Tahoma" panose="020B0604030504040204" pitchFamily="34" charset="0"/>
        </a:defRPr>
      </a:lvl7pPr>
      <a:lvl8pPr marL="1371600" algn="l" rtl="0" eaLnBrk="1" fontAlgn="base" hangingPunct="1">
        <a:spcBef>
          <a:spcPct val="0"/>
        </a:spcBef>
        <a:spcAft>
          <a:spcPct val="0"/>
        </a:spcAft>
        <a:defRPr sz="3200" b="1">
          <a:solidFill>
            <a:schemeClr val="tx1"/>
          </a:solidFill>
          <a:latin typeface="Tahoma" panose="020B0604030504040204" pitchFamily="34" charset="0"/>
        </a:defRPr>
      </a:lvl8pPr>
      <a:lvl9pPr marL="1828800" algn="l" rtl="0" eaLnBrk="1" fontAlgn="base" hangingPunct="1">
        <a:spcBef>
          <a:spcPct val="0"/>
        </a:spcBef>
        <a:spcAft>
          <a:spcPct val="0"/>
        </a:spcAft>
        <a:defRPr sz="3200" b="1">
          <a:solidFill>
            <a:schemeClr val="tx1"/>
          </a:solidFill>
          <a:latin typeface="Tahoma" panose="020B0604030504040204" pitchFamily="34" charset="0"/>
        </a:defRPr>
      </a:lvl9pPr>
    </p:titleStyle>
    <p:bodyStyle>
      <a:lvl1pPr marL="342900" indent="-342900" algn="l" rtl="0" eaLnBrk="1" fontAlgn="base" hangingPunct="1">
        <a:spcBef>
          <a:spcPct val="20000"/>
        </a:spcBef>
        <a:spcAft>
          <a:spcPct val="0"/>
        </a:spcAft>
        <a:buSzPct val="200000"/>
        <a:defRPr sz="2400" b="1" kern="1200">
          <a:solidFill>
            <a:schemeClr val="tx1"/>
          </a:solidFill>
          <a:latin typeface="+mn-lt"/>
          <a:ea typeface="+mn-ea"/>
          <a:cs typeface="+mn-cs"/>
        </a:defRPr>
      </a:lvl1pPr>
      <a:lvl2pPr marL="742950" indent="-285750" algn="l" rtl="0" eaLnBrk="1" fontAlgn="base" hangingPunct="1">
        <a:spcBef>
          <a:spcPct val="20000"/>
        </a:spcBef>
        <a:spcAft>
          <a:spcPct val="0"/>
        </a:spcAft>
        <a:buSzPct val="200000"/>
        <a:defRPr sz="2000" b="1" kern="1200">
          <a:solidFill>
            <a:schemeClr val="tx1"/>
          </a:solidFill>
          <a:latin typeface="+mn-lt"/>
          <a:ea typeface="+mn-ea"/>
          <a:cs typeface="+mn-cs"/>
        </a:defRPr>
      </a:lvl2pPr>
      <a:lvl3pPr marL="1143000" indent="-228600" algn="l" rtl="0" eaLnBrk="1" fontAlgn="base" hangingPunct="1">
        <a:spcBef>
          <a:spcPct val="20000"/>
        </a:spcBef>
        <a:spcAft>
          <a:spcPct val="0"/>
        </a:spcAft>
        <a:buSzPct val="200000"/>
        <a:defRPr b="1" kern="1200">
          <a:solidFill>
            <a:schemeClr val="tx1"/>
          </a:solidFill>
          <a:latin typeface="+mn-lt"/>
          <a:ea typeface="+mn-ea"/>
          <a:cs typeface="+mn-cs"/>
        </a:defRPr>
      </a:lvl3pPr>
      <a:lvl4pPr marL="1600200" indent="-228600" algn="l" rtl="0" eaLnBrk="1" fontAlgn="base" hangingPunct="1">
        <a:spcBef>
          <a:spcPct val="20000"/>
        </a:spcBef>
        <a:spcAft>
          <a:spcPct val="0"/>
        </a:spcAft>
        <a:buSzPct val="200000"/>
        <a:defRPr sz="1600" b="1" kern="1200">
          <a:solidFill>
            <a:schemeClr val="tx1"/>
          </a:solidFill>
          <a:latin typeface="+mn-lt"/>
          <a:ea typeface="+mn-ea"/>
          <a:cs typeface="+mn-cs"/>
        </a:defRPr>
      </a:lvl4pPr>
      <a:lvl5pPr marL="2057400" indent="-228600" algn="l" rtl="0" eaLnBrk="1" fontAlgn="base" hangingPunct="1">
        <a:spcBef>
          <a:spcPct val="20000"/>
        </a:spcBef>
        <a:spcAft>
          <a:spcPct val="0"/>
        </a:spcAft>
        <a:buSzPct val="200000"/>
        <a:defRPr sz="16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6.emf"/></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6.jpeg"/><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jpe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9318" y="2852936"/>
            <a:ext cx="9144000" cy="552450"/>
          </a:xfrm>
        </p:spPr>
        <p:txBody>
          <a:bodyPr/>
          <a:lstStyle/>
          <a:p>
            <a:r>
              <a:rPr lang="en-US" dirty="0" err="1" smtClean="0"/>
              <a:t>Risques</a:t>
            </a:r>
            <a:r>
              <a:rPr lang="en-US" dirty="0" smtClean="0"/>
              <a:t> </a:t>
            </a:r>
            <a:r>
              <a:rPr lang="en-US" dirty="0" err="1" smtClean="0"/>
              <a:t>géodynamiques</a:t>
            </a:r>
            <a:r>
              <a:rPr lang="en-US" dirty="0" smtClean="0"/>
              <a:t> (02)</a:t>
            </a:r>
            <a:endParaRPr lang="en-US" dirty="0"/>
          </a:p>
        </p:txBody>
      </p:sp>
      <p:sp>
        <p:nvSpPr>
          <p:cNvPr id="2051" name="Rectangle 3"/>
          <p:cNvSpPr>
            <a:spLocks noGrp="1" noChangeArrowheads="1"/>
          </p:cNvSpPr>
          <p:nvPr>
            <p:ph type="subTitle" idx="1"/>
          </p:nvPr>
        </p:nvSpPr>
        <p:spPr>
          <a:xfrm>
            <a:off x="6263680" y="6381328"/>
            <a:ext cx="2880320" cy="381000"/>
          </a:xfrm>
        </p:spPr>
        <p:txBody>
          <a:bodyPr/>
          <a:lstStyle/>
          <a:p>
            <a:pPr>
              <a:lnSpc>
                <a:spcPct val="90000"/>
              </a:lnSpc>
            </a:pPr>
            <a:r>
              <a:rPr lang="en-US" sz="1800" dirty="0" err="1" smtClean="0"/>
              <a:t>Dr.BELHACINI</a:t>
            </a:r>
            <a:r>
              <a:rPr lang="en-US" sz="1800" dirty="0" smtClean="0"/>
              <a:t> Fatima</a:t>
            </a:r>
            <a:endParaRPr lang="en-US" sz="1800" dirty="0"/>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5387864" y="6226599"/>
            <a:ext cx="2816696" cy="533400"/>
          </a:xfrm>
        </p:spPr>
        <p:txBody>
          <a:bodyPr/>
          <a:lstStyle/>
          <a:p>
            <a:pPr algn="l"/>
            <a:r>
              <a:rPr lang="en-US" sz="1800" dirty="0" smtClean="0"/>
              <a:t>Dr. BELHACINI Fatima </a:t>
            </a:r>
            <a:endParaRPr lang="en-US" sz="1800" dirty="0"/>
          </a:p>
        </p:txBody>
      </p:sp>
      <p:pic>
        <p:nvPicPr>
          <p:cNvPr id="2052" name="Picture 4" descr="Z:\newtek\_backgrounds_1.02\Tim\_powerpoint templates\delta gamma\del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762000"/>
            <a:ext cx="1001713" cy="1135063"/>
          </a:xfrm>
          <a:prstGeom prst="rect">
            <a:avLst/>
          </a:prstGeom>
          <a:noFill/>
          <a:extLst>
            <a:ext uri="{909E8E84-426E-40DD-AFC4-6F175D3DCCD1}">
              <a14:hiddenFill xmlns:a14="http://schemas.microsoft.com/office/drawing/2010/main">
                <a:solidFill>
                  <a:srgbClr val="FFFFFF"/>
                </a:solidFill>
              </a14:hiddenFill>
            </a:ext>
          </a:extLst>
        </p:spPr>
      </p:pic>
      <p:sp>
        <p:nvSpPr>
          <p:cNvPr id="2054" name="Line 6"/>
          <p:cNvSpPr>
            <a:spLocks noChangeShapeType="1"/>
          </p:cNvSpPr>
          <p:nvPr/>
        </p:nvSpPr>
        <p:spPr bwMode="auto">
          <a:xfrm flipH="1">
            <a:off x="-152400" y="1981200"/>
            <a:ext cx="895350" cy="1447800"/>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5" name="Line 7"/>
          <p:cNvSpPr>
            <a:spLocks noChangeShapeType="1"/>
          </p:cNvSpPr>
          <p:nvPr/>
        </p:nvSpPr>
        <p:spPr bwMode="auto">
          <a:xfrm flipH="1">
            <a:off x="-152400" y="1143000"/>
            <a:ext cx="9601200" cy="2362200"/>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6" name="Line 8"/>
          <p:cNvSpPr>
            <a:spLocks noChangeShapeType="1"/>
          </p:cNvSpPr>
          <p:nvPr/>
        </p:nvSpPr>
        <p:spPr bwMode="auto">
          <a:xfrm flipH="1">
            <a:off x="7010400" y="1295400"/>
            <a:ext cx="2286000" cy="5791200"/>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7" name="Line 9"/>
          <p:cNvSpPr>
            <a:spLocks noChangeShapeType="1"/>
          </p:cNvSpPr>
          <p:nvPr/>
        </p:nvSpPr>
        <p:spPr bwMode="auto">
          <a:xfrm flipH="1" flipV="1">
            <a:off x="-152400" y="6248400"/>
            <a:ext cx="6858000" cy="762000"/>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pic>
        <p:nvPicPr>
          <p:cNvPr id="2058" name="Picture 10" descr="Z:\newtek\_backgrounds_1.02\Tim\_powerpoint templates\delta gamma\del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9600" y="5943600"/>
            <a:ext cx="598488" cy="677863"/>
          </a:xfrm>
          <a:prstGeom prst="rect">
            <a:avLst/>
          </a:prstGeom>
          <a:noFill/>
          <a:extLst>
            <a:ext uri="{909E8E84-426E-40DD-AFC4-6F175D3DCCD1}">
              <a14:hiddenFill xmlns:a14="http://schemas.microsoft.com/office/drawing/2010/main">
                <a:solidFill>
                  <a:srgbClr val="FFFFFF"/>
                </a:solidFill>
              </a14:hiddenFill>
            </a:ext>
          </a:extLst>
        </p:spPr>
      </p:pic>
      <p:sp>
        <p:nvSpPr>
          <p:cNvPr id="2060" name="Line 12"/>
          <p:cNvSpPr>
            <a:spLocks noChangeShapeType="1"/>
          </p:cNvSpPr>
          <p:nvPr/>
        </p:nvSpPr>
        <p:spPr bwMode="auto">
          <a:xfrm flipH="1" flipV="1">
            <a:off x="5438775" y="-361950"/>
            <a:ext cx="2790825" cy="6229350"/>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61" name="Line 13"/>
          <p:cNvSpPr>
            <a:spLocks noChangeShapeType="1"/>
          </p:cNvSpPr>
          <p:nvPr/>
        </p:nvSpPr>
        <p:spPr bwMode="auto">
          <a:xfrm flipH="1" flipV="1">
            <a:off x="-104775" y="361950"/>
            <a:ext cx="2162175" cy="6648450"/>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62" name="Line 14"/>
          <p:cNvSpPr>
            <a:spLocks noChangeShapeType="1"/>
          </p:cNvSpPr>
          <p:nvPr/>
        </p:nvSpPr>
        <p:spPr bwMode="auto">
          <a:xfrm flipH="1">
            <a:off x="2047875" y="5486400"/>
            <a:ext cx="7248525" cy="1495425"/>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64" name="Line 16"/>
          <p:cNvSpPr>
            <a:spLocks noChangeShapeType="1"/>
          </p:cNvSpPr>
          <p:nvPr/>
        </p:nvSpPr>
        <p:spPr bwMode="auto">
          <a:xfrm flipH="1" flipV="1">
            <a:off x="838200" y="3286125"/>
            <a:ext cx="6934200" cy="1809750"/>
          </a:xfrm>
          <a:prstGeom prst="line">
            <a:avLst/>
          </a:prstGeom>
          <a:noFill/>
          <a:ln w="76200">
            <a:solidFill>
              <a:srgbClr val="F2DB0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4" name="Rectangle 4"/>
          <p:cNvSpPr txBox="1">
            <a:spLocks noChangeArrowheads="1"/>
          </p:cNvSpPr>
          <p:nvPr/>
        </p:nvSpPr>
        <p:spPr bwMode="auto">
          <a:xfrm>
            <a:off x="295275" y="1973263"/>
            <a:ext cx="8928992"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800" b="0" kern="1200">
                <a:solidFill>
                  <a:schemeClr val="bg1"/>
                </a:solidFill>
                <a:latin typeface="Impact" panose="020B0806030902050204" pitchFamily="34" charset="0"/>
                <a:ea typeface="+mj-ea"/>
                <a:cs typeface="+mj-cs"/>
              </a:defRPr>
            </a:lvl1pPr>
            <a:lvl2pPr algn="l" rtl="0" eaLnBrk="1" fontAlgn="base" hangingPunct="1">
              <a:spcBef>
                <a:spcPct val="0"/>
              </a:spcBef>
              <a:spcAft>
                <a:spcPct val="0"/>
              </a:spcAft>
              <a:defRPr sz="3200" b="1">
                <a:solidFill>
                  <a:schemeClr val="tx1"/>
                </a:solidFill>
                <a:latin typeface="Tahoma" panose="020B0604030504040204" pitchFamily="34" charset="0"/>
              </a:defRPr>
            </a:lvl2pPr>
            <a:lvl3pPr algn="l" rtl="0" eaLnBrk="1" fontAlgn="base" hangingPunct="1">
              <a:spcBef>
                <a:spcPct val="0"/>
              </a:spcBef>
              <a:spcAft>
                <a:spcPct val="0"/>
              </a:spcAft>
              <a:defRPr sz="3200" b="1">
                <a:solidFill>
                  <a:schemeClr val="tx1"/>
                </a:solidFill>
                <a:latin typeface="Tahoma" panose="020B0604030504040204" pitchFamily="34" charset="0"/>
              </a:defRPr>
            </a:lvl3pPr>
            <a:lvl4pPr algn="l" rtl="0" eaLnBrk="1" fontAlgn="base" hangingPunct="1">
              <a:spcBef>
                <a:spcPct val="0"/>
              </a:spcBef>
              <a:spcAft>
                <a:spcPct val="0"/>
              </a:spcAft>
              <a:defRPr sz="3200" b="1">
                <a:solidFill>
                  <a:schemeClr val="tx1"/>
                </a:solidFill>
                <a:latin typeface="Tahoma" panose="020B0604030504040204" pitchFamily="34" charset="0"/>
              </a:defRPr>
            </a:lvl4pPr>
            <a:lvl5pPr algn="l" rtl="0" eaLnBrk="1" fontAlgn="base" hangingPunct="1">
              <a:spcBef>
                <a:spcPct val="0"/>
              </a:spcBef>
              <a:spcAft>
                <a:spcPct val="0"/>
              </a:spcAft>
              <a:defRPr sz="3200" b="1">
                <a:solidFill>
                  <a:schemeClr val="tx1"/>
                </a:solidFill>
                <a:latin typeface="Tahoma" panose="020B0604030504040204" pitchFamily="34" charset="0"/>
              </a:defRPr>
            </a:lvl5pPr>
            <a:lvl6pPr marL="457200" algn="l" rtl="0" eaLnBrk="1" fontAlgn="base" hangingPunct="1">
              <a:spcBef>
                <a:spcPct val="0"/>
              </a:spcBef>
              <a:spcAft>
                <a:spcPct val="0"/>
              </a:spcAft>
              <a:defRPr sz="3200" b="1">
                <a:solidFill>
                  <a:schemeClr val="tx1"/>
                </a:solidFill>
                <a:latin typeface="Tahoma" panose="020B0604030504040204" pitchFamily="34" charset="0"/>
              </a:defRPr>
            </a:lvl6pPr>
            <a:lvl7pPr marL="914400" algn="l" rtl="0" eaLnBrk="1" fontAlgn="base" hangingPunct="1">
              <a:spcBef>
                <a:spcPct val="0"/>
              </a:spcBef>
              <a:spcAft>
                <a:spcPct val="0"/>
              </a:spcAft>
              <a:defRPr sz="3200" b="1">
                <a:solidFill>
                  <a:schemeClr val="tx1"/>
                </a:solidFill>
                <a:latin typeface="Tahoma" panose="020B0604030504040204" pitchFamily="34" charset="0"/>
              </a:defRPr>
            </a:lvl7pPr>
            <a:lvl8pPr marL="1371600" algn="l" rtl="0" eaLnBrk="1" fontAlgn="base" hangingPunct="1">
              <a:spcBef>
                <a:spcPct val="0"/>
              </a:spcBef>
              <a:spcAft>
                <a:spcPct val="0"/>
              </a:spcAft>
              <a:defRPr sz="3200" b="1">
                <a:solidFill>
                  <a:schemeClr val="tx1"/>
                </a:solidFill>
                <a:latin typeface="Tahoma" panose="020B0604030504040204" pitchFamily="34" charset="0"/>
              </a:defRPr>
            </a:lvl8pPr>
            <a:lvl9pPr marL="1828800" algn="l" rtl="0" eaLnBrk="1" fontAlgn="base" hangingPunct="1">
              <a:spcBef>
                <a:spcPct val="0"/>
              </a:spcBef>
              <a:spcAft>
                <a:spcPct val="0"/>
              </a:spcAft>
              <a:defRPr sz="3200" b="1">
                <a:solidFill>
                  <a:schemeClr val="tx1"/>
                </a:solidFill>
                <a:latin typeface="Tahoma" panose="020B0604030504040204" pitchFamily="34" charset="0"/>
              </a:defRPr>
            </a:lvl9pPr>
          </a:lstStyle>
          <a:p>
            <a:pPr algn="l"/>
            <a:r>
              <a:rPr lang="en-US" sz="4000" dirty="0" smtClean="0"/>
              <a:t>3.Mouvement </a:t>
            </a:r>
            <a:r>
              <a:rPr lang="en-US" sz="4000" dirty="0" err="1" smtClean="0"/>
              <a:t>ou</a:t>
            </a:r>
            <a:r>
              <a:rPr lang="en-US" sz="4000" dirty="0" smtClean="0"/>
              <a:t> </a:t>
            </a:r>
            <a:r>
              <a:rPr lang="en-US" sz="4000" dirty="0" err="1" smtClean="0"/>
              <a:t>glissements</a:t>
            </a:r>
            <a:r>
              <a:rPr lang="en-US" sz="4000" dirty="0" smtClean="0"/>
              <a:t>  de terrain </a:t>
            </a:r>
            <a:endParaRPr lang="en-US" sz="4000" dirty="0"/>
          </a:p>
        </p:txBody>
      </p:sp>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a:spLocks noGrp="1" noChangeArrowheads="1"/>
          </p:cNvSpPr>
          <p:nvPr>
            <p:ph type="body" idx="1"/>
          </p:nvPr>
        </p:nvSpPr>
        <p:spPr>
          <a:xfrm>
            <a:off x="398995" y="1052736"/>
            <a:ext cx="8439472" cy="5638800"/>
          </a:xfrm>
        </p:spPr>
        <p:txBody>
          <a:bodyPr/>
          <a:lstStyle/>
          <a:p>
            <a:r>
              <a:rPr lang="fr-FR" sz="3200" dirty="0" smtClean="0"/>
              <a:t> Définition </a:t>
            </a:r>
          </a:p>
          <a:p>
            <a:pPr>
              <a:lnSpc>
                <a:spcPct val="150000"/>
              </a:lnSpc>
            </a:pPr>
            <a:r>
              <a:rPr lang="fr-FR" sz="2800" b="0" dirty="0" smtClean="0">
                <a:latin typeface="Times New Roman" panose="02020603050405020304" pitchFamily="18" charset="0"/>
                <a:cs typeface="Times New Roman" panose="02020603050405020304" pitchFamily="18" charset="0"/>
              </a:rPr>
              <a:t>En </a:t>
            </a:r>
            <a:r>
              <a:rPr lang="fr-FR" sz="2800" b="0" dirty="0">
                <a:latin typeface="Times New Roman" panose="02020603050405020304" pitchFamily="18" charset="0"/>
                <a:cs typeface="Times New Roman" panose="02020603050405020304" pitchFamily="18" charset="0"/>
              </a:rPr>
              <a:t>général plutôt lents, quelques millimètres ou mètres annuels, les déplacements des matériaux rocheux peuvent atteindre la vitesse de quelques mètres par seconde au moment du </a:t>
            </a:r>
            <a:r>
              <a:rPr lang="fr-FR" sz="2800" b="0" dirty="0" smtClean="0">
                <a:latin typeface="Times New Roman" panose="02020603050405020304" pitchFamily="18" charset="0"/>
                <a:cs typeface="Times New Roman" panose="02020603050405020304" pitchFamily="18" charset="0"/>
              </a:rPr>
              <a:t>déclenchement </a:t>
            </a:r>
            <a:r>
              <a:rPr lang="fr-FR" sz="2800" b="0" dirty="0">
                <a:latin typeface="Times New Roman" panose="02020603050405020304" pitchFamily="18" charset="0"/>
                <a:cs typeface="Times New Roman" panose="02020603050405020304" pitchFamily="18" charset="0"/>
              </a:rPr>
              <a:t>du glissement </a:t>
            </a:r>
            <a:endParaRPr lang="fr-FR" sz="2800" b="0" dirty="0" smtClean="0">
              <a:latin typeface="Times New Roman" panose="02020603050405020304" pitchFamily="18" charset="0"/>
              <a:cs typeface="Times New Roman" panose="02020603050405020304" pitchFamily="18" charset="0"/>
            </a:endParaRPr>
          </a:p>
          <a:p>
            <a:pPr>
              <a:lnSpc>
                <a:spcPct val="150000"/>
              </a:lnSpc>
            </a:pPr>
            <a:r>
              <a:rPr lang="fr-FR" sz="2800" b="0" dirty="0">
                <a:latin typeface="Times New Roman" panose="02020603050405020304" pitchFamily="18" charset="0"/>
                <a:cs typeface="Times New Roman" panose="02020603050405020304" pitchFamily="18" charset="0"/>
              </a:rPr>
              <a:t>Les glissements apparaissent à de nombreuses échelles peuvent être liés aux séismes et faire la part des dégâts </a:t>
            </a:r>
            <a:endParaRPr lang="en-US" sz="28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3429001"/>
            <a:ext cx="5238884" cy="2952328"/>
          </a:xfrm>
          <a:prstGeom prst="rect">
            <a:avLst/>
          </a:prstGeom>
        </p:spPr>
      </p:pic>
      <p:pic>
        <p:nvPicPr>
          <p:cNvPr id="7" name="Image 6"/>
          <p:cNvPicPr>
            <a:picLocks noChangeAspect="1"/>
          </p:cNvPicPr>
          <p:nvPr/>
        </p:nvPicPr>
        <p:blipFill rotWithShape="1">
          <a:blip r:embed="rId4">
            <a:extLst>
              <a:ext uri="{28A0092B-C50C-407E-A947-70E740481C1C}">
                <a14:useLocalDpi xmlns:a14="http://schemas.microsoft.com/office/drawing/2010/main" val="0"/>
              </a:ext>
            </a:extLst>
          </a:blip>
          <a:srcRect t="30715" r="9054"/>
          <a:stretch/>
        </p:blipFill>
        <p:spPr>
          <a:xfrm>
            <a:off x="-1" y="-1"/>
            <a:ext cx="6907299" cy="3717033"/>
          </a:xfrm>
          <a:prstGeom prst="rect">
            <a:avLst/>
          </a:prstGeom>
        </p:spPr>
      </p:pic>
      <p:sp>
        <p:nvSpPr>
          <p:cNvPr id="8" name="Rectangle 7"/>
          <p:cNvSpPr/>
          <p:nvPr/>
        </p:nvSpPr>
        <p:spPr>
          <a:xfrm>
            <a:off x="5663420" y="6381328"/>
            <a:ext cx="2853314" cy="646331"/>
          </a:xfrm>
          <a:prstGeom prst="rect">
            <a:avLst/>
          </a:prstGeom>
        </p:spPr>
        <p:txBody>
          <a:bodyPr wrap="square">
            <a:spAutoFit/>
          </a:bodyPr>
          <a:lstStyle/>
          <a:p>
            <a:r>
              <a:rPr lang="fr-FR" i="1" dirty="0" smtClean="0">
                <a:solidFill>
                  <a:srgbClr val="000000"/>
                </a:solidFill>
                <a:latin typeface="Trebuchet MS" panose="020B0603020202020204" pitchFamily="34" charset="0"/>
              </a:rPr>
              <a:t> </a:t>
            </a:r>
            <a:r>
              <a:rPr lang="fr-FR" b="1" i="1" dirty="0">
                <a:solidFill>
                  <a:srgbClr val="000000"/>
                </a:solidFill>
                <a:latin typeface="Trebuchet MS" panose="020B0603020202020204" pitchFamily="34" charset="0"/>
              </a:rPr>
              <a:t>G</a:t>
            </a:r>
            <a:r>
              <a:rPr lang="fr-FR" b="1" i="1" dirty="0" smtClean="0">
                <a:solidFill>
                  <a:srgbClr val="000000"/>
                </a:solidFill>
                <a:latin typeface="Trebuchet MS" panose="020B0603020202020204" pitchFamily="34" charset="0"/>
              </a:rPr>
              <a:t>lissement </a:t>
            </a:r>
            <a:r>
              <a:rPr lang="fr-FR" b="1" i="1" dirty="0">
                <a:solidFill>
                  <a:srgbClr val="000000"/>
                </a:solidFill>
                <a:latin typeface="Trebuchet MS" panose="020B0603020202020204" pitchFamily="34" charset="0"/>
              </a:rPr>
              <a:t>de terrain </a:t>
            </a:r>
            <a:r>
              <a:rPr lang="fr-FR" dirty="0">
                <a:solidFill>
                  <a:srgbClr val="000000"/>
                </a:solidFill>
                <a:latin typeface="Trebuchet MS" panose="020B0603020202020204" pitchFamily="34" charset="0"/>
              </a:rPr>
              <a:t>	</a:t>
            </a:r>
          </a:p>
        </p:txBody>
      </p:sp>
    </p:spTree>
    <p:extLst>
      <p:ext uri="{BB962C8B-B14F-4D97-AF65-F5344CB8AC3E}">
        <p14:creationId xmlns:p14="http://schemas.microsoft.com/office/powerpoint/2010/main" val="322280535"/>
      </p:ext>
    </p:extLst>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28828"/>
            <a:ext cx="9144000" cy="807884"/>
          </a:xfrm>
        </p:spPr>
        <p:txBody>
          <a:bodyPr/>
          <a:lstStyle/>
          <a:p>
            <a:r>
              <a:rPr lang="fr-FR" dirty="0">
                <a:latin typeface="Times New Roman" panose="02020603050405020304" pitchFamily="18" charset="0"/>
                <a:cs typeface="Times New Roman" panose="02020603050405020304" pitchFamily="18" charset="0"/>
              </a:rPr>
              <a:t>2</a:t>
            </a:r>
            <a:r>
              <a:rPr lang="fr-FR" dirty="0" smtClean="0">
                <a:latin typeface="Times New Roman" panose="02020603050405020304" pitchFamily="18" charset="0"/>
                <a:cs typeface="Times New Roman" panose="02020603050405020304" pitchFamily="18" charset="0"/>
              </a:rPr>
              <a:t>. Typologie </a:t>
            </a:r>
            <a:r>
              <a:rPr lang="fr-FR" dirty="0">
                <a:latin typeface="Times New Roman" panose="02020603050405020304" pitchFamily="18" charset="0"/>
                <a:cs typeface="Times New Roman" panose="02020603050405020304" pitchFamily="18" charset="0"/>
              </a:rPr>
              <a:t>des mouvements de terrain </a:t>
            </a:r>
            <a:endParaRPr lang="en-US" dirty="0">
              <a:latin typeface="Times New Roman" panose="02020603050405020304" pitchFamily="18" charset="0"/>
              <a:cs typeface="Times New Roman" panose="02020603050405020304" pitchFamily="18" charset="0"/>
            </a:endParaRPr>
          </a:p>
        </p:txBody>
      </p:sp>
      <p:sp>
        <p:nvSpPr>
          <p:cNvPr id="4099" name="Rectangle 3"/>
          <p:cNvSpPr>
            <a:spLocks noGrp="1" noChangeArrowheads="1"/>
          </p:cNvSpPr>
          <p:nvPr>
            <p:ph type="body" idx="1"/>
          </p:nvPr>
        </p:nvSpPr>
        <p:spPr/>
        <p:txBody>
          <a:bodyPr/>
          <a:lstStyle/>
          <a:p>
            <a:r>
              <a:rPr lang="fr-FR" sz="2800" dirty="0" smtClean="0">
                <a:latin typeface="Times New Roman" panose="02020603050405020304" pitchFamily="18" charset="0"/>
                <a:cs typeface="Times New Roman" panose="02020603050405020304" pitchFamily="18" charset="0"/>
              </a:rPr>
              <a:t>*L’éboulement </a:t>
            </a:r>
            <a:r>
              <a:rPr lang="fr-FR" sz="2800" b="0" dirty="0" smtClean="0">
                <a:latin typeface="Times New Roman" panose="02020603050405020304" pitchFamily="18" charset="0"/>
                <a:cs typeface="Times New Roman" panose="02020603050405020304" pitchFamily="18" charset="0"/>
              </a:rPr>
              <a:t>:</a:t>
            </a:r>
            <a:r>
              <a:rPr lang="fr-FR" sz="2800" b="0" dirty="0">
                <a:latin typeface="Times New Roman" panose="02020603050405020304" pitchFamily="18" charset="0"/>
                <a:cs typeface="Times New Roman" panose="02020603050405020304" pitchFamily="18" charset="0"/>
              </a:rPr>
              <a:t>De tels éboulements génèrent une chute de gros rochers, qui peuvent par la suite emporter avec eux d’autres gravats, ce qui amène à une avalanche de débris. </a:t>
            </a:r>
            <a:endParaRPr lang="en-US" sz="2800" dirty="0">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4788024" y="2787103"/>
            <a:ext cx="4057337" cy="1859592"/>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2805738"/>
            <a:ext cx="2889413" cy="1856124"/>
          </a:xfrm>
          <a:prstGeom prst="rect">
            <a:avLst/>
          </a:prstGeom>
        </p:spPr>
      </p:pic>
      <p:sp>
        <p:nvSpPr>
          <p:cNvPr id="8" name="Rectangle 7"/>
          <p:cNvSpPr/>
          <p:nvPr/>
        </p:nvSpPr>
        <p:spPr>
          <a:xfrm>
            <a:off x="412171" y="4646695"/>
            <a:ext cx="7272808" cy="1815882"/>
          </a:xfrm>
          <a:prstGeom prst="rect">
            <a:avLst/>
          </a:prstGeom>
        </p:spPr>
        <p:txBody>
          <a:bodyPr wrap="square">
            <a:spAutoFit/>
          </a:bodyPr>
          <a:lstStyle/>
          <a:p>
            <a:r>
              <a:rPr lang="fr-FR" sz="2800" dirty="0">
                <a:solidFill>
                  <a:srgbClr val="000000"/>
                </a:solidFill>
                <a:latin typeface="Times New Roman" panose="02020603050405020304" pitchFamily="18" charset="0"/>
                <a:cs typeface="Times New Roman" panose="02020603050405020304" pitchFamily="18" charset="0"/>
              </a:rPr>
              <a:t>P</a:t>
            </a:r>
            <a:r>
              <a:rPr lang="fr-FR" sz="2800" dirty="0" smtClean="0">
                <a:solidFill>
                  <a:srgbClr val="000000"/>
                </a:solidFill>
                <a:latin typeface="Times New Roman" panose="02020603050405020304" pitchFamily="18" charset="0"/>
                <a:cs typeface="Times New Roman" panose="02020603050405020304" pitchFamily="18" charset="0"/>
              </a:rPr>
              <a:t>eu </a:t>
            </a:r>
            <a:r>
              <a:rPr lang="fr-FR" sz="2800" dirty="0">
                <a:solidFill>
                  <a:srgbClr val="000000"/>
                </a:solidFill>
                <a:latin typeface="Times New Roman" panose="02020603050405020304" pitchFamily="18" charset="0"/>
                <a:cs typeface="Times New Roman" panose="02020603050405020304" pitchFamily="18" charset="0"/>
              </a:rPr>
              <a:t>de mesures existent pour prévenir contre des </a:t>
            </a:r>
            <a:endParaRPr lang="fr-FR" sz="2800" dirty="0" smtClean="0">
              <a:solidFill>
                <a:srgbClr val="000000"/>
              </a:solidFill>
              <a:latin typeface="Times New Roman" panose="02020603050405020304" pitchFamily="18" charset="0"/>
              <a:cs typeface="Times New Roman" panose="02020603050405020304" pitchFamily="18" charset="0"/>
            </a:endParaRPr>
          </a:p>
          <a:p>
            <a:r>
              <a:rPr lang="fr-FR" sz="2800" dirty="0" smtClean="0">
                <a:solidFill>
                  <a:srgbClr val="000000"/>
                </a:solidFill>
                <a:latin typeface="Times New Roman" panose="02020603050405020304" pitchFamily="18" charset="0"/>
                <a:cs typeface="Times New Roman" panose="02020603050405020304" pitchFamily="18" charset="0"/>
              </a:rPr>
              <a:t>chutes </a:t>
            </a:r>
            <a:r>
              <a:rPr lang="fr-FR" sz="2800" dirty="0">
                <a:solidFill>
                  <a:srgbClr val="000000"/>
                </a:solidFill>
                <a:latin typeface="Times New Roman" panose="02020603050405020304" pitchFamily="18" charset="0"/>
                <a:cs typeface="Times New Roman" panose="02020603050405020304" pitchFamily="18" charset="0"/>
              </a:rPr>
              <a:t>d’ampleur. Des filets installés peuvent </a:t>
            </a:r>
            <a:endParaRPr lang="fr-FR" sz="2800" dirty="0" smtClean="0">
              <a:solidFill>
                <a:srgbClr val="000000"/>
              </a:solidFill>
              <a:latin typeface="Times New Roman" panose="02020603050405020304" pitchFamily="18" charset="0"/>
              <a:cs typeface="Times New Roman" panose="02020603050405020304" pitchFamily="18" charset="0"/>
            </a:endParaRPr>
          </a:p>
          <a:p>
            <a:r>
              <a:rPr lang="fr-FR" sz="2800" dirty="0" smtClean="0">
                <a:solidFill>
                  <a:srgbClr val="000000"/>
                </a:solidFill>
                <a:latin typeface="Times New Roman" panose="02020603050405020304" pitchFamily="18" charset="0"/>
                <a:cs typeface="Times New Roman" panose="02020603050405020304" pitchFamily="18" charset="0"/>
              </a:rPr>
              <a:t>bloquer </a:t>
            </a:r>
            <a:r>
              <a:rPr lang="fr-FR" sz="2800" dirty="0">
                <a:solidFill>
                  <a:srgbClr val="000000"/>
                </a:solidFill>
                <a:latin typeface="Times New Roman" panose="02020603050405020304" pitchFamily="18" charset="0"/>
                <a:cs typeface="Times New Roman" panose="02020603050405020304" pitchFamily="18" charset="0"/>
              </a:rPr>
              <a:t>les petits gravats, les plus gros rochers ne peuvent être arrêtés. </a:t>
            </a:r>
            <a:endParaRPr lang="fr-FR" sz="2800" dirty="0" smtClean="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28670" y="908720"/>
            <a:ext cx="7488832" cy="5949280"/>
          </a:xfrm>
        </p:spPr>
        <p:txBody>
          <a:bodyPr/>
          <a:lstStyle/>
          <a:p>
            <a:r>
              <a:rPr lang="fr-FR" dirty="0" smtClean="0"/>
              <a:t>*</a:t>
            </a:r>
            <a:r>
              <a:rPr lang="fr-FR" sz="2800" dirty="0" smtClean="0">
                <a:latin typeface="Times New Roman" panose="02020603050405020304" pitchFamily="18" charset="0"/>
                <a:cs typeface="Times New Roman" panose="02020603050405020304" pitchFamily="18" charset="0"/>
              </a:rPr>
              <a:t>Le </a:t>
            </a:r>
            <a:r>
              <a:rPr lang="fr-FR" sz="2800" dirty="0">
                <a:latin typeface="Times New Roman" panose="02020603050405020304" pitchFamily="18" charset="0"/>
                <a:cs typeface="Times New Roman" panose="02020603050405020304" pitchFamily="18" charset="0"/>
              </a:rPr>
              <a:t>fluage </a:t>
            </a:r>
            <a:r>
              <a:rPr lang="fr-FR" sz="2800" b="0" dirty="0" smtClean="0">
                <a:latin typeface="Times New Roman" panose="02020603050405020304" pitchFamily="18" charset="0"/>
                <a:cs typeface="Times New Roman" panose="02020603050405020304" pitchFamily="18" charset="0"/>
              </a:rPr>
              <a:t>: </a:t>
            </a:r>
            <a:r>
              <a:rPr lang="fr-FR" sz="2800" b="0" dirty="0">
                <a:latin typeface="Times New Roman" panose="02020603050405020304" pitchFamily="18" charset="0"/>
                <a:cs typeface="Times New Roman" panose="02020603050405020304" pitchFamily="18" charset="0"/>
              </a:rPr>
              <a:t>ce type de mouvement apparait lorsqu’un sol malléable est soumis à une charge importante en amont, souvent un massif rocheux. Il subit de la part de celle-ci une pression importante, qui va le pousser à fluer, et donc à gonfler </a:t>
            </a:r>
            <a:endParaRPr lang="en-US" sz="2800"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stretch>
            <a:fillRect/>
          </a:stretch>
        </p:blipFill>
        <p:spPr>
          <a:xfrm>
            <a:off x="4570858" y="4348993"/>
            <a:ext cx="4573141" cy="2481722"/>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039" y="3501008"/>
            <a:ext cx="4925112" cy="2000529"/>
          </a:xfrm>
          <a:prstGeom prst="rect">
            <a:avLst/>
          </a:prstGeom>
        </p:spPr>
      </p:pic>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764704"/>
            <a:ext cx="7344816" cy="5638800"/>
          </a:xfrm>
        </p:spPr>
        <p:txBody>
          <a:bodyPr/>
          <a:lstStyle/>
          <a:p>
            <a:r>
              <a:rPr lang="fr-FR" sz="2800" dirty="0" smtClean="0">
                <a:latin typeface="Times New Roman" panose="02020603050405020304" pitchFamily="18" charset="0"/>
                <a:cs typeface="Times New Roman" panose="02020603050405020304" pitchFamily="18" charset="0"/>
              </a:rPr>
              <a:t>*Glissement </a:t>
            </a:r>
            <a:r>
              <a:rPr lang="fr-FR" sz="2800" dirty="0">
                <a:latin typeface="Times New Roman" panose="02020603050405020304" pitchFamily="18" charset="0"/>
                <a:cs typeface="Times New Roman" panose="02020603050405020304" pitchFamily="18" charset="0"/>
              </a:rPr>
              <a:t>de terrain plan et glissement circulaire </a:t>
            </a:r>
            <a:r>
              <a:rPr lang="fr-FR" sz="2800" b="0" dirty="0" smtClean="0">
                <a:latin typeface="Times New Roman" panose="02020603050405020304" pitchFamily="18" charset="0"/>
                <a:cs typeface="Times New Roman" panose="02020603050405020304" pitchFamily="18" charset="0"/>
              </a:rPr>
              <a:t>:</a:t>
            </a:r>
          </a:p>
          <a:p>
            <a:r>
              <a:rPr lang="fr-FR" sz="2800" b="0" dirty="0">
                <a:solidFill>
                  <a:srgbClr val="000000"/>
                </a:solidFill>
                <a:latin typeface="Times New Roman" panose="02020603050405020304" pitchFamily="18" charset="0"/>
                <a:cs typeface="Times New Roman" panose="02020603050405020304" pitchFamily="18" charset="0"/>
              </a:rPr>
              <a:t>Dans un glissement plan, la surface de rupture est droite et la masse de sol en mouvement glisse le long de </a:t>
            </a:r>
            <a:r>
              <a:rPr lang="fr-FR" sz="2800" b="0" dirty="0" smtClean="0">
                <a:solidFill>
                  <a:srgbClr val="000000"/>
                </a:solidFill>
                <a:latin typeface="Times New Roman" panose="02020603050405020304" pitchFamily="18" charset="0"/>
                <a:cs typeface="Times New Roman" panose="02020603050405020304" pitchFamily="18" charset="0"/>
              </a:rPr>
              <a:t>celle-ci. </a:t>
            </a:r>
          </a:p>
          <a:p>
            <a:r>
              <a:rPr lang="fr-FR" sz="2800" b="0" dirty="0" smtClean="0">
                <a:solidFill>
                  <a:srgbClr val="000000"/>
                </a:solidFill>
                <a:latin typeface="Times New Roman" panose="02020603050405020304" pitchFamily="18" charset="0"/>
                <a:cs typeface="Times New Roman" panose="02020603050405020304" pitchFamily="18" charset="0"/>
              </a:rPr>
              <a:t>Dans </a:t>
            </a:r>
            <a:r>
              <a:rPr lang="fr-FR" sz="2800" b="0" dirty="0">
                <a:solidFill>
                  <a:srgbClr val="000000"/>
                </a:solidFill>
                <a:latin typeface="Times New Roman" panose="02020603050405020304" pitchFamily="18" charset="0"/>
                <a:cs typeface="Times New Roman" panose="02020603050405020304" pitchFamily="18" charset="0"/>
              </a:rPr>
              <a:t>un glissement circulaire, il y a un mouvement de rotation autour d’un axe central à la surface de rupture </a:t>
            </a:r>
            <a:endParaRPr lang="fr-FR" sz="2800" b="0" dirty="0">
              <a:latin typeface="Times New Roman" panose="02020603050405020304" pitchFamily="18" charset="0"/>
              <a:cs typeface="Times New Roman" panose="02020603050405020304" pitchFamily="18" charset="0"/>
            </a:endParaRPr>
          </a:p>
          <a:p>
            <a:endParaRPr lang="en-US" sz="2800" b="0" dirty="0">
              <a:latin typeface="Times New Roman" panose="02020603050405020304" pitchFamily="18" charset="0"/>
              <a:cs typeface="Times New Roman" panose="02020603050405020304" pitchFamily="18" charset="0"/>
            </a:endParaRPr>
          </a:p>
          <a:p>
            <a:endParaRPr lang="fr-FR" dirty="0"/>
          </a:p>
        </p:txBody>
      </p:sp>
      <p:pic>
        <p:nvPicPr>
          <p:cNvPr id="4" name="Image 3"/>
          <p:cNvPicPr>
            <a:picLocks noChangeAspect="1"/>
          </p:cNvPicPr>
          <p:nvPr/>
        </p:nvPicPr>
        <p:blipFill>
          <a:blip r:embed="rId2"/>
          <a:stretch>
            <a:fillRect/>
          </a:stretch>
        </p:blipFill>
        <p:spPr>
          <a:xfrm>
            <a:off x="375566" y="4509120"/>
            <a:ext cx="4304149" cy="2016224"/>
          </a:xfrm>
          <a:prstGeom prst="rect">
            <a:avLst/>
          </a:prstGeom>
        </p:spPr>
      </p:pic>
      <p:pic>
        <p:nvPicPr>
          <p:cNvPr id="6" name="Image 5"/>
          <p:cNvPicPr>
            <a:picLocks noChangeAspect="1"/>
          </p:cNvPicPr>
          <p:nvPr/>
        </p:nvPicPr>
        <p:blipFill>
          <a:blip r:embed="rId3"/>
          <a:stretch>
            <a:fillRect/>
          </a:stretch>
        </p:blipFill>
        <p:spPr>
          <a:xfrm>
            <a:off x="5076056" y="4496927"/>
            <a:ext cx="3773751" cy="2028417"/>
          </a:xfrm>
          <a:prstGeom prst="rect">
            <a:avLst/>
          </a:prstGeom>
        </p:spPr>
      </p:pic>
    </p:spTree>
    <p:extLst>
      <p:ext uri="{BB962C8B-B14F-4D97-AF65-F5344CB8AC3E}">
        <p14:creationId xmlns:p14="http://schemas.microsoft.com/office/powerpoint/2010/main" val="1522525118"/>
      </p:ext>
    </p:extLst>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95536" y="5937103"/>
            <a:ext cx="8496944" cy="936104"/>
          </a:xfrm>
        </p:spPr>
        <p:txBody>
          <a:bodyPr/>
          <a:lstStyle/>
          <a:p>
            <a:r>
              <a:rPr lang="fr-FR" b="0" i="1" dirty="0"/>
              <a:t>G</a:t>
            </a:r>
            <a:r>
              <a:rPr lang="fr-FR" b="0" i="1" dirty="0" smtClean="0"/>
              <a:t>lissement </a:t>
            </a:r>
            <a:r>
              <a:rPr lang="fr-FR" b="0" i="1" dirty="0"/>
              <a:t>circulaire  </a:t>
            </a:r>
            <a:r>
              <a:rPr lang="fr-FR" b="0" i="1" dirty="0" smtClean="0"/>
              <a:t>(</a:t>
            </a:r>
            <a:r>
              <a:rPr lang="fr-FR" b="0" i="1" dirty="0"/>
              <a:t>a) avant activation (b) après activation </a:t>
            </a:r>
            <a:endParaRPr lang="en-US" dirty="0"/>
          </a:p>
        </p:txBody>
      </p:sp>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r="54339"/>
          <a:stretch/>
        </p:blipFill>
        <p:spPr>
          <a:xfrm>
            <a:off x="-31896" y="0"/>
            <a:ext cx="4963936" cy="2895520"/>
          </a:xfrm>
          <a:prstGeom prst="rect">
            <a:avLst/>
          </a:prstGeom>
        </p:spPr>
      </p:pic>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46529"/>
          <a:stretch/>
        </p:blipFill>
        <p:spPr>
          <a:xfrm>
            <a:off x="4380319" y="2634146"/>
            <a:ext cx="4915897" cy="3171118"/>
          </a:xfrm>
          <a:prstGeom prst="rect">
            <a:avLst/>
          </a:prstGeom>
        </p:spPr>
      </p:pic>
      <p:sp>
        <p:nvSpPr>
          <p:cNvPr id="5" name="Rectangle 4"/>
          <p:cNvSpPr/>
          <p:nvPr/>
        </p:nvSpPr>
        <p:spPr>
          <a:xfrm>
            <a:off x="1758959" y="3027168"/>
            <a:ext cx="530915" cy="369332"/>
          </a:xfrm>
          <a:prstGeom prst="rect">
            <a:avLst/>
          </a:prstGeom>
        </p:spPr>
        <p:txBody>
          <a:bodyPr wrap="none">
            <a:spAutoFit/>
          </a:bodyPr>
          <a:lstStyle/>
          <a:p>
            <a:r>
              <a:rPr lang="fr-FR" i="1" dirty="0"/>
              <a:t>(a) </a:t>
            </a:r>
            <a:endParaRPr lang="fr-FR" dirty="0"/>
          </a:p>
        </p:txBody>
      </p:sp>
      <p:sp>
        <p:nvSpPr>
          <p:cNvPr id="6" name="Rectangle 5"/>
          <p:cNvSpPr/>
          <p:nvPr/>
        </p:nvSpPr>
        <p:spPr>
          <a:xfrm>
            <a:off x="5971427" y="4386396"/>
            <a:ext cx="530915" cy="369332"/>
          </a:xfrm>
          <a:prstGeom prst="rect">
            <a:avLst/>
          </a:prstGeom>
        </p:spPr>
        <p:txBody>
          <a:bodyPr wrap="none">
            <a:spAutoFit/>
          </a:bodyPr>
          <a:lstStyle/>
          <a:p>
            <a:r>
              <a:rPr lang="fr-FR" i="1" dirty="0"/>
              <a:t>(b) </a:t>
            </a:r>
            <a:endParaRPr lang="fr-FR" dirty="0"/>
          </a:p>
        </p:txBody>
      </p:sp>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251520" y="1052736"/>
            <a:ext cx="7416824" cy="5472608"/>
          </a:xfrm>
        </p:spPr>
        <p:txBody>
          <a:bodyPr/>
          <a:lstStyle/>
          <a:p>
            <a:r>
              <a:rPr lang="fr-FR" dirty="0" smtClean="0"/>
              <a:t>3 .</a:t>
            </a:r>
            <a:r>
              <a:rPr lang="fr-FR" sz="2800" dirty="0" smtClean="0">
                <a:latin typeface="Times New Roman" panose="02020603050405020304" pitchFamily="18" charset="0"/>
                <a:cs typeface="Times New Roman" panose="02020603050405020304" pitchFamily="18" charset="0"/>
              </a:rPr>
              <a:t>Facteurs </a:t>
            </a:r>
            <a:r>
              <a:rPr lang="fr-FR" sz="2800" dirty="0">
                <a:latin typeface="Times New Roman" panose="02020603050405020304" pitchFamily="18" charset="0"/>
                <a:cs typeface="Times New Roman" panose="02020603050405020304" pitchFamily="18" charset="0"/>
              </a:rPr>
              <a:t>d’évolution et d’activation d’un glissement de terrain </a:t>
            </a:r>
            <a:endParaRPr lang="fr-FR" sz="2800" b="0" dirty="0">
              <a:latin typeface="Times New Roman" panose="02020603050405020304" pitchFamily="18" charset="0"/>
              <a:cs typeface="Times New Roman" panose="02020603050405020304" pitchFamily="18" charset="0"/>
            </a:endParaRPr>
          </a:p>
          <a:p>
            <a:r>
              <a:rPr lang="fr-FR" sz="2800" b="0" dirty="0">
                <a:latin typeface="Times New Roman" panose="02020603050405020304" pitchFamily="18" charset="0"/>
                <a:cs typeface="Times New Roman" panose="02020603050405020304" pitchFamily="18" charset="0"/>
              </a:rPr>
              <a:t>Les glissements de terrain sont des phénomènes complexes, impliquant des principes multi-échelles et multi-physiques</a:t>
            </a:r>
          </a:p>
          <a:p>
            <a:r>
              <a:rPr lang="fr-FR" sz="2800" dirty="0">
                <a:latin typeface="Times New Roman" panose="02020603050405020304" pitchFamily="18" charset="0"/>
                <a:cs typeface="Times New Roman" panose="02020603050405020304" pitchFamily="18" charset="0"/>
              </a:rPr>
              <a:t>L’hygrométrie </a:t>
            </a:r>
            <a:r>
              <a:rPr lang="fr-FR" sz="2800" b="0" dirty="0">
                <a:latin typeface="Times New Roman" panose="02020603050405020304" pitchFamily="18" charset="0"/>
                <a:cs typeface="Times New Roman" panose="02020603050405020304" pitchFamily="18" charset="0"/>
              </a:rPr>
              <a:t>influence directement les propriétés mécaniques du sol, en fonction de sa porosité. </a:t>
            </a:r>
          </a:p>
          <a:p>
            <a:r>
              <a:rPr lang="fr-FR" sz="2800" dirty="0">
                <a:latin typeface="Times New Roman" panose="02020603050405020304" pitchFamily="18" charset="0"/>
                <a:cs typeface="Times New Roman" panose="02020603050405020304" pitchFamily="18" charset="0"/>
              </a:rPr>
              <a:t>Le chargement mécanique de la pente </a:t>
            </a:r>
            <a:r>
              <a:rPr lang="fr-FR" sz="2800" b="0" dirty="0">
                <a:latin typeface="Times New Roman" panose="02020603050405020304" pitchFamily="18" charset="0"/>
                <a:cs typeface="Times New Roman" panose="02020603050405020304" pitchFamily="18" charset="0"/>
              </a:rPr>
              <a:t>Une augmentation des charges en amont peut accélérer le glissement </a:t>
            </a:r>
            <a:r>
              <a:rPr lang="fr-FR" sz="2800" b="0" dirty="0" smtClean="0">
                <a:latin typeface="Times New Roman" panose="02020603050405020304" pitchFamily="18" charset="0"/>
                <a:cs typeface="Times New Roman" panose="02020603050405020304" pitchFamily="18" charset="0"/>
              </a:rPr>
              <a:t>,</a:t>
            </a:r>
          </a:p>
          <a:p>
            <a:endParaRPr lang="fr-FR" sz="2800" b="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49650577"/>
      </p:ext>
    </p:extLst>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sz="half" idx="1"/>
          </p:nvPr>
        </p:nvSpPr>
        <p:spPr>
          <a:xfrm>
            <a:off x="251520" y="990600"/>
            <a:ext cx="7416824" cy="5534744"/>
          </a:xfrm>
        </p:spPr>
        <p:txBody>
          <a:bodyPr/>
          <a:lstStyle/>
          <a:p>
            <a:r>
              <a:rPr lang="fr-FR" sz="2800" dirty="0" smtClean="0">
                <a:latin typeface="Times New Roman" panose="02020603050405020304" pitchFamily="18" charset="0"/>
                <a:cs typeface="Times New Roman" panose="02020603050405020304" pitchFamily="18" charset="0"/>
              </a:rPr>
              <a:t>L’exploitation </a:t>
            </a:r>
            <a:r>
              <a:rPr lang="fr-FR" sz="2800" dirty="0">
                <a:latin typeface="Times New Roman" panose="02020603050405020304" pitchFamily="18" charset="0"/>
                <a:cs typeface="Times New Roman" panose="02020603050405020304" pitchFamily="18" charset="0"/>
              </a:rPr>
              <a:t>humaine</a:t>
            </a:r>
            <a:r>
              <a:rPr lang="fr-FR" sz="2800" b="0" dirty="0">
                <a:latin typeface="Times New Roman" panose="02020603050405020304" pitchFamily="18" charset="0"/>
                <a:cs typeface="Times New Roman" panose="02020603050405020304" pitchFamily="18" charset="0"/>
              </a:rPr>
              <a:t>, la présence d’arbres ou de champs agricole peut venir stabiliser la pente, la déforestation peut </a:t>
            </a:r>
            <a:r>
              <a:rPr lang="fr-FR" sz="2800" b="0" dirty="0" smtClean="0">
                <a:latin typeface="Times New Roman" panose="02020603050405020304" pitchFamily="18" charset="0"/>
                <a:cs typeface="Times New Roman" panose="02020603050405020304" pitchFamily="18" charset="0"/>
              </a:rPr>
              <a:t>perturber l’équilibre </a:t>
            </a:r>
            <a:r>
              <a:rPr lang="fr-FR" sz="2800" b="0" dirty="0">
                <a:latin typeface="Times New Roman" panose="02020603050405020304" pitchFamily="18" charset="0"/>
                <a:cs typeface="Times New Roman" panose="02020603050405020304" pitchFamily="18" charset="0"/>
              </a:rPr>
              <a:t>Les herbes hautes plantées sur les dunes des littoraux stabilisent par leurs racines la couche supérieure et limitent l’exposition au vent. </a:t>
            </a:r>
          </a:p>
          <a:p>
            <a:r>
              <a:rPr lang="fr-FR" sz="2800" b="0" dirty="0" smtClean="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L’accidentel</a:t>
            </a:r>
            <a:r>
              <a:rPr lang="fr-FR" sz="2800" b="0" dirty="0">
                <a:latin typeface="Times New Roman" panose="02020603050405020304" pitchFamily="18" charset="0"/>
                <a:cs typeface="Times New Roman" panose="02020603050405020304" pitchFamily="18" charset="0"/>
              </a:rPr>
              <a:t>, des évènements extrêmes peuvent venir déstabiliser subitement un glissement en formation : des arbres stabilisateurs arrachés, une inondation sature et érode les sols, un séisme peut faire basculer un glissement ou entraîner la liquéfaction des sols. </a:t>
            </a:r>
          </a:p>
        </p:txBody>
      </p:sp>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23528" y="692696"/>
            <a:ext cx="7239000" cy="5638800"/>
          </a:xfrm>
        </p:spPr>
        <p:txBody>
          <a:bodyPr/>
          <a:lstStyle/>
          <a:p>
            <a:r>
              <a:rPr lang="fr-FR" sz="2800" dirty="0">
                <a:latin typeface="Times New Roman" panose="02020603050405020304" pitchFamily="18" charset="0"/>
                <a:cs typeface="Times New Roman" panose="02020603050405020304" pitchFamily="18" charset="0"/>
              </a:rPr>
              <a:t>En Algérie </a:t>
            </a:r>
          </a:p>
          <a:p>
            <a:r>
              <a:rPr lang="fr-FR" sz="2800" b="0" dirty="0" smtClean="0">
                <a:latin typeface="Times New Roman" panose="02020603050405020304" pitchFamily="18" charset="0"/>
                <a:cs typeface="Times New Roman" panose="02020603050405020304" pitchFamily="18" charset="0"/>
              </a:rPr>
              <a:t> Plusieurs </a:t>
            </a:r>
            <a:r>
              <a:rPr lang="fr-FR" sz="2800" b="0" dirty="0">
                <a:latin typeface="Times New Roman" panose="02020603050405020304" pitchFamily="18" charset="0"/>
                <a:cs typeface="Times New Roman" panose="02020603050405020304" pitchFamily="18" charset="0"/>
              </a:rPr>
              <a:t>cas de glissements de terrains sont recensés de manière régulière (</a:t>
            </a:r>
            <a:r>
              <a:rPr lang="fr-FR" sz="2800" b="0" dirty="0" err="1">
                <a:latin typeface="Times New Roman" panose="02020603050405020304" pitchFamily="18" charset="0"/>
                <a:cs typeface="Times New Roman" panose="02020603050405020304" pitchFamily="18" charset="0"/>
              </a:rPr>
              <a:t>Béjaia</a:t>
            </a:r>
            <a:r>
              <a:rPr lang="fr-FR" sz="2800" b="0" dirty="0">
                <a:latin typeface="Times New Roman" panose="02020603050405020304" pitchFamily="18" charset="0"/>
                <a:cs typeface="Times New Roman" panose="02020603050405020304" pitchFamily="18" charset="0"/>
              </a:rPr>
              <a:t> , Skikda , Constantine, Oran, </a:t>
            </a:r>
            <a:r>
              <a:rPr lang="fr-FR" sz="2800" b="0" dirty="0" err="1">
                <a:latin typeface="Times New Roman" panose="02020603050405020304" pitchFamily="18" charset="0"/>
                <a:cs typeface="Times New Roman" panose="02020603050405020304" pitchFamily="18" charset="0"/>
              </a:rPr>
              <a:t>Tizi</a:t>
            </a:r>
            <a:r>
              <a:rPr lang="fr-FR" sz="2800" b="0" dirty="0">
                <a:latin typeface="Times New Roman" panose="02020603050405020304" pitchFamily="18" charset="0"/>
                <a:cs typeface="Times New Roman" panose="02020603050405020304" pitchFamily="18" charset="0"/>
              </a:rPr>
              <a:t> </a:t>
            </a:r>
            <a:r>
              <a:rPr lang="fr-FR" sz="2800" b="0" dirty="0" err="1">
                <a:latin typeface="Times New Roman" panose="02020603050405020304" pitchFamily="18" charset="0"/>
                <a:cs typeface="Times New Roman" panose="02020603050405020304" pitchFamily="18" charset="0"/>
              </a:rPr>
              <a:t>Ouzou</a:t>
            </a:r>
            <a:r>
              <a:rPr lang="fr-FR" sz="2800" b="0" dirty="0" smtClean="0">
                <a:latin typeface="Times New Roman" panose="02020603050405020304" pitchFamily="18" charset="0"/>
                <a:cs typeface="Times New Roman" panose="02020603050405020304" pitchFamily="18" charset="0"/>
              </a:rPr>
              <a:t>…) portant </a:t>
            </a:r>
            <a:r>
              <a:rPr lang="fr-FR" sz="2800" b="0" dirty="0">
                <a:latin typeface="Times New Roman" panose="02020603050405020304" pitchFamily="18" charset="0"/>
                <a:cs typeface="Times New Roman" panose="02020603050405020304" pitchFamily="18" charset="0"/>
              </a:rPr>
              <a:t>essentiellement atteinte à l’économie, et nécessitant la destruction de bâtiments et le relogement des familles.</a:t>
            </a:r>
          </a:p>
          <a:p>
            <a:endParaRPr lang="fr-FR" sz="2800" b="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347748"/>
      </p:ext>
    </p:extLst>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23528" y="188640"/>
            <a:ext cx="7239000" cy="5638800"/>
          </a:xfrm>
        </p:spPr>
        <p:txBody>
          <a:bodyPr/>
          <a:lstStyle/>
          <a:p>
            <a:r>
              <a:rPr lang="fr-FR" sz="2800" dirty="0">
                <a:latin typeface="Times New Roman" panose="02020603050405020304" pitchFamily="18" charset="0"/>
                <a:cs typeface="Times New Roman" panose="02020603050405020304" pitchFamily="18" charset="0"/>
              </a:rPr>
              <a:t>4 – Prévention </a:t>
            </a:r>
            <a:endParaRPr lang="fr-FR" sz="2800" b="0" dirty="0">
              <a:latin typeface="Times New Roman" panose="02020603050405020304" pitchFamily="18" charset="0"/>
              <a:cs typeface="Times New Roman" panose="02020603050405020304" pitchFamily="18" charset="0"/>
            </a:endParaRPr>
          </a:p>
          <a:p>
            <a:r>
              <a:rPr lang="fr-FR" sz="2800" b="0" dirty="0">
                <a:latin typeface="Times New Roman" panose="02020603050405020304" pitchFamily="18" charset="0"/>
                <a:cs typeface="Times New Roman" panose="02020603050405020304" pitchFamily="18" charset="0"/>
              </a:rPr>
              <a:t>Le devoir de prévention est double : être capable d’identifier les zones à risques puis quantifier et suivre précisément ce </a:t>
            </a:r>
            <a:r>
              <a:rPr lang="fr-FR" sz="2800" b="0" dirty="0" smtClean="0">
                <a:latin typeface="Times New Roman" panose="02020603050405020304" pitchFamily="18" charset="0"/>
                <a:cs typeface="Times New Roman" panose="02020603050405020304" pitchFamily="18" charset="0"/>
              </a:rPr>
              <a:t>risque</a:t>
            </a:r>
          </a:p>
          <a:p>
            <a:r>
              <a:rPr lang="fr-FR" sz="2800" dirty="0" smtClean="0">
                <a:latin typeface="Times New Roman" panose="02020603050405020304" pitchFamily="18" charset="0"/>
                <a:cs typeface="Times New Roman" panose="02020603050405020304" pitchFamily="18" charset="0"/>
              </a:rPr>
              <a:t>4.1. </a:t>
            </a:r>
            <a:r>
              <a:rPr lang="fr-FR" sz="2800" dirty="0">
                <a:latin typeface="Times New Roman" panose="02020603050405020304" pitchFamily="18" charset="0"/>
                <a:cs typeface="Times New Roman" panose="02020603050405020304" pitchFamily="18" charset="0"/>
              </a:rPr>
              <a:t>Étude </a:t>
            </a:r>
            <a:r>
              <a:rPr lang="fr-FR" sz="2800" dirty="0" smtClean="0">
                <a:latin typeface="Times New Roman" panose="02020603050405020304" pitchFamily="18" charset="0"/>
                <a:cs typeface="Times New Roman" panose="02020603050405020304" pitchFamily="18" charset="0"/>
              </a:rPr>
              <a:t>cartographique</a:t>
            </a:r>
          </a:p>
          <a:p>
            <a:r>
              <a:rPr lang="fr-FR" sz="2800" b="0" dirty="0">
                <a:latin typeface="Times New Roman" panose="02020603050405020304" pitchFamily="18" charset="0"/>
                <a:cs typeface="Times New Roman" panose="02020603050405020304" pitchFamily="18" charset="0"/>
              </a:rPr>
              <a:t>l’étude d’anciens glissements. </a:t>
            </a:r>
            <a:endParaRPr lang="fr-FR" sz="2800" b="0" dirty="0" smtClean="0">
              <a:latin typeface="Times New Roman" panose="02020603050405020304" pitchFamily="18" charset="0"/>
              <a:cs typeface="Times New Roman" panose="02020603050405020304" pitchFamily="18" charset="0"/>
            </a:endParaRPr>
          </a:p>
          <a:p>
            <a:r>
              <a:rPr lang="fr-FR" sz="2800" b="0" dirty="0" smtClean="0">
                <a:latin typeface="Times New Roman" panose="02020603050405020304" pitchFamily="18" charset="0"/>
                <a:cs typeface="Times New Roman" panose="02020603050405020304" pitchFamily="18" charset="0"/>
              </a:rPr>
              <a:t>Les </a:t>
            </a:r>
            <a:r>
              <a:rPr lang="fr-FR" sz="2800" b="0" dirty="0">
                <a:latin typeface="Times New Roman" panose="02020603050405020304" pitchFamily="18" charset="0"/>
                <a:cs typeface="Times New Roman" panose="02020603050405020304" pitchFamily="18" charset="0"/>
              </a:rPr>
              <a:t>Systèmes d’Information Géographique (SIG) permettent un traitement efficace de l’information sur un support numérique</a:t>
            </a:r>
            <a:r>
              <a:rPr lang="fr-FR" sz="2800" b="0" dirty="0" smtClean="0">
                <a:latin typeface="Times New Roman" panose="02020603050405020304" pitchFamily="18" charset="0"/>
                <a:cs typeface="Times New Roman" panose="02020603050405020304" pitchFamily="18" charset="0"/>
              </a:rPr>
              <a:t>.</a:t>
            </a:r>
            <a:r>
              <a:rPr lang="fr-FR" sz="2800" b="0" dirty="0">
                <a:latin typeface="Times New Roman" panose="02020603050405020304" pitchFamily="18" charset="0"/>
                <a:cs typeface="Times New Roman" panose="02020603050405020304" pitchFamily="18" charset="0"/>
              </a:rPr>
              <a:t> Une fois identifiés les facteurs de risques il s’agit de les superposer pour en déduire un niveau de risque global Certains sont facilement accessibles : précipitations locales, degré de la pente, etc </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23528" y="692696"/>
            <a:ext cx="7239000" cy="5638800"/>
          </a:xfrm>
        </p:spPr>
        <p:txBody>
          <a:bodyPr/>
          <a:lstStyle/>
          <a:p>
            <a:r>
              <a:rPr lang="fr-FR" sz="2800" b="0" dirty="0">
                <a:latin typeface="Times New Roman" panose="02020603050405020304" pitchFamily="18" charset="0"/>
                <a:cs typeface="Times New Roman" panose="02020603050405020304" pitchFamily="18" charset="0"/>
              </a:rPr>
              <a:t>Des archives exhaustives sont conservées, facilitant le travail des géologues dans la reconnaissance de zones à risques. Le danger final n’est que la combinaison du risque géologique pure et de la présence d’intérêt dans la région étudiée. </a:t>
            </a:r>
          </a:p>
          <a:p>
            <a:r>
              <a:rPr lang="fr-FR" sz="2800" dirty="0">
                <a:latin typeface="Times New Roman" panose="02020603050405020304" pitchFamily="18" charset="0"/>
                <a:cs typeface="Times New Roman" panose="02020603050405020304" pitchFamily="18" charset="0"/>
              </a:rPr>
              <a:t>4.2 - Instrumentation d’un glissement </a:t>
            </a:r>
            <a:r>
              <a:rPr lang="fr-FR" sz="2800" b="0" dirty="0">
                <a:latin typeface="Times New Roman" panose="02020603050405020304" pitchFamily="18" charset="0"/>
                <a:cs typeface="Times New Roman" panose="02020603050405020304" pitchFamily="18" charset="0"/>
              </a:rPr>
              <a:t>L’instrumentation du glissement permet d’obtenir un suivi à distance en temps réel et d’alerter les populations en cas de déclenchement imminent. </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877579"/>
      </p:ext>
    </p:extLst>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81000" y="692696"/>
            <a:ext cx="7239000" cy="5860504"/>
          </a:xfrm>
        </p:spPr>
        <p:txBody>
          <a:bodyPr/>
          <a:lstStyle/>
          <a:p>
            <a:r>
              <a:rPr lang="fr-FR" sz="2800" b="0" dirty="0" smtClean="0">
                <a:latin typeface="Times New Roman" panose="02020603050405020304" pitchFamily="18" charset="0"/>
                <a:cs typeface="Times New Roman" panose="02020603050405020304" pitchFamily="18" charset="0"/>
              </a:rPr>
              <a:t>Instrumenter </a:t>
            </a:r>
            <a:r>
              <a:rPr lang="fr-FR" sz="2800" b="0" dirty="0">
                <a:latin typeface="Times New Roman" panose="02020603050405020304" pitchFamily="18" charset="0"/>
                <a:cs typeface="Times New Roman" panose="02020603050405020304" pitchFamily="18" charset="0"/>
              </a:rPr>
              <a:t>un glissement se fait pour pouvoir suivre ses mouvements, mais aussi ses variations internes. </a:t>
            </a:r>
          </a:p>
          <a:p>
            <a:r>
              <a:rPr lang="fr-FR" sz="2800" b="0" dirty="0">
                <a:latin typeface="Times New Roman" panose="02020603050405020304" pitchFamily="18" charset="0"/>
                <a:cs typeface="Times New Roman" panose="02020603050405020304" pitchFamily="18" charset="0"/>
              </a:rPr>
              <a:t>Les déplacements peuvent être suivis par des </a:t>
            </a:r>
            <a:r>
              <a:rPr lang="fr-FR" sz="2800" b="0" dirty="0" smtClean="0">
                <a:latin typeface="Times New Roman" panose="02020603050405020304" pitchFamily="18" charset="0"/>
                <a:cs typeface="Times New Roman" panose="02020603050405020304" pitchFamily="18" charset="0"/>
              </a:rPr>
              <a:t>extensomètres</a:t>
            </a:r>
            <a:r>
              <a:rPr lang="fr-FR" sz="2800" b="0" dirty="0">
                <a:latin typeface="Times New Roman" panose="02020603050405020304" pitchFamily="18" charset="0"/>
                <a:cs typeface="Times New Roman" panose="02020603050405020304" pitchFamily="18" charset="0"/>
              </a:rPr>
              <a:t> Ces mesures permettent d’extrapoler les mouvements </a:t>
            </a:r>
            <a:r>
              <a:rPr lang="fr-FR" sz="2800" b="0" dirty="0" smtClean="0">
                <a:latin typeface="Times New Roman" panose="02020603050405020304" pitchFamily="18" charset="0"/>
                <a:cs typeface="Times New Roman" panose="02020603050405020304" pitchFamily="18" charset="0"/>
              </a:rPr>
              <a:t>du </a:t>
            </a:r>
            <a:r>
              <a:rPr lang="fr-FR" sz="2800" b="0" dirty="0">
                <a:latin typeface="Times New Roman" panose="02020603050405020304" pitchFamily="18" charset="0"/>
                <a:cs typeface="Times New Roman" panose="02020603050405020304" pitchFamily="18" charset="0"/>
              </a:rPr>
              <a:t>glissement, </a:t>
            </a:r>
            <a:endParaRPr lang="en-US" sz="2800"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rotWithShape="1">
          <a:blip r:embed="rId2"/>
          <a:srcRect t="17136"/>
          <a:stretch/>
        </p:blipFill>
        <p:spPr>
          <a:xfrm>
            <a:off x="539552" y="3452860"/>
            <a:ext cx="2376264" cy="2773494"/>
          </a:xfrm>
          <a:prstGeom prst="rect">
            <a:avLst/>
          </a:prstGeom>
        </p:spPr>
      </p:pic>
      <p:sp>
        <p:nvSpPr>
          <p:cNvPr id="4" name="Rectangle 3"/>
          <p:cNvSpPr/>
          <p:nvPr/>
        </p:nvSpPr>
        <p:spPr>
          <a:xfrm>
            <a:off x="3563888" y="4366146"/>
            <a:ext cx="2954655" cy="523220"/>
          </a:xfrm>
          <a:prstGeom prst="rect">
            <a:avLst/>
          </a:prstGeom>
        </p:spPr>
        <p:txBody>
          <a:bodyPr wrap="none">
            <a:spAutoFit/>
          </a:bodyPr>
          <a:lstStyle/>
          <a:p>
            <a:r>
              <a:rPr lang="fr-FR" sz="2800" dirty="0">
                <a:solidFill>
                  <a:srgbClr val="000000"/>
                </a:solidFill>
              </a:rPr>
              <a:t>Extensomètre </a:t>
            </a:r>
            <a:r>
              <a:rPr lang="fr-FR" dirty="0">
                <a:solidFill>
                  <a:srgbClr val="000000"/>
                </a:solidFill>
              </a:rPr>
              <a:t>	</a:t>
            </a:r>
          </a:p>
        </p:txBody>
      </p:sp>
    </p:spTree>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23528" y="908720"/>
            <a:ext cx="7344816" cy="5422776"/>
          </a:xfrm>
        </p:spPr>
        <p:txBody>
          <a:bodyPr/>
          <a:lstStyle/>
          <a:p>
            <a:r>
              <a:rPr lang="fr-FR" sz="2800" dirty="0">
                <a:latin typeface="Times New Roman" panose="02020603050405020304" pitchFamily="18" charset="0"/>
                <a:cs typeface="Times New Roman" panose="02020603050405020304" pitchFamily="18" charset="0"/>
              </a:rPr>
              <a:t>4.3 – Traitement des données</a:t>
            </a:r>
          </a:p>
          <a:p>
            <a:r>
              <a:rPr lang="fr-FR" sz="2800" b="0" dirty="0">
                <a:latin typeface="Times New Roman" panose="02020603050405020304" pitchFamily="18" charset="0"/>
                <a:cs typeface="Times New Roman" panose="02020603050405020304" pitchFamily="18" charset="0"/>
              </a:rPr>
              <a:t>Les données obtenues sont le plus souvent traitées par des géologues, des systèmes pouvant les </a:t>
            </a:r>
            <a:r>
              <a:rPr lang="fr-FR" sz="2800" b="0" dirty="0" smtClean="0">
                <a:latin typeface="Times New Roman" panose="02020603050405020304" pitchFamily="18" charset="0"/>
                <a:cs typeface="Times New Roman" panose="02020603050405020304" pitchFamily="18" charset="0"/>
              </a:rPr>
              <a:t>assister </a:t>
            </a:r>
            <a:r>
              <a:rPr lang="fr-FR" sz="2800" b="0" dirty="0">
                <a:latin typeface="Times New Roman" panose="02020603050405020304" pitchFamily="18" charset="0"/>
                <a:cs typeface="Times New Roman" panose="02020603050405020304" pitchFamily="18" charset="0"/>
              </a:rPr>
              <a:t>est un outil supplémentaire pour l’évaluation des risques ; ils requièrent la combinaison d’informations cartographiques et des variations de la géométrie du glissement. </a:t>
            </a:r>
          </a:p>
          <a:p>
            <a:r>
              <a:rPr lang="fr-FR" sz="2800" dirty="0">
                <a:latin typeface="Times New Roman" panose="02020603050405020304" pitchFamily="18" charset="0"/>
                <a:cs typeface="Times New Roman" panose="02020603050405020304" pitchFamily="18" charset="0"/>
              </a:rPr>
              <a:t>5 – Principales techniques de confortement</a:t>
            </a:r>
          </a:p>
          <a:p>
            <a:r>
              <a:rPr lang="fr-FR" sz="2800" b="0" dirty="0">
                <a:latin typeface="Times New Roman" panose="02020603050405020304" pitchFamily="18" charset="0"/>
                <a:cs typeface="Times New Roman" panose="02020603050405020304" pitchFamily="18" charset="0"/>
              </a:rPr>
              <a:t>Conforter un glissement nécessite de connaître non seulement ses dimensions mais aussi son origine (chargement, écoulement d’eau, altération des sols, ruissellement singulier</a:t>
            </a:r>
          </a:p>
          <a:p>
            <a:r>
              <a:rPr lang="fr-FR" sz="2800" b="0" dirty="0"/>
              <a:t>.</a:t>
            </a:r>
            <a:endParaRPr lang="en-US" sz="2800" dirty="0"/>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5944858"/>
      </p:ext>
    </p:extLst>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3953" y="764704"/>
            <a:ext cx="7239000" cy="3522712"/>
          </a:xfrm>
        </p:spPr>
        <p:txBody>
          <a:bodyPr/>
          <a:lstStyle/>
          <a:p>
            <a:r>
              <a:rPr lang="fr-FR" sz="2800" dirty="0" smtClean="0">
                <a:latin typeface="Times New Roman" panose="02020603050405020304" pitchFamily="18" charset="0"/>
                <a:cs typeface="Times New Roman" panose="02020603050405020304" pitchFamily="18" charset="0"/>
              </a:rPr>
              <a:t>5.1 – Dispositifs de drainage </a:t>
            </a:r>
            <a:endParaRPr lang="fr-FR" sz="2800" b="0" dirty="0" smtClean="0">
              <a:latin typeface="Times New Roman" panose="02020603050405020304" pitchFamily="18" charset="0"/>
              <a:cs typeface="Times New Roman" panose="02020603050405020304" pitchFamily="18" charset="0"/>
            </a:endParaRPr>
          </a:p>
          <a:p>
            <a:r>
              <a:rPr lang="fr-FR" sz="2800" b="0" dirty="0" smtClean="0">
                <a:latin typeface="Times New Roman" panose="02020603050405020304" pitchFamily="18" charset="0"/>
                <a:cs typeface="Times New Roman" panose="02020603050405020304" pitchFamily="18" charset="0"/>
              </a:rPr>
              <a:t>l’objectif du drainage est de contrôler la teneur en eau du sol et de réduire les pressions interstitielles au niveau de la surface de rupture. Le drainage peut évacuer l’eau de la zone  ou encore éviter l’alimentation en eau de la zone par collecte et canalisation des eaux de surface</a:t>
            </a:r>
            <a:r>
              <a:rPr lang="fr-FR" sz="2800" b="0" i="1" dirty="0">
                <a:latin typeface="Times New Roman" panose="02020603050405020304" pitchFamily="18" charset="0"/>
                <a:cs typeface="Times New Roman" panose="02020603050405020304" pitchFamily="18" charset="0"/>
              </a:rPr>
              <a:t> </a:t>
            </a:r>
            <a:endParaRPr lang="fr-FR" sz="2800" b="0" i="1" dirty="0" smtClean="0">
              <a:latin typeface="Times New Roman" panose="02020603050405020304" pitchFamily="18" charset="0"/>
              <a:cs typeface="Times New Roman" panose="02020603050405020304" pitchFamily="18" charset="0"/>
            </a:endParaRPr>
          </a:p>
          <a:p>
            <a:endParaRPr lang="fr-FR" b="0" i="1" dirty="0" smtClean="0"/>
          </a:p>
          <a:p>
            <a:endParaRPr lang="fr-FR" b="0" i="1" dirty="0" smtClean="0"/>
          </a:p>
          <a:p>
            <a:endParaRPr lang="fr-FR" b="0" i="1" dirty="0" smtClean="0"/>
          </a:p>
          <a:p>
            <a:pPr algn="ctr"/>
            <a:endParaRPr lang="fr-FR" b="0" i="1" dirty="0"/>
          </a:p>
          <a:p>
            <a:r>
              <a:rPr lang="fr-FR" b="0" i="1" dirty="0" smtClean="0"/>
              <a:t>Drainage </a:t>
            </a:r>
            <a:r>
              <a:rPr lang="fr-FR" b="0" i="1" dirty="0"/>
              <a:t>de talus par barbacanes</a:t>
            </a:r>
          </a:p>
          <a:p>
            <a:endParaRPr lang="fr-FR" b="0" i="1" dirty="0" smtClean="0"/>
          </a:p>
        </p:txBody>
      </p:sp>
      <p:pic>
        <p:nvPicPr>
          <p:cNvPr id="4" name="Image 3"/>
          <p:cNvPicPr>
            <a:picLocks noChangeAspect="1"/>
          </p:cNvPicPr>
          <p:nvPr/>
        </p:nvPicPr>
        <p:blipFill>
          <a:blip r:embed="rId2"/>
          <a:stretch>
            <a:fillRect/>
          </a:stretch>
        </p:blipFill>
        <p:spPr>
          <a:xfrm>
            <a:off x="4283968" y="3933056"/>
            <a:ext cx="3235796" cy="2241029"/>
          </a:xfrm>
          <a:prstGeom prst="rect">
            <a:avLst/>
          </a:prstGeom>
        </p:spPr>
      </p:pic>
    </p:spTree>
    <p:extLst>
      <p:ext uri="{BB962C8B-B14F-4D97-AF65-F5344CB8AC3E}">
        <p14:creationId xmlns:p14="http://schemas.microsoft.com/office/powerpoint/2010/main" val="2965510106"/>
      </p:ext>
    </p:extLst>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3953" y="764704"/>
            <a:ext cx="7239000" cy="3522712"/>
          </a:xfrm>
        </p:spPr>
        <p:txBody>
          <a:bodyPr/>
          <a:lstStyle/>
          <a:p>
            <a:r>
              <a:rPr lang="fr-FR" sz="2800" dirty="0" smtClean="0">
                <a:latin typeface="Times New Roman" panose="02020603050405020304" pitchFamily="18" charset="0"/>
                <a:cs typeface="Times New Roman" panose="02020603050405020304" pitchFamily="18" charset="0"/>
              </a:rPr>
              <a:t>5.2 </a:t>
            </a:r>
            <a:r>
              <a:rPr lang="fr-FR" sz="2800" dirty="0">
                <a:latin typeface="Times New Roman" panose="02020603050405020304" pitchFamily="18" charset="0"/>
                <a:cs typeface="Times New Roman" panose="02020603050405020304" pitchFamily="18" charset="0"/>
              </a:rPr>
              <a:t>– Construction de renforts </a:t>
            </a:r>
          </a:p>
          <a:p>
            <a:r>
              <a:rPr lang="fr-FR" sz="2800" dirty="0">
                <a:latin typeface="Times New Roman" panose="02020603050405020304" pitchFamily="18" charset="0"/>
                <a:cs typeface="Times New Roman" panose="02020603050405020304" pitchFamily="18" charset="0"/>
              </a:rPr>
              <a:t>Le clouage </a:t>
            </a:r>
            <a:r>
              <a:rPr lang="fr-FR" sz="2800" b="0" dirty="0">
                <a:latin typeface="Times New Roman" panose="02020603050405020304" pitchFamily="18" charset="0"/>
                <a:cs typeface="Times New Roman" panose="02020603050405020304" pitchFamily="18" charset="0"/>
              </a:rPr>
              <a:t>: Ce dispositif transfère par un système d’accrochage (pieux, clous) les efforts du volume en mouvement vers le volume fixe </a:t>
            </a:r>
            <a:endParaRPr lang="fr-FR" sz="2800" dirty="0">
              <a:latin typeface="Times New Roman" panose="02020603050405020304" pitchFamily="18" charset="0"/>
              <a:cs typeface="Times New Roman" panose="02020603050405020304" pitchFamily="18" charset="0"/>
            </a:endParaRPr>
          </a:p>
          <a:p>
            <a:pPr algn="ctr"/>
            <a:endParaRPr lang="fr-FR" sz="2800" b="0" i="1"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469" y="2965810"/>
            <a:ext cx="4382112" cy="2754290"/>
          </a:xfrm>
          <a:prstGeom prst="rect">
            <a:avLst/>
          </a:prstGeom>
        </p:spPr>
      </p:pic>
      <p:pic>
        <p:nvPicPr>
          <p:cNvPr id="2" name="Image 1"/>
          <p:cNvPicPr>
            <a:picLocks noChangeAspect="1"/>
          </p:cNvPicPr>
          <p:nvPr/>
        </p:nvPicPr>
        <p:blipFill>
          <a:blip r:embed="rId3"/>
          <a:stretch>
            <a:fillRect/>
          </a:stretch>
        </p:blipFill>
        <p:spPr>
          <a:xfrm>
            <a:off x="5004048" y="2854732"/>
            <a:ext cx="3828620" cy="2865368"/>
          </a:xfrm>
          <a:prstGeom prst="rect">
            <a:avLst/>
          </a:prstGeom>
        </p:spPr>
      </p:pic>
      <p:sp>
        <p:nvSpPr>
          <p:cNvPr id="6" name="Rectangle 5"/>
          <p:cNvSpPr/>
          <p:nvPr/>
        </p:nvSpPr>
        <p:spPr>
          <a:xfrm>
            <a:off x="812137" y="5854224"/>
            <a:ext cx="7992888" cy="523220"/>
          </a:xfrm>
          <a:prstGeom prst="rect">
            <a:avLst/>
          </a:prstGeom>
        </p:spPr>
        <p:txBody>
          <a:bodyPr wrap="square">
            <a:spAutoFit/>
          </a:bodyPr>
          <a:lstStyle/>
          <a:p>
            <a:r>
              <a:rPr lang="fr-FR" sz="2800" i="1" dirty="0">
                <a:solidFill>
                  <a:srgbClr val="000000"/>
                </a:solidFill>
                <a:latin typeface="Trebuchet MS" panose="020B0603020202020204" pitchFamily="34" charset="0"/>
              </a:rPr>
              <a:t>Principe du clouage et exemple de </a:t>
            </a:r>
            <a:r>
              <a:rPr lang="fr-FR" sz="2800" i="1" dirty="0" smtClean="0">
                <a:solidFill>
                  <a:srgbClr val="000000"/>
                </a:solidFill>
                <a:latin typeface="Trebuchet MS" panose="020B0603020202020204" pitchFamily="34" charset="0"/>
              </a:rPr>
              <a:t>réalisation</a:t>
            </a:r>
            <a:endParaRPr lang="fr-FR" sz="2800" dirty="0">
              <a:solidFill>
                <a:srgbClr val="000000"/>
              </a:solidFill>
              <a:latin typeface="Trebuchet MS" panose="020B0603020202020204" pitchFamily="34" charset="0"/>
            </a:endParaRPr>
          </a:p>
        </p:txBody>
      </p:sp>
    </p:spTree>
    <p:extLst>
      <p:ext uri="{BB962C8B-B14F-4D97-AF65-F5344CB8AC3E}">
        <p14:creationId xmlns:p14="http://schemas.microsoft.com/office/powerpoint/2010/main" val="572377008"/>
      </p:ext>
    </p:extLst>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p:txBody>
          <a:bodyPr/>
          <a:lstStyle/>
          <a:p>
            <a:r>
              <a:rPr lang="fr-FR" sz="2800" dirty="0">
                <a:solidFill>
                  <a:srgbClr val="000000"/>
                </a:solidFill>
                <a:latin typeface="Times New Roman" panose="02020603050405020304" pitchFamily="18" charset="0"/>
                <a:cs typeface="Times New Roman" panose="02020603050405020304" pitchFamily="18" charset="0"/>
              </a:rPr>
              <a:t>Le soutènement : </a:t>
            </a:r>
            <a:r>
              <a:rPr lang="fr-FR" sz="2800" b="0" dirty="0">
                <a:solidFill>
                  <a:srgbClr val="000000"/>
                </a:solidFill>
                <a:latin typeface="Times New Roman" panose="02020603050405020304" pitchFamily="18" charset="0"/>
                <a:cs typeface="Times New Roman" panose="02020603050405020304" pitchFamily="18" charset="0"/>
              </a:rPr>
              <a:t>C’est un écran rigide ou souple qui bloque le volume en mouvement. </a:t>
            </a:r>
            <a:endParaRPr lang="fr-FR" sz="2800" b="0"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stretch>
            <a:fillRect/>
          </a:stretch>
        </p:blipFill>
        <p:spPr>
          <a:xfrm>
            <a:off x="4119789" y="1916832"/>
            <a:ext cx="3528392" cy="2646366"/>
          </a:xfrm>
          <a:prstGeom prst="rect">
            <a:avLst/>
          </a:prstGeom>
        </p:spPr>
      </p:pic>
      <p:pic>
        <p:nvPicPr>
          <p:cNvPr id="4" name="Image 3"/>
          <p:cNvPicPr>
            <a:picLocks noChangeAspect="1"/>
          </p:cNvPicPr>
          <p:nvPr/>
        </p:nvPicPr>
        <p:blipFill>
          <a:blip r:embed="rId3"/>
          <a:stretch>
            <a:fillRect/>
          </a:stretch>
        </p:blipFill>
        <p:spPr>
          <a:xfrm>
            <a:off x="507109" y="3501008"/>
            <a:ext cx="3956458" cy="2627406"/>
          </a:xfrm>
          <a:prstGeom prst="rect">
            <a:avLst/>
          </a:prstGeom>
        </p:spPr>
      </p:pic>
      <p:sp>
        <p:nvSpPr>
          <p:cNvPr id="5" name="Rectangle 4"/>
          <p:cNvSpPr/>
          <p:nvPr/>
        </p:nvSpPr>
        <p:spPr>
          <a:xfrm>
            <a:off x="4492207" y="5291846"/>
            <a:ext cx="3324949" cy="523220"/>
          </a:xfrm>
          <a:prstGeom prst="rect">
            <a:avLst/>
          </a:prstGeom>
        </p:spPr>
        <p:txBody>
          <a:bodyPr wrap="none">
            <a:spAutoFit/>
          </a:bodyPr>
          <a:lstStyle/>
          <a:p>
            <a:r>
              <a:rPr lang="fr-FR" sz="2800" b="1" i="1" dirty="0">
                <a:solidFill>
                  <a:srgbClr val="000000"/>
                </a:solidFill>
                <a:latin typeface="Times New Roman" panose="02020603050405020304" pitchFamily="18" charset="0"/>
                <a:cs typeface="Times New Roman" panose="02020603050405020304" pitchFamily="18" charset="0"/>
              </a:rPr>
              <a:t>Mur de soutènement </a:t>
            </a:r>
            <a:endParaRPr lang="fr-FR" sz="2800" b="1" dirty="0">
              <a:latin typeface="Times New Roman" panose="02020603050405020304" pitchFamily="18" charset="0"/>
              <a:cs typeface="Times New Roman" panose="02020603050405020304" pitchFamily="18" charset="0"/>
            </a:endParaRPr>
          </a:p>
        </p:txBody>
      </p:sp>
    </p:spTree>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p:txBody>
          <a:bodyPr/>
          <a:lstStyle/>
          <a:p>
            <a:r>
              <a:rPr lang="fr-FR" sz="2800" dirty="0">
                <a:latin typeface="Times New Roman" panose="02020603050405020304" pitchFamily="18" charset="0"/>
                <a:cs typeface="Times New Roman" panose="02020603050405020304" pitchFamily="18" charset="0"/>
              </a:rPr>
              <a:t>5.3 – Systèmes de terrassement </a:t>
            </a:r>
            <a:endParaRPr lang="fr-FR" sz="2800" b="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Remblai de pied </a:t>
            </a:r>
            <a:r>
              <a:rPr lang="fr-FR" sz="2800" b="0" dirty="0">
                <a:latin typeface="Times New Roman" panose="02020603050405020304" pitchFamily="18" charset="0"/>
                <a:cs typeface="Times New Roman" panose="02020603050405020304" pitchFamily="18" charset="0"/>
              </a:rPr>
              <a:t>: Le chargement en pied du glissement contrebalance les forces motrices du volume en mouvement </a:t>
            </a:r>
          </a:p>
          <a:p>
            <a:r>
              <a:rPr lang="fr-FR" sz="2800" dirty="0">
                <a:latin typeface="Times New Roman" panose="02020603050405020304" pitchFamily="18" charset="0"/>
                <a:cs typeface="Times New Roman" panose="02020603050405020304" pitchFamily="18" charset="0"/>
              </a:rPr>
              <a:t>Allègement en tête </a:t>
            </a:r>
            <a:r>
              <a:rPr lang="fr-FR" sz="2800" b="0" dirty="0">
                <a:latin typeface="Times New Roman" panose="02020603050405020304" pitchFamily="18" charset="0"/>
                <a:cs typeface="Times New Roman" panose="02020603050405020304" pitchFamily="18" charset="0"/>
              </a:rPr>
              <a:t>: Terrasser la tête du glissement allège la masse du volume en mouvement, et donc diminue les forces motrices </a:t>
            </a:r>
          </a:p>
          <a:p>
            <a:endParaRPr lang="fr-FR" sz="28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8071268"/>
      </p:ext>
    </p:extLst>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Titre 1"/>
          <p:cNvSpPr>
            <a:spLocks noGrp="1"/>
          </p:cNvSpPr>
          <p:nvPr>
            <p:ph type="ctrTitle"/>
          </p:nvPr>
        </p:nvSpPr>
        <p:spPr>
          <a:xfrm>
            <a:off x="2051720" y="3284984"/>
            <a:ext cx="6072187" cy="1012825"/>
          </a:xfrm>
        </p:spPr>
        <p:txBody>
          <a:bodyPr/>
          <a:lstStyle/>
          <a:p>
            <a:r>
              <a:rPr lang="fr-FR" dirty="0" smtClean="0"/>
              <a:t>4.Eboulement</a:t>
            </a:r>
            <a:endParaRPr lang="fr-FR" dirty="0"/>
          </a:p>
        </p:txBody>
      </p:sp>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381000" y="332656"/>
            <a:ext cx="7239000" cy="609600"/>
          </a:xfrm>
        </p:spPr>
        <p:txBody>
          <a:bodyPr/>
          <a:lstStyle/>
          <a:p>
            <a:pPr eaLnBrk="1" hangingPunct="1"/>
            <a:r>
              <a:rPr lang="fr-CA" dirty="0" smtClean="0">
                <a:solidFill>
                  <a:srgbClr val="EAFFCD"/>
                </a:solidFill>
              </a:rPr>
              <a:t>Définition </a:t>
            </a:r>
          </a:p>
        </p:txBody>
      </p:sp>
      <p:sp>
        <p:nvSpPr>
          <p:cNvPr id="3" name="Espace réservé du contenu 2"/>
          <p:cNvSpPr>
            <a:spLocks noGrp="1"/>
          </p:cNvSpPr>
          <p:nvPr>
            <p:ph idx="1"/>
          </p:nvPr>
        </p:nvSpPr>
        <p:spPr>
          <a:xfrm>
            <a:off x="179512" y="1556792"/>
            <a:ext cx="8784976" cy="5040560"/>
          </a:xfrm>
        </p:spPr>
        <p:txBody>
          <a:bodyPr rtlCol="0">
            <a:normAutofit fontScale="92500" lnSpcReduction="20000"/>
          </a:bodyPr>
          <a:lstStyle/>
          <a:p>
            <a:r>
              <a:rPr lang="fr-FR" sz="3000" b="0" dirty="0">
                <a:latin typeface="Times New Roman" panose="02020603050405020304" pitchFamily="18" charset="0"/>
                <a:cs typeface="Times New Roman" panose="02020603050405020304" pitchFamily="18" charset="0"/>
              </a:rPr>
              <a:t>Il correspond à la chute brutale de toute une proportion d’un terrain de volume important</a:t>
            </a:r>
            <a:r>
              <a:rPr lang="fr-FR" sz="3000" b="0" dirty="0" smtClean="0">
                <a:latin typeface="Times New Roman" panose="02020603050405020304" pitchFamily="18" charset="0"/>
                <a:cs typeface="Times New Roman" panose="02020603050405020304" pitchFamily="18" charset="0"/>
              </a:rPr>
              <a:t>.</a:t>
            </a:r>
          </a:p>
          <a:p>
            <a:r>
              <a:rPr lang="fr-FR" sz="3000" b="0" dirty="0" smtClean="0">
                <a:latin typeface="Times New Roman" panose="02020603050405020304" pitchFamily="18" charset="0"/>
                <a:cs typeface="Times New Roman" panose="02020603050405020304" pitchFamily="18" charset="0"/>
              </a:rPr>
              <a:t> Les éboulements </a:t>
            </a:r>
            <a:r>
              <a:rPr lang="fr-FR" sz="3000" b="0" dirty="0">
                <a:latin typeface="Times New Roman" panose="02020603050405020304" pitchFamily="18" charset="0"/>
                <a:cs typeface="Times New Roman" panose="02020603050405020304" pitchFamily="18" charset="0"/>
              </a:rPr>
              <a:t>sont fréquents dans les régions ou on trouve une falaise et ceci est très important lorsque les massifs rocheux sont fissurés. L’éboulement est brutal</a:t>
            </a:r>
            <a:r>
              <a:rPr lang="fr-FR" sz="3000" b="0" dirty="0" smtClean="0">
                <a:latin typeface="Times New Roman" panose="02020603050405020304" pitchFamily="18" charset="0"/>
                <a:cs typeface="Times New Roman" panose="02020603050405020304" pitchFamily="18" charset="0"/>
              </a:rPr>
              <a:t>.</a:t>
            </a:r>
          </a:p>
          <a:p>
            <a:r>
              <a:rPr lang="fr-FR" sz="3000" b="0" dirty="0">
                <a:latin typeface="Times New Roman" panose="02020603050405020304" pitchFamily="18" charset="0"/>
                <a:cs typeface="Times New Roman" panose="02020603050405020304" pitchFamily="18" charset="0"/>
              </a:rPr>
              <a:t>Il y’a 2 types d’éboulement</a:t>
            </a:r>
          </a:p>
          <a:p>
            <a:pPr marL="0" indent="0"/>
            <a:r>
              <a:rPr lang="fr-FR" sz="3000" b="0" dirty="0" smtClean="0">
                <a:latin typeface="Times New Roman" panose="02020603050405020304" pitchFamily="18" charset="0"/>
                <a:cs typeface="Times New Roman" panose="02020603050405020304" pitchFamily="18" charset="0"/>
              </a:rPr>
              <a:t>a)Rupture </a:t>
            </a:r>
            <a:r>
              <a:rPr lang="fr-FR" sz="3000" b="0" dirty="0">
                <a:latin typeface="Times New Roman" panose="02020603050405020304" pitchFamily="18" charset="0"/>
                <a:cs typeface="Times New Roman" panose="02020603050405020304" pitchFamily="18" charset="0"/>
              </a:rPr>
              <a:t>par basculement </a:t>
            </a:r>
            <a:endParaRPr lang="fr-FR" sz="3000" b="0" dirty="0" smtClean="0">
              <a:latin typeface="Times New Roman" panose="02020603050405020304" pitchFamily="18" charset="0"/>
              <a:cs typeface="Times New Roman" panose="02020603050405020304" pitchFamily="18" charset="0"/>
            </a:endParaRPr>
          </a:p>
          <a:p>
            <a:pPr marL="0" indent="0"/>
            <a:r>
              <a:rPr lang="fr-FR" sz="3000" b="0" dirty="0" smtClean="0">
                <a:latin typeface="Times New Roman" panose="02020603050405020304" pitchFamily="18" charset="0"/>
                <a:cs typeface="Times New Roman" panose="02020603050405020304" pitchFamily="18" charset="0"/>
              </a:rPr>
              <a:t>b</a:t>
            </a:r>
            <a:r>
              <a:rPr lang="fr-FR" sz="3000" b="0" dirty="0">
                <a:latin typeface="Times New Roman" panose="02020603050405020304" pitchFamily="18" charset="0"/>
                <a:cs typeface="Times New Roman" panose="02020603050405020304" pitchFamily="18" charset="0"/>
              </a:rPr>
              <a:t>) Rupture de </a:t>
            </a:r>
            <a:r>
              <a:rPr lang="fr-FR" sz="3000" b="0" dirty="0" err="1">
                <a:latin typeface="Times New Roman" panose="02020603050405020304" pitchFamily="18" charset="0"/>
                <a:cs typeface="Times New Roman" panose="02020603050405020304" pitchFamily="18" charset="0"/>
              </a:rPr>
              <a:t>piedii</a:t>
            </a:r>
            <a:r>
              <a:rPr lang="fr-FR" sz="3000" b="0" dirty="0">
                <a:latin typeface="Times New Roman" panose="02020603050405020304" pitchFamily="18" charset="0"/>
                <a:cs typeface="Times New Roman" panose="02020603050405020304" pitchFamily="18" charset="0"/>
              </a:rPr>
              <a:t>- Eboulis</a:t>
            </a:r>
          </a:p>
          <a:p>
            <a:r>
              <a:rPr lang="fr-FR" sz="3000" b="0" dirty="0">
                <a:latin typeface="Times New Roman" panose="02020603050405020304" pitchFamily="18" charset="0"/>
                <a:cs typeface="Times New Roman" panose="02020603050405020304" pitchFamily="18" charset="0"/>
              </a:rPr>
              <a:t>Ils sont les résultats d’un processus long du à un détachement successif de blocs rocheux un à un et ces blocs rocheux s’accumulent progressivement en bas de pente</a:t>
            </a:r>
            <a:r>
              <a:rPr lang="fr-FR" sz="3000" b="0" dirty="0" smtClean="0">
                <a:latin typeface="Times New Roman" panose="02020603050405020304" pitchFamily="18" charset="0"/>
                <a:cs typeface="Times New Roman" panose="02020603050405020304" pitchFamily="18" charset="0"/>
              </a:rPr>
              <a:t>.</a:t>
            </a:r>
            <a:endParaRPr lang="fr-FR" sz="3000" b="0" dirty="0">
              <a:latin typeface="Times New Roman" panose="02020603050405020304" pitchFamily="18" charset="0"/>
              <a:cs typeface="Times New Roman" panose="02020603050405020304" pitchFamily="18" charset="0"/>
            </a:endParaRPr>
          </a:p>
          <a:p>
            <a:endParaRPr lang="fr-FR" dirty="0"/>
          </a:p>
          <a:p>
            <a:pPr eaLnBrk="1" fontAlgn="auto" hangingPunct="1">
              <a:spcAft>
                <a:spcPts val="0"/>
              </a:spcAft>
              <a:defRPr/>
            </a:pPr>
            <a:endParaRPr lang="fr-CA" dirty="0" smtClean="0">
              <a:solidFill>
                <a:srgbClr val="60624E"/>
              </a:solidFill>
            </a:endParaRPr>
          </a:p>
        </p:txBody>
      </p:sp>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381000" y="332656"/>
            <a:ext cx="7239000" cy="609600"/>
          </a:xfrm>
        </p:spPr>
        <p:txBody>
          <a:bodyPr/>
          <a:lstStyle/>
          <a:p>
            <a:pPr eaLnBrk="1" hangingPunct="1"/>
            <a:r>
              <a:rPr lang="fr-CA" dirty="0" smtClean="0">
                <a:solidFill>
                  <a:srgbClr val="EAFFCD"/>
                </a:solidFill>
              </a:rPr>
              <a:t> </a:t>
            </a:r>
          </a:p>
        </p:txBody>
      </p:sp>
      <p:sp>
        <p:nvSpPr>
          <p:cNvPr id="3" name="Espace réservé du contenu 2"/>
          <p:cNvSpPr>
            <a:spLocks noGrp="1"/>
          </p:cNvSpPr>
          <p:nvPr>
            <p:ph idx="1"/>
          </p:nvPr>
        </p:nvSpPr>
        <p:spPr>
          <a:xfrm>
            <a:off x="179512" y="1556792"/>
            <a:ext cx="8856984" cy="5040560"/>
          </a:xfrm>
        </p:spPr>
        <p:txBody>
          <a:bodyPr rtlCol="0">
            <a:normAutofit fontScale="92500"/>
          </a:bodyPr>
          <a:lstStyle/>
          <a:p>
            <a:r>
              <a:rPr lang="fr-FR" sz="2800" b="0" dirty="0" smtClean="0">
                <a:latin typeface="Times New Roman" panose="02020603050405020304" pitchFamily="18" charset="0"/>
                <a:cs typeface="Times New Roman" panose="02020603050405020304" pitchFamily="18" charset="0"/>
              </a:rPr>
              <a:t>Il </a:t>
            </a:r>
            <a:r>
              <a:rPr lang="fr-FR" sz="2800" b="0" dirty="0">
                <a:latin typeface="Times New Roman" panose="02020603050405020304" pitchFamily="18" charset="0"/>
                <a:cs typeface="Times New Roman" panose="02020603050405020304" pitchFamily="18" charset="0"/>
              </a:rPr>
              <a:t>existe toute une gamme de procédés, selon la taille du problème.</a:t>
            </a:r>
          </a:p>
          <a:p>
            <a:r>
              <a:rPr lang="fr-FR" sz="2800" b="0" dirty="0">
                <a:latin typeface="Times New Roman" panose="02020603050405020304" pitchFamily="18" charset="0"/>
                <a:cs typeface="Times New Roman" panose="02020603050405020304" pitchFamily="18" charset="0"/>
              </a:rPr>
              <a:t>_ Procédés légers pour des petits blocs : grillage, filets, béton projeté</a:t>
            </a:r>
          </a:p>
          <a:p>
            <a:r>
              <a:rPr lang="fr-FR" sz="2800" b="0" dirty="0">
                <a:latin typeface="Times New Roman" panose="02020603050405020304" pitchFamily="18" charset="0"/>
                <a:cs typeface="Times New Roman" panose="02020603050405020304" pitchFamily="18" charset="0"/>
              </a:rPr>
              <a:t>_ Soutènement et ancrage</a:t>
            </a:r>
          </a:p>
          <a:p>
            <a:r>
              <a:rPr lang="fr-FR" sz="2800" b="0" dirty="0">
                <a:latin typeface="Times New Roman" panose="02020603050405020304" pitchFamily="18" charset="0"/>
                <a:cs typeface="Times New Roman" panose="02020603050405020304" pitchFamily="18" charset="0"/>
              </a:rPr>
              <a:t>Ces solutions sont souvent onéreuses ou même impraticables.</a:t>
            </a:r>
          </a:p>
          <a:p>
            <a:r>
              <a:rPr lang="fr-FR" sz="2800" b="0" dirty="0">
                <a:latin typeface="Times New Roman" panose="02020603050405020304" pitchFamily="18" charset="0"/>
                <a:cs typeface="Times New Roman" panose="02020603050405020304" pitchFamily="18" charset="0"/>
              </a:rPr>
              <a:t>• Dispositifs de protection passive</a:t>
            </a:r>
          </a:p>
          <a:p>
            <a:r>
              <a:rPr lang="fr-FR" sz="2800" b="0" dirty="0">
                <a:latin typeface="Times New Roman" panose="02020603050405020304" pitchFamily="18" charset="0"/>
                <a:cs typeface="Times New Roman" panose="02020603050405020304" pitchFamily="18" charset="0"/>
              </a:rPr>
              <a:t>Leur but est de neutraliser l’effet du mouvement rocheux, sur les zones à protéger :</a:t>
            </a:r>
          </a:p>
          <a:p>
            <a:r>
              <a:rPr lang="fr-FR" sz="2800" b="0" dirty="0">
                <a:latin typeface="Times New Roman" panose="02020603050405020304" pitchFamily="18" charset="0"/>
                <a:cs typeface="Times New Roman" panose="02020603050405020304" pitchFamily="18" charset="0"/>
              </a:rPr>
              <a:t>_ Fosses de protection</a:t>
            </a:r>
          </a:p>
          <a:p>
            <a:pPr fontAlgn="auto">
              <a:spcAft>
                <a:spcPts val="0"/>
              </a:spcAft>
              <a:defRPr/>
            </a:pPr>
            <a:r>
              <a:rPr lang="fr-FR" sz="2800" b="0" dirty="0">
                <a:latin typeface="Times New Roman" panose="02020603050405020304" pitchFamily="18" charset="0"/>
                <a:cs typeface="Times New Roman" panose="02020603050405020304" pitchFamily="18" charset="0"/>
              </a:rPr>
              <a:t>_ Barrages de protection</a:t>
            </a:r>
          </a:p>
          <a:p>
            <a:pPr eaLnBrk="1" fontAlgn="auto" hangingPunct="1">
              <a:spcAft>
                <a:spcPts val="0"/>
              </a:spcAft>
              <a:defRPr/>
            </a:pPr>
            <a:endParaRPr lang="fr-CA" dirty="0" smtClean="0">
              <a:solidFill>
                <a:srgbClr val="60624E"/>
              </a:solidFill>
            </a:endParaRPr>
          </a:p>
        </p:txBody>
      </p:sp>
      <p:sp>
        <p:nvSpPr>
          <p:cNvPr id="6" name="Titre 1"/>
          <p:cNvSpPr txBox="1">
            <a:spLocks/>
          </p:cNvSpPr>
          <p:nvPr/>
        </p:nvSpPr>
        <p:spPr bwMode="auto">
          <a:xfrm>
            <a:off x="533400" y="485056"/>
            <a:ext cx="7239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kern="1200">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Tahoma" panose="020B0604030504040204" pitchFamily="34" charset="0"/>
              </a:defRPr>
            </a:lvl2pPr>
            <a:lvl3pPr algn="l" rtl="0" eaLnBrk="1" fontAlgn="base" hangingPunct="1">
              <a:spcBef>
                <a:spcPct val="0"/>
              </a:spcBef>
              <a:spcAft>
                <a:spcPct val="0"/>
              </a:spcAft>
              <a:defRPr sz="3200" b="1">
                <a:solidFill>
                  <a:schemeClr val="tx1"/>
                </a:solidFill>
                <a:latin typeface="Tahoma" panose="020B0604030504040204" pitchFamily="34" charset="0"/>
              </a:defRPr>
            </a:lvl3pPr>
            <a:lvl4pPr algn="l" rtl="0" eaLnBrk="1" fontAlgn="base" hangingPunct="1">
              <a:spcBef>
                <a:spcPct val="0"/>
              </a:spcBef>
              <a:spcAft>
                <a:spcPct val="0"/>
              </a:spcAft>
              <a:defRPr sz="3200" b="1">
                <a:solidFill>
                  <a:schemeClr val="tx1"/>
                </a:solidFill>
                <a:latin typeface="Tahoma" panose="020B0604030504040204" pitchFamily="34" charset="0"/>
              </a:defRPr>
            </a:lvl4pPr>
            <a:lvl5pPr algn="l" rtl="0" eaLnBrk="1" fontAlgn="base" hangingPunct="1">
              <a:spcBef>
                <a:spcPct val="0"/>
              </a:spcBef>
              <a:spcAft>
                <a:spcPct val="0"/>
              </a:spcAft>
              <a:defRPr sz="3200" b="1">
                <a:solidFill>
                  <a:schemeClr val="tx1"/>
                </a:solidFill>
                <a:latin typeface="Tahoma" panose="020B0604030504040204" pitchFamily="34" charset="0"/>
              </a:defRPr>
            </a:lvl5pPr>
            <a:lvl6pPr marL="457200" algn="l" rtl="0" eaLnBrk="1" fontAlgn="base" hangingPunct="1">
              <a:spcBef>
                <a:spcPct val="0"/>
              </a:spcBef>
              <a:spcAft>
                <a:spcPct val="0"/>
              </a:spcAft>
              <a:defRPr sz="3200" b="1">
                <a:solidFill>
                  <a:schemeClr val="tx1"/>
                </a:solidFill>
                <a:latin typeface="Tahoma" panose="020B0604030504040204" pitchFamily="34" charset="0"/>
              </a:defRPr>
            </a:lvl6pPr>
            <a:lvl7pPr marL="914400" algn="l" rtl="0" eaLnBrk="1" fontAlgn="base" hangingPunct="1">
              <a:spcBef>
                <a:spcPct val="0"/>
              </a:spcBef>
              <a:spcAft>
                <a:spcPct val="0"/>
              </a:spcAft>
              <a:defRPr sz="3200" b="1">
                <a:solidFill>
                  <a:schemeClr val="tx1"/>
                </a:solidFill>
                <a:latin typeface="Tahoma" panose="020B0604030504040204" pitchFamily="34" charset="0"/>
              </a:defRPr>
            </a:lvl7pPr>
            <a:lvl8pPr marL="1371600" algn="l" rtl="0" eaLnBrk="1" fontAlgn="base" hangingPunct="1">
              <a:spcBef>
                <a:spcPct val="0"/>
              </a:spcBef>
              <a:spcAft>
                <a:spcPct val="0"/>
              </a:spcAft>
              <a:defRPr sz="3200" b="1">
                <a:solidFill>
                  <a:schemeClr val="tx1"/>
                </a:solidFill>
                <a:latin typeface="Tahoma" panose="020B0604030504040204" pitchFamily="34" charset="0"/>
              </a:defRPr>
            </a:lvl8pPr>
            <a:lvl9pPr marL="1828800" algn="l" rtl="0" eaLnBrk="1" fontAlgn="base" hangingPunct="1">
              <a:spcBef>
                <a:spcPct val="0"/>
              </a:spcBef>
              <a:spcAft>
                <a:spcPct val="0"/>
              </a:spcAft>
              <a:defRPr sz="3200" b="1">
                <a:solidFill>
                  <a:schemeClr val="tx1"/>
                </a:solidFill>
                <a:latin typeface="Tahoma" panose="020B0604030504040204" pitchFamily="34" charset="0"/>
              </a:defRPr>
            </a:lvl9pPr>
          </a:lstStyle>
          <a:p>
            <a:r>
              <a:rPr lang="fr-CA" dirty="0" smtClean="0">
                <a:solidFill>
                  <a:srgbClr val="EAFFCD"/>
                </a:solidFill>
              </a:rPr>
              <a:t>2.Méthode de protection</a:t>
            </a:r>
          </a:p>
        </p:txBody>
      </p:sp>
    </p:spTree>
    <p:extLst>
      <p:ext uri="{BB962C8B-B14F-4D97-AF65-F5344CB8AC3E}">
        <p14:creationId xmlns:p14="http://schemas.microsoft.com/office/powerpoint/2010/main" val="1427499071"/>
      </p:ext>
    </p:extLst>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7" name="Espace réservé du contenu 2"/>
          <p:cNvSpPr>
            <a:spLocks noGrp="1"/>
          </p:cNvSpPr>
          <p:nvPr>
            <p:ph idx="1"/>
          </p:nvPr>
        </p:nvSpPr>
        <p:spPr>
          <a:xfrm>
            <a:off x="1619672" y="188640"/>
            <a:ext cx="7272808" cy="4525963"/>
          </a:xfrm>
        </p:spPr>
        <p:txBody>
          <a:bodyPr/>
          <a:lstStyle/>
          <a:p>
            <a:r>
              <a:rPr lang="fr-FR" sz="2800" b="0" dirty="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Défense active</a:t>
            </a:r>
          </a:p>
          <a:p>
            <a:r>
              <a:rPr lang="fr-FR" sz="2800" b="0" dirty="0">
                <a:latin typeface="Times New Roman" panose="02020603050405020304" pitchFamily="18" charset="0"/>
                <a:cs typeface="Times New Roman" panose="02020603050405020304" pitchFamily="18" charset="0"/>
              </a:rPr>
              <a:t>Consiste à anticiper l’éboulement en le déclenchant par les explosifs. Ce procédé n’est pas toujours d’un succès à long terme mais, il serait bon de prévoir des protections passives, car ce procédé nécessite de gros travaux.</a:t>
            </a:r>
          </a:p>
          <a:p>
            <a:pPr eaLnBrk="1" hangingPunct="1"/>
            <a:endParaRPr lang="fr-CA" sz="2800" b="0" dirty="0" smtClean="0">
              <a:solidFill>
                <a:srgbClr val="60624E"/>
              </a:solidFill>
              <a:latin typeface="Times New Roman" panose="02020603050405020304" pitchFamily="18" charset="0"/>
              <a:cs typeface="Times New Roman"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0116" name="Rectangle 4"/>
          <p:cNvSpPr>
            <a:spLocks noGrp="1" noChangeArrowheads="1"/>
          </p:cNvSpPr>
          <p:nvPr>
            <p:ph type="ctrTitle"/>
          </p:nvPr>
        </p:nvSpPr>
        <p:spPr>
          <a:xfrm>
            <a:off x="0" y="980728"/>
            <a:ext cx="9144000" cy="552450"/>
          </a:xfrm>
        </p:spPr>
        <p:txBody>
          <a:bodyPr/>
          <a:lstStyle/>
          <a:p>
            <a:r>
              <a:rPr lang="fr-FR" sz="4400" dirty="0"/>
              <a:t/>
            </a:r>
            <a:br>
              <a:rPr lang="fr-FR" sz="4400" dirty="0"/>
            </a:br>
            <a:r>
              <a:rPr lang="fr-FR" sz="4400" dirty="0"/>
              <a:t/>
            </a:r>
            <a:br>
              <a:rPr lang="fr-FR" sz="4400" dirty="0"/>
            </a:br>
            <a:r>
              <a:rPr lang="fr-FR" sz="4400" dirty="0"/>
              <a:t> </a:t>
            </a:r>
            <a:r>
              <a:rPr lang="fr-FR" sz="4400" dirty="0" smtClean="0"/>
              <a:t>5.LES </a:t>
            </a:r>
            <a:r>
              <a:rPr lang="fr-FR" sz="4400" dirty="0"/>
              <a:t>AVALANCHES </a:t>
            </a:r>
            <a:endParaRPr lang="en-US" sz="4400" dirty="0"/>
          </a:p>
        </p:txBody>
      </p:sp>
      <p:pic>
        <p:nvPicPr>
          <p:cNvPr id="2" name="Image 1"/>
          <p:cNvPicPr>
            <a:picLocks noChangeAspect="1"/>
          </p:cNvPicPr>
          <p:nvPr/>
        </p:nvPicPr>
        <p:blipFill>
          <a:blip r:embed="rId3"/>
          <a:stretch>
            <a:fillRect/>
          </a:stretch>
        </p:blipFill>
        <p:spPr>
          <a:xfrm>
            <a:off x="3807150" y="2518833"/>
            <a:ext cx="4884112" cy="3260493"/>
          </a:xfrm>
          <a:prstGeom prst="rect">
            <a:avLst/>
          </a:prstGeom>
        </p:spPr>
      </p:pic>
      <p:pic>
        <p:nvPicPr>
          <p:cNvPr id="3" name="Image 2"/>
          <p:cNvPicPr>
            <a:picLocks noChangeAspect="1"/>
          </p:cNvPicPr>
          <p:nvPr/>
        </p:nvPicPr>
        <p:blipFill>
          <a:blip r:embed="rId4"/>
          <a:stretch>
            <a:fillRect/>
          </a:stretch>
        </p:blipFill>
        <p:spPr>
          <a:xfrm>
            <a:off x="179512" y="3506872"/>
            <a:ext cx="4884112" cy="3230949"/>
          </a:xfrm>
          <a:prstGeom prst="rect">
            <a:avLst/>
          </a:prstGeom>
        </p:spPr>
      </p:pic>
    </p:spTree>
  </p:cSld>
  <p:clrMapOvr>
    <a:masterClrMapping/>
  </p:clrMapOvr>
  <p:transition spd="med">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9091" name="Rectangle 3"/>
          <p:cNvSpPr>
            <a:spLocks noGrp="1" noChangeArrowheads="1"/>
          </p:cNvSpPr>
          <p:nvPr>
            <p:ph type="body" sz="half" idx="1"/>
          </p:nvPr>
        </p:nvSpPr>
        <p:spPr>
          <a:xfrm>
            <a:off x="179512" y="764704"/>
            <a:ext cx="6624736" cy="5867400"/>
          </a:xfrm>
        </p:spPr>
        <p:txBody>
          <a:bodyPr/>
          <a:lstStyle/>
          <a:p>
            <a:r>
              <a:rPr lang="fr-FR" sz="2800" b="0" dirty="0" smtClean="0">
                <a:latin typeface="Times New Roman" panose="02020603050405020304" pitchFamily="18" charset="0"/>
                <a:cs typeface="Times New Roman" panose="02020603050405020304" pitchFamily="18" charset="0"/>
              </a:rPr>
              <a:t> </a:t>
            </a:r>
            <a:r>
              <a:rPr lang="fr-FR" sz="2800" b="0" dirty="0">
                <a:latin typeface="Times New Roman" panose="02020603050405020304" pitchFamily="18" charset="0"/>
                <a:cs typeface="Times New Roman" panose="02020603050405020304" pitchFamily="18" charset="0"/>
              </a:rPr>
              <a:t>Une avalanche, c’est un phénomène physique : une grosse masse de neige qui se détache et dévale à très grande vitesse sur une pente. Le terme « avalanche » est un mot d’origine suisse : il </a:t>
            </a:r>
            <a:r>
              <a:rPr lang="fr-FR" sz="2800" b="0" dirty="0" smtClean="0">
                <a:latin typeface="Times New Roman" panose="02020603050405020304" pitchFamily="18" charset="0"/>
                <a:cs typeface="Times New Roman" panose="02020603050405020304" pitchFamily="18" charset="0"/>
              </a:rPr>
              <a:t>combine           </a:t>
            </a:r>
            <a:r>
              <a:rPr lang="fr-FR" sz="2800" b="0" dirty="0">
                <a:latin typeface="Times New Roman" panose="02020603050405020304" pitchFamily="18" charset="0"/>
                <a:cs typeface="Times New Roman" panose="02020603050405020304" pitchFamily="18" charset="0"/>
              </a:rPr>
              <a:t>« avaler » (descendre) et « </a:t>
            </a:r>
            <a:r>
              <a:rPr lang="fr-FR" sz="2800" b="0" dirty="0" err="1">
                <a:latin typeface="Times New Roman" panose="02020603050405020304" pitchFamily="18" charset="0"/>
                <a:cs typeface="Times New Roman" panose="02020603050405020304" pitchFamily="18" charset="0"/>
              </a:rPr>
              <a:t>lavantse</a:t>
            </a:r>
            <a:r>
              <a:rPr lang="fr-FR" sz="2800" b="0" dirty="0">
                <a:latin typeface="Times New Roman" panose="02020603050405020304" pitchFamily="18" charset="0"/>
                <a:cs typeface="Times New Roman" panose="02020603050405020304" pitchFamily="18" charset="0"/>
              </a:rPr>
              <a:t> » (glisser). </a:t>
            </a:r>
          </a:p>
          <a:p>
            <a:pPr>
              <a:buFont typeface="Courier New" panose="02070309020205020404" pitchFamily="49" charset="0"/>
              <a:buChar char="o"/>
            </a:pPr>
            <a:r>
              <a:rPr lang="fr-FR" sz="2800" b="0" dirty="0" smtClean="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Quelle est son origine ? </a:t>
            </a:r>
            <a:endParaRPr lang="fr-FR" sz="2800" b="0" dirty="0">
              <a:latin typeface="Times New Roman" panose="02020603050405020304" pitchFamily="18" charset="0"/>
              <a:cs typeface="Times New Roman" panose="02020603050405020304" pitchFamily="18" charset="0"/>
            </a:endParaRPr>
          </a:p>
          <a:p>
            <a:r>
              <a:rPr lang="fr-FR" sz="2800" b="0" dirty="0" smtClean="0">
                <a:latin typeface="Times New Roman" panose="02020603050405020304" pitchFamily="18" charset="0"/>
                <a:cs typeface="Times New Roman" panose="02020603050405020304" pitchFamily="18" charset="0"/>
              </a:rPr>
              <a:t> </a:t>
            </a:r>
            <a:r>
              <a:rPr lang="fr-FR" sz="2800" b="0" dirty="0">
                <a:latin typeface="Times New Roman" panose="02020603050405020304" pitchFamily="18" charset="0"/>
                <a:cs typeface="Times New Roman" panose="02020603050405020304" pitchFamily="18" charset="0"/>
              </a:rPr>
              <a:t>Le manteau neigeux est constitué de plusieurs couches de neige successives qui se forment au fur et à mesure des précipitations neigeuses. </a:t>
            </a:r>
          </a:p>
          <a:p>
            <a:endParaRPr lang="fr-FR" sz="2800" b="0" dirty="0">
              <a:latin typeface="Times New Roman" panose="02020603050405020304" pitchFamily="18" charset="0"/>
              <a:cs typeface="Times New Roman" panose="02020603050405020304" pitchFamily="18" charset="0"/>
            </a:endParaRPr>
          </a:p>
          <a:p>
            <a:r>
              <a:rPr lang="fr-FR" sz="2800" b="0" dirty="0">
                <a:latin typeface="Times New Roman" panose="02020603050405020304" pitchFamily="18" charset="0"/>
                <a:cs typeface="Times New Roman" panose="02020603050405020304" pitchFamily="18" charset="0"/>
              </a:rPr>
              <a:t> </a:t>
            </a:r>
            <a:endParaRPr lang="en-US" sz="2000" dirty="0"/>
          </a:p>
        </p:txBody>
      </p:sp>
      <p:sp>
        <p:nvSpPr>
          <p:cNvPr id="2" name="Titre 1"/>
          <p:cNvSpPr>
            <a:spLocks noGrp="1"/>
          </p:cNvSpPr>
          <p:nvPr>
            <p:ph type="title"/>
          </p:nvPr>
        </p:nvSpPr>
        <p:spPr>
          <a:xfrm>
            <a:off x="395536" y="0"/>
            <a:ext cx="7239000" cy="609600"/>
          </a:xfrm>
        </p:spPr>
        <p:txBody>
          <a:bodyPr/>
          <a:lstStyle/>
          <a:p>
            <a:r>
              <a:rPr lang="fr-FR" b="0" dirty="0"/>
              <a:t/>
            </a:r>
            <a:br>
              <a:rPr lang="fr-FR" b="0" dirty="0"/>
            </a:br>
            <a:r>
              <a:rPr lang="fr-FR" dirty="0" smtClean="0">
                <a:solidFill>
                  <a:schemeClr val="bg1"/>
                </a:solidFill>
              </a:rPr>
              <a:t>Qu’est-ce qu’une Avalanche ?</a:t>
            </a:r>
            <a:r>
              <a:rPr lang="fr-FR" b="0" dirty="0"/>
              <a:t/>
            </a:r>
            <a:br>
              <a:rPr lang="fr-FR" b="0" dirty="0"/>
            </a:br>
            <a:r>
              <a:rPr lang="fr-FR" b="0" dirty="0"/>
              <a:t> </a:t>
            </a:r>
            <a:endParaRPr lang="fr-FR" dirty="0"/>
          </a:p>
        </p:txBody>
      </p:sp>
    </p:spTree>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9091" name="Rectangle 3"/>
          <p:cNvSpPr>
            <a:spLocks noGrp="1" noChangeArrowheads="1"/>
          </p:cNvSpPr>
          <p:nvPr>
            <p:ph type="body" sz="half" idx="1"/>
          </p:nvPr>
        </p:nvSpPr>
        <p:spPr>
          <a:xfrm>
            <a:off x="17280" y="764704"/>
            <a:ext cx="7002992" cy="5867400"/>
          </a:xfrm>
        </p:spPr>
        <p:txBody>
          <a:bodyPr/>
          <a:lstStyle/>
          <a:p>
            <a:r>
              <a:rPr lang="fr-FR" sz="2800" b="0" dirty="0" smtClean="0">
                <a:latin typeface="Times New Roman" panose="02020603050405020304" pitchFamily="18" charset="0"/>
                <a:cs typeface="Times New Roman" panose="02020603050405020304" pitchFamily="18" charset="0"/>
              </a:rPr>
              <a:t>  </a:t>
            </a:r>
            <a:r>
              <a:rPr lang="fr-FR" sz="2800" b="0" dirty="0">
                <a:latin typeface="Times New Roman" panose="02020603050405020304" pitchFamily="18" charset="0"/>
                <a:cs typeface="Times New Roman" panose="02020603050405020304" pitchFamily="18" charset="0"/>
              </a:rPr>
              <a:t>L’équilibre de ces couches dépend de multiples facteurs : </a:t>
            </a:r>
          </a:p>
          <a:p>
            <a:pPr marL="457200" indent="-457200">
              <a:buFontTx/>
              <a:buChar char="-"/>
            </a:pPr>
            <a:r>
              <a:rPr lang="fr-FR" sz="2800" b="0" dirty="0" smtClean="0">
                <a:latin typeface="Times New Roman" panose="02020603050405020304" pitchFamily="18" charset="0"/>
                <a:cs typeface="Times New Roman" panose="02020603050405020304" pitchFamily="18" charset="0"/>
              </a:rPr>
              <a:t>La </a:t>
            </a:r>
            <a:r>
              <a:rPr lang="fr-FR" sz="2800" dirty="0">
                <a:latin typeface="Times New Roman" panose="02020603050405020304" pitchFamily="18" charset="0"/>
                <a:cs typeface="Times New Roman" panose="02020603050405020304" pitchFamily="18" charset="0"/>
              </a:rPr>
              <a:t>topographie </a:t>
            </a:r>
            <a:r>
              <a:rPr lang="fr-FR" sz="2800" b="0" dirty="0">
                <a:latin typeface="Times New Roman" panose="02020603050405020304" pitchFamily="18" charset="0"/>
                <a:cs typeface="Times New Roman" panose="02020603050405020304" pitchFamily="18" charset="0"/>
              </a:rPr>
              <a:t>: la forme du relief, sa disposition, ses caractéristiques ont une influence sur la formation des avalanches</a:t>
            </a:r>
            <a:r>
              <a:rPr lang="fr-FR" sz="2800" b="0" dirty="0" smtClean="0">
                <a:latin typeface="Times New Roman" panose="02020603050405020304" pitchFamily="18" charset="0"/>
                <a:cs typeface="Times New Roman" panose="02020603050405020304" pitchFamily="18" charset="0"/>
              </a:rPr>
              <a:t>.</a:t>
            </a:r>
          </a:p>
          <a:p>
            <a:r>
              <a:rPr lang="fr-FR" sz="2800" b="0" dirty="0">
                <a:latin typeface="Times New Roman" panose="02020603050405020304" pitchFamily="18" charset="0"/>
                <a:cs typeface="Times New Roman" panose="02020603050405020304" pitchFamily="18" charset="0"/>
              </a:rPr>
              <a:t>La </a:t>
            </a:r>
            <a:r>
              <a:rPr lang="fr-FR" sz="2800" dirty="0">
                <a:latin typeface="Times New Roman" panose="02020603050405020304" pitchFamily="18" charset="0"/>
                <a:cs typeface="Times New Roman" panose="02020603050405020304" pitchFamily="18" charset="0"/>
              </a:rPr>
              <a:t>pente </a:t>
            </a:r>
            <a:r>
              <a:rPr lang="fr-FR" sz="2800" b="0" dirty="0">
                <a:latin typeface="Times New Roman" panose="02020603050405020304" pitchFamily="18" charset="0"/>
                <a:cs typeface="Times New Roman" panose="02020603050405020304" pitchFamily="18" charset="0"/>
              </a:rPr>
              <a:t>: l’inclinaison joue un rôle moteur dans un écoulement avalancheux car c’est à cause de la gravité qu’il y a écoulement. </a:t>
            </a:r>
          </a:p>
          <a:p>
            <a:r>
              <a:rPr lang="fr-FR" sz="2800" b="0" dirty="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L’exposition </a:t>
            </a:r>
            <a:r>
              <a:rPr lang="fr-FR" sz="2800" b="0" dirty="0">
                <a:latin typeface="Times New Roman" panose="02020603050405020304" pitchFamily="18" charset="0"/>
                <a:cs typeface="Times New Roman" panose="02020603050405020304" pitchFamily="18" charset="0"/>
              </a:rPr>
              <a:t>: c’est à dire l’orientation du soleil. C’est l’un des éléments essentiels qui influent sur l’évolution de la neige et donc sur la stabilité du manteau neigeux. </a:t>
            </a:r>
          </a:p>
          <a:p>
            <a:pPr marL="0" indent="0"/>
            <a:r>
              <a:rPr lang="fr-FR" sz="2800" b="0" dirty="0" smtClean="0">
                <a:latin typeface="Times New Roman" panose="02020603050405020304" pitchFamily="18" charset="0"/>
                <a:cs typeface="Times New Roman" panose="02020603050405020304" pitchFamily="18" charset="0"/>
              </a:rPr>
              <a:t> </a:t>
            </a:r>
            <a:endParaRPr lang="fr-FR" sz="2800" b="0" dirty="0">
              <a:latin typeface="Times New Roman" panose="02020603050405020304" pitchFamily="18" charset="0"/>
              <a:cs typeface="Times New Roman" panose="02020603050405020304" pitchFamily="18" charset="0"/>
            </a:endParaRPr>
          </a:p>
          <a:p>
            <a:endParaRPr lang="en-US" sz="2000" dirty="0"/>
          </a:p>
        </p:txBody>
      </p:sp>
      <p:sp>
        <p:nvSpPr>
          <p:cNvPr id="2" name="Titre 1"/>
          <p:cNvSpPr>
            <a:spLocks noGrp="1"/>
          </p:cNvSpPr>
          <p:nvPr>
            <p:ph type="title"/>
          </p:nvPr>
        </p:nvSpPr>
        <p:spPr>
          <a:xfrm>
            <a:off x="395536" y="0"/>
            <a:ext cx="7239000" cy="609600"/>
          </a:xfrm>
        </p:spPr>
        <p:txBody>
          <a:bodyPr/>
          <a:lstStyle/>
          <a:p>
            <a:r>
              <a:rPr lang="fr-FR" b="0" dirty="0"/>
              <a:t/>
            </a:r>
            <a:br>
              <a:rPr lang="fr-FR" b="0" dirty="0"/>
            </a:br>
            <a:r>
              <a:rPr lang="fr-FR" dirty="0" smtClean="0">
                <a:solidFill>
                  <a:schemeClr val="bg1"/>
                </a:solidFill>
              </a:rPr>
              <a:t>Qu’est-ce qu’une Avalanche ?</a:t>
            </a:r>
            <a:r>
              <a:rPr lang="fr-FR" b="0" dirty="0"/>
              <a:t/>
            </a:r>
            <a:br>
              <a:rPr lang="fr-FR" b="0" dirty="0"/>
            </a:br>
            <a:r>
              <a:rPr lang="fr-FR" b="0" dirty="0"/>
              <a:t> </a:t>
            </a:r>
            <a:endParaRPr lang="fr-FR" dirty="0"/>
          </a:p>
        </p:txBody>
      </p:sp>
    </p:spTree>
    <p:extLst>
      <p:ext uri="{BB962C8B-B14F-4D97-AF65-F5344CB8AC3E}">
        <p14:creationId xmlns:p14="http://schemas.microsoft.com/office/powerpoint/2010/main" val="1326146337"/>
      </p:ext>
    </p:extLst>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9091" name="Rectangle 3"/>
          <p:cNvSpPr>
            <a:spLocks noGrp="1" noChangeArrowheads="1"/>
          </p:cNvSpPr>
          <p:nvPr>
            <p:ph type="body" sz="half" idx="1"/>
          </p:nvPr>
        </p:nvSpPr>
        <p:spPr>
          <a:xfrm>
            <a:off x="0" y="548680"/>
            <a:ext cx="7315200" cy="5867400"/>
          </a:xfrm>
        </p:spPr>
        <p:txBody>
          <a:bodyPr/>
          <a:lstStyle/>
          <a:p>
            <a:r>
              <a:rPr lang="fr-FR" sz="2800" b="0" dirty="0">
                <a:latin typeface="Times New Roman" panose="02020603050405020304" pitchFamily="18" charset="0"/>
                <a:cs typeface="Times New Roman" panose="02020603050405020304" pitchFamily="18" charset="0"/>
              </a:rPr>
              <a:t>- </a:t>
            </a:r>
            <a:r>
              <a:rPr lang="fr-FR" sz="2800" b="0" dirty="0" smtClean="0">
                <a:latin typeface="Times New Roman" panose="02020603050405020304" pitchFamily="18" charset="0"/>
                <a:cs typeface="Times New Roman" panose="02020603050405020304" pitchFamily="18" charset="0"/>
              </a:rPr>
              <a:t>les </a:t>
            </a:r>
            <a:r>
              <a:rPr lang="fr-FR" sz="2800" dirty="0">
                <a:latin typeface="Times New Roman" panose="02020603050405020304" pitchFamily="18" charset="0"/>
                <a:cs typeface="Times New Roman" panose="02020603050405020304" pitchFamily="18" charset="0"/>
              </a:rPr>
              <a:t>chutes de neige récentes </a:t>
            </a:r>
            <a:r>
              <a:rPr lang="fr-FR" sz="2800" b="0" dirty="0">
                <a:latin typeface="Times New Roman" panose="02020603050405020304" pitchFamily="18" charset="0"/>
                <a:cs typeface="Times New Roman" panose="02020603050405020304" pitchFamily="18" charset="0"/>
              </a:rPr>
              <a:t>: l’activité avalancheuse augmente pendant et après des chutes de neige </a:t>
            </a:r>
          </a:p>
          <a:p>
            <a:r>
              <a:rPr lang="fr-FR" sz="2800" b="0" dirty="0">
                <a:latin typeface="Times New Roman" panose="02020603050405020304" pitchFamily="18" charset="0"/>
                <a:cs typeface="Times New Roman" panose="02020603050405020304" pitchFamily="18" charset="0"/>
              </a:rPr>
              <a:t>- La </a:t>
            </a:r>
            <a:r>
              <a:rPr lang="fr-FR" sz="2800" dirty="0">
                <a:latin typeface="Times New Roman" panose="02020603050405020304" pitchFamily="18" charset="0"/>
                <a:cs typeface="Times New Roman" panose="02020603050405020304" pitchFamily="18" charset="0"/>
              </a:rPr>
              <a:t>pluie </a:t>
            </a:r>
            <a:r>
              <a:rPr lang="fr-FR" sz="2800" b="0" dirty="0">
                <a:latin typeface="Times New Roman" panose="02020603050405020304" pitchFamily="18" charset="0"/>
                <a:cs typeface="Times New Roman" panose="02020603050405020304" pitchFamily="18" charset="0"/>
              </a:rPr>
              <a:t>: elle modifie le manteau neigeux en l’humidifiant. Si la présence d’eau liquide dans le manteau est trop importante, elle le rend </a:t>
            </a:r>
            <a:r>
              <a:rPr lang="fr-FR" sz="2800" b="0" dirty="0" smtClean="0">
                <a:latin typeface="Times New Roman" panose="02020603050405020304" pitchFamily="18" charset="0"/>
                <a:cs typeface="Times New Roman" panose="02020603050405020304" pitchFamily="18" charset="0"/>
              </a:rPr>
              <a:t>instable. </a:t>
            </a:r>
            <a:endParaRPr lang="fr-FR" sz="2800" b="0" dirty="0">
              <a:latin typeface="Times New Roman" panose="02020603050405020304" pitchFamily="18" charset="0"/>
              <a:cs typeface="Times New Roman" panose="02020603050405020304" pitchFamily="18" charset="0"/>
            </a:endParaRPr>
          </a:p>
          <a:p>
            <a:r>
              <a:rPr lang="fr-FR" sz="2800" b="0" dirty="0">
                <a:latin typeface="Times New Roman" panose="02020603050405020304" pitchFamily="18" charset="0"/>
                <a:cs typeface="Times New Roman" panose="02020603050405020304" pitchFamily="18" charset="0"/>
              </a:rPr>
              <a:t>- Le </a:t>
            </a:r>
            <a:r>
              <a:rPr lang="fr-FR" sz="2800" dirty="0">
                <a:latin typeface="Times New Roman" panose="02020603050405020304" pitchFamily="18" charset="0"/>
                <a:cs typeface="Times New Roman" panose="02020603050405020304" pitchFamily="18" charset="0"/>
              </a:rPr>
              <a:t>vent </a:t>
            </a:r>
            <a:r>
              <a:rPr lang="fr-FR" sz="2800" b="0" dirty="0">
                <a:latin typeface="Times New Roman" panose="02020603050405020304" pitchFamily="18" charset="0"/>
                <a:cs typeface="Times New Roman" panose="02020603050405020304" pitchFamily="18" charset="0"/>
              </a:rPr>
              <a:t>: il transporte la neige pendant ou après un épisode neigeux ce qui </a:t>
            </a:r>
            <a:r>
              <a:rPr lang="fr-FR" sz="2800" b="0" dirty="0" smtClean="0">
                <a:latin typeface="Times New Roman" panose="02020603050405020304" pitchFamily="18" charset="0"/>
                <a:cs typeface="Times New Roman" panose="02020603050405020304" pitchFamily="18" charset="0"/>
              </a:rPr>
              <a:t>favorise </a:t>
            </a:r>
            <a:r>
              <a:rPr lang="fr-FR" sz="2800" b="0" dirty="0">
                <a:latin typeface="Times New Roman" panose="02020603050405020304" pitchFamily="18" charset="0"/>
                <a:cs typeface="Times New Roman" panose="02020603050405020304" pitchFamily="18" charset="0"/>
              </a:rPr>
              <a:t>ainsi l’instabilité superficielle du manteau neigeux. </a:t>
            </a:r>
          </a:p>
          <a:p>
            <a:r>
              <a:rPr lang="fr-FR" sz="2800" b="0" dirty="0">
                <a:latin typeface="Times New Roman" panose="02020603050405020304" pitchFamily="18" charset="0"/>
                <a:cs typeface="Times New Roman" panose="02020603050405020304" pitchFamily="18" charset="0"/>
              </a:rPr>
              <a:t>- Les </a:t>
            </a:r>
            <a:r>
              <a:rPr lang="fr-FR" sz="2800" dirty="0">
                <a:latin typeface="Times New Roman" panose="02020603050405020304" pitchFamily="18" charset="0"/>
                <a:cs typeface="Times New Roman" panose="02020603050405020304" pitchFamily="18" charset="0"/>
              </a:rPr>
              <a:t>hausses de températures </a:t>
            </a:r>
            <a:r>
              <a:rPr lang="fr-FR" sz="2800" b="0" dirty="0">
                <a:latin typeface="Times New Roman" panose="02020603050405020304" pitchFamily="18" charset="0"/>
                <a:cs typeface="Times New Roman" panose="02020603050405020304" pitchFamily="18" charset="0"/>
              </a:rPr>
              <a:t>: un fort réchauffement </a:t>
            </a:r>
            <a:r>
              <a:rPr lang="fr-FR" sz="2800" b="0" dirty="0" smtClean="0">
                <a:latin typeface="Times New Roman" panose="02020603050405020304" pitchFamily="18" charset="0"/>
                <a:cs typeface="Times New Roman" panose="02020603050405020304" pitchFamily="18" charset="0"/>
              </a:rPr>
              <a:t>ou </a:t>
            </a:r>
            <a:r>
              <a:rPr lang="fr-FR" sz="2800" b="0" dirty="0">
                <a:latin typeface="Times New Roman" panose="02020603050405020304" pitchFamily="18" charset="0"/>
                <a:cs typeface="Times New Roman" panose="02020603050405020304" pitchFamily="18" charset="0"/>
              </a:rPr>
              <a:t>réchauffement moyen mais prolongé provoque une instabilité marquée du manteau neigeux. </a:t>
            </a:r>
          </a:p>
          <a:p>
            <a:endParaRPr lang="fr-FR" sz="2800" b="0" dirty="0">
              <a:latin typeface="Times New Roman" panose="02020603050405020304" pitchFamily="18" charset="0"/>
              <a:cs typeface="Times New Roman"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83568" y="116632"/>
            <a:ext cx="7128792" cy="584775"/>
          </a:xfrm>
          <a:prstGeom prst="rect">
            <a:avLst/>
          </a:prstGeom>
        </p:spPr>
        <p:txBody>
          <a:bodyPr wrap="square">
            <a:spAutoFit/>
          </a:bodyPr>
          <a:lstStyle/>
          <a:p>
            <a:r>
              <a:rPr lang="fr-FR" sz="3200" dirty="0">
                <a:solidFill>
                  <a:schemeClr val="bg1"/>
                </a:solidFill>
                <a:latin typeface="Bernard MT Condensed" panose="02050806060905020404" pitchFamily="18" charset="0"/>
              </a:rPr>
              <a:t>LES DIFFERENTS TYPES D’AVALANCHES </a:t>
            </a:r>
            <a:endParaRPr lang="fr-FR" sz="3200" dirty="0">
              <a:solidFill>
                <a:schemeClr val="bg1"/>
              </a:solidFill>
            </a:endParaRPr>
          </a:p>
        </p:txBody>
      </p:sp>
      <p:sp>
        <p:nvSpPr>
          <p:cNvPr id="4" name="Rectangle 3"/>
          <p:cNvSpPr/>
          <p:nvPr/>
        </p:nvSpPr>
        <p:spPr>
          <a:xfrm>
            <a:off x="251520" y="908720"/>
            <a:ext cx="8640960" cy="954107"/>
          </a:xfrm>
          <a:prstGeom prst="rect">
            <a:avLst/>
          </a:prstGeom>
        </p:spPr>
        <p:txBody>
          <a:bodyPr wrap="square">
            <a:spAutoFit/>
          </a:bodyPr>
          <a:lstStyle/>
          <a:p>
            <a:r>
              <a:rPr lang="fr-FR" sz="2800" dirty="0" smtClean="0">
                <a:solidFill>
                  <a:srgbClr val="000000"/>
                </a:solidFill>
                <a:latin typeface="Times New Roman" panose="02020603050405020304" pitchFamily="18" charset="0"/>
                <a:cs typeface="Times New Roman" panose="02020603050405020304" pitchFamily="18" charset="0"/>
              </a:rPr>
              <a:t>Il existe différents types d’avalanches en fonction de la composition du manteau neigeux : </a:t>
            </a:r>
            <a:endParaRPr lang="fr-FR" sz="2800" dirty="0">
              <a:latin typeface="Times New Roman" panose="02020603050405020304" pitchFamily="18" charset="0"/>
              <a:cs typeface="Times New Roman" panose="02020603050405020304" pitchFamily="18" charset="0"/>
            </a:endParaRPr>
          </a:p>
        </p:txBody>
      </p:sp>
      <p:sp>
        <p:nvSpPr>
          <p:cNvPr id="5" name="Rectangle 4"/>
          <p:cNvSpPr/>
          <p:nvPr/>
        </p:nvSpPr>
        <p:spPr>
          <a:xfrm>
            <a:off x="107504" y="1756908"/>
            <a:ext cx="9036496" cy="2123658"/>
          </a:xfrm>
          <a:prstGeom prst="rect">
            <a:avLst/>
          </a:prstGeom>
        </p:spPr>
        <p:txBody>
          <a:bodyPr wrap="square">
            <a:spAutoFit/>
          </a:bodyPr>
          <a:lstStyle/>
          <a:p>
            <a:endParaRPr lang="fr-FR" sz="2000" dirty="0">
              <a:solidFill>
                <a:srgbClr val="000000"/>
              </a:solidFill>
              <a:latin typeface="Symbol" panose="05050102010706020507" pitchFamily="18" charset="2"/>
            </a:endParaRPr>
          </a:p>
          <a:p>
            <a:pPr marL="457200" indent="-457200">
              <a:buFont typeface="Wingdings" panose="05000000000000000000" pitchFamily="2" charset="2"/>
              <a:buChar char="v"/>
            </a:pPr>
            <a:r>
              <a:rPr lang="fr-FR" sz="2800" dirty="0" smtClean="0">
                <a:solidFill>
                  <a:srgbClr val="000000"/>
                </a:solidFill>
                <a:latin typeface="Times New Roman" panose="02020603050405020304" pitchFamily="18" charset="0"/>
                <a:cs typeface="Times New Roman" panose="02020603050405020304" pitchFamily="18" charset="0"/>
              </a:rPr>
              <a:t> </a:t>
            </a:r>
            <a:r>
              <a:rPr lang="fr-FR" sz="2800" b="1" dirty="0">
                <a:solidFill>
                  <a:srgbClr val="000000"/>
                </a:solidFill>
                <a:latin typeface="Times New Roman" panose="02020603050405020304" pitchFamily="18" charset="0"/>
                <a:cs typeface="Times New Roman" panose="02020603050405020304" pitchFamily="18" charset="0"/>
              </a:rPr>
              <a:t>Les avalanches de poudreuse ou en aérosol</a:t>
            </a:r>
            <a:endParaRPr lang="fr-FR" sz="2800" dirty="0">
              <a:solidFill>
                <a:srgbClr val="000000"/>
              </a:solidFill>
              <a:latin typeface="Times New Roman" panose="02020603050405020304" pitchFamily="18" charset="0"/>
              <a:cs typeface="Times New Roman" panose="02020603050405020304" pitchFamily="18" charset="0"/>
            </a:endParaRPr>
          </a:p>
          <a:p>
            <a:r>
              <a:rPr lang="fr-FR" sz="2800" dirty="0" smtClean="0">
                <a:solidFill>
                  <a:srgbClr val="000000"/>
                </a:solidFill>
                <a:latin typeface="Times New Roman" panose="02020603050405020304" pitchFamily="18" charset="0"/>
                <a:cs typeface="Times New Roman" panose="02020603050405020304" pitchFamily="18" charset="0"/>
              </a:rPr>
              <a:t>. </a:t>
            </a:r>
            <a:r>
              <a:rPr lang="fr-FR" sz="2800" dirty="0">
                <a:solidFill>
                  <a:srgbClr val="000000"/>
                </a:solidFill>
                <a:latin typeface="Times New Roman" panose="02020603050405020304" pitchFamily="18" charset="0"/>
                <a:cs typeface="Times New Roman" panose="02020603050405020304" pitchFamily="18" charset="0"/>
              </a:rPr>
              <a:t>Les avalanches en aérosol sont constituées d’un nuage formé d’air et de neige (l’aérosol) qui dévale une pente à des vitesses pouvant atteindre 300km/h ! </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444" y="3912230"/>
            <a:ext cx="5544616" cy="2490466"/>
          </a:xfrm>
          <a:prstGeom prst="rect">
            <a:avLst/>
          </a:prstGeom>
        </p:spPr>
      </p:pic>
      <p:sp>
        <p:nvSpPr>
          <p:cNvPr id="9" name="Rectangle 8"/>
          <p:cNvSpPr/>
          <p:nvPr/>
        </p:nvSpPr>
        <p:spPr>
          <a:xfrm>
            <a:off x="2474361" y="6347766"/>
            <a:ext cx="4302781" cy="523220"/>
          </a:xfrm>
          <a:prstGeom prst="rect">
            <a:avLst/>
          </a:prstGeom>
        </p:spPr>
        <p:txBody>
          <a:bodyPr wrap="none">
            <a:spAutoFit/>
          </a:bodyPr>
          <a:lstStyle/>
          <a:p>
            <a:r>
              <a:rPr lang="fr-FR" sz="2800" dirty="0">
                <a:solidFill>
                  <a:srgbClr val="FFFF00"/>
                </a:solidFill>
                <a:latin typeface="Comic Sans MS" panose="030F0702030302020204" pitchFamily="66" charset="0"/>
              </a:rPr>
              <a:t>Avalanche de poudreuse </a:t>
            </a:r>
            <a:endParaRPr lang="fr-FR" sz="2800" dirty="0">
              <a:solidFill>
                <a:srgbClr val="FFFF00"/>
              </a:solidFill>
            </a:endParaRPr>
          </a:p>
        </p:txBody>
      </p:sp>
    </p:spTree>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83568" y="116632"/>
            <a:ext cx="7128792" cy="584775"/>
          </a:xfrm>
          <a:prstGeom prst="rect">
            <a:avLst/>
          </a:prstGeom>
        </p:spPr>
        <p:txBody>
          <a:bodyPr wrap="square">
            <a:spAutoFit/>
          </a:bodyPr>
          <a:lstStyle/>
          <a:p>
            <a:r>
              <a:rPr lang="fr-FR" sz="3200" dirty="0">
                <a:solidFill>
                  <a:schemeClr val="bg1"/>
                </a:solidFill>
                <a:latin typeface="Bernard MT Condensed" panose="02050806060905020404" pitchFamily="18" charset="0"/>
              </a:rPr>
              <a:t>LES DIFFERENTS TYPES D’AVALANCHES </a:t>
            </a:r>
            <a:endParaRPr lang="fr-FR" sz="3200" dirty="0">
              <a:solidFill>
                <a:schemeClr val="bg1"/>
              </a:solidFill>
            </a:endParaRPr>
          </a:p>
        </p:txBody>
      </p:sp>
      <p:sp>
        <p:nvSpPr>
          <p:cNvPr id="5" name="Rectangle 4"/>
          <p:cNvSpPr/>
          <p:nvPr/>
        </p:nvSpPr>
        <p:spPr>
          <a:xfrm>
            <a:off x="90962" y="908720"/>
            <a:ext cx="8878951" cy="3108543"/>
          </a:xfrm>
          <a:prstGeom prst="rect">
            <a:avLst/>
          </a:prstGeom>
        </p:spPr>
        <p:txBody>
          <a:bodyPr wrap="square">
            <a:spAutoFit/>
          </a:bodyPr>
          <a:lstStyle/>
          <a:p>
            <a:pPr marL="457200" indent="-457200">
              <a:buFont typeface="Wingdings" panose="05000000000000000000" pitchFamily="2" charset="2"/>
              <a:buChar char="v"/>
            </a:pPr>
            <a:r>
              <a:rPr lang="fr-FR" sz="2800" dirty="0" smtClean="0">
                <a:solidFill>
                  <a:srgbClr val="000000"/>
                </a:solidFill>
                <a:latin typeface="Times New Roman" panose="02020603050405020304" pitchFamily="18" charset="0"/>
                <a:cs typeface="Times New Roman" panose="02020603050405020304" pitchFamily="18" charset="0"/>
              </a:rPr>
              <a:t> </a:t>
            </a:r>
            <a:r>
              <a:rPr lang="fr-FR" sz="2800" b="1" dirty="0">
                <a:solidFill>
                  <a:srgbClr val="000000"/>
                </a:solidFill>
                <a:latin typeface="Times New Roman" panose="02020603050405020304" pitchFamily="18" charset="0"/>
                <a:cs typeface="Times New Roman" panose="02020603050405020304" pitchFamily="18" charset="0"/>
              </a:rPr>
              <a:t>Les avalanches de fonte</a:t>
            </a:r>
            <a:endParaRPr lang="fr-FR" sz="2800" dirty="0">
              <a:solidFill>
                <a:srgbClr val="000000"/>
              </a:solidFill>
              <a:latin typeface="Times New Roman" panose="02020603050405020304" pitchFamily="18" charset="0"/>
              <a:cs typeface="Times New Roman" panose="02020603050405020304" pitchFamily="18" charset="0"/>
            </a:endParaRPr>
          </a:p>
          <a:p>
            <a:r>
              <a:rPr lang="fr-FR" sz="2800" dirty="0" smtClean="0">
                <a:solidFill>
                  <a:srgbClr val="000000"/>
                </a:solidFill>
                <a:latin typeface="Times New Roman" panose="02020603050405020304" pitchFamily="18" charset="0"/>
                <a:cs typeface="Times New Roman" panose="02020603050405020304" pitchFamily="18" charset="0"/>
              </a:rPr>
              <a:t>Les </a:t>
            </a:r>
            <a:r>
              <a:rPr lang="fr-FR" sz="2800" dirty="0">
                <a:solidFill>
                  <a:srgbClr val="000000"/>
                </a:solidFill>
                <a:latin typeface="Times New Roman" panose="02020603050405020304" pitchFamily="18" charset="0"/>
                <a:cs typeface="Times New Roman" panose="02020603050405020304" pitchFamily="18" charset="0"/>
              </a:rPr>
              <a:t>avalanches de fonte se déclenchent après une hausse des températures, le plus souvent au printemps, lorsque la neige est </a:t>
            </a:r>
            <a:r>
              <a:rPr lang="fr-FR" sz="2800" b="1" dirty="0">
                <a:solidFill>
                  <a:srgbClr val="000000"/>
                </a:solidFill>
                <a:latin typeface="Times New Roman" panose="02020603050405020304" pitchFamily="18" charset="0"/>
                <a:cs typeface="Times New Roman" panose="02020603050405020304" pitchFamily="18" charset="0"/>
              </a:rPr>
              <a:t>imbibée d'eau</a:t>
            </a:r>
            <a:r>
              <a:rPr lang="fr-FR" sz="2800" dirty="0">
                <a:solidFill>
                  <a:srgbClr val="000000"/>
                </a:solidFill>
                <a:latin typeface="Times New Roman" panose="02020603050405020304" pitchFamily="18" charset="0"/>
                <a:cs typeface="Times New Roman" panose="02020603050405020304" pitchFamily="18" charset="0"/>
              </a:rPr>
              <a:t>. Les facteurs sont donc l'air chaud, le vent chaud, le soleil mais aussi la surcharge de neige. La neige est tellement lourde qu'elle dévale la pente à une </a:t>
            </a:r>
            <a:r>
              <a:rPr lang="fr-FR" sz="2800" b="1" dirty="0">
                <a:solidFill>
                  <a:srgbClr val="000000"/>
                </a:solidFill>
                <a:latin typeface="Times New Roman" panose="02020603050405020304" pitchFamily="18" charset="0"/>
                <a:cs typeface="Times New Roman" panose="02020603050405020304" pitchFamily="18" charset="0"/>
              </a:rPr>
              <a:t>vitesse </a:t>
            </a:r>
            <a:r>
              <a:rPr lang="fr-FR" sz="2800" dirty="0">
                <a:solidFill>
                  <a:srgbClr val="000000"/>
                </a:solidFill>
                <a:latin typeface="Times New Roman" panose="02020603050405020304" pitchFamily="18" charset="0"/>
                <a:cs typeface="Times New Roman" panose="02020603050405020304" pitchFamily="18" charset="0"/>
              </a:rPr>
              <a:t>relativement </a:t>
            </a:r>
            <a:r>
              <a:rPr lang="fr-FR" sz="2800" b="1" dirty="0">
                <a:solidFill>
                  <a:srgbClr val="000000"/>
                </a:solidFill>
                <a:latin typeface="Times New Roman" panose="02020603050405020304" pitchFamily="18" charset="0"/>
                <a:cs typeface="Times New Roman" panose="02020603050405020304" pitchFamily="18" charset="0"/>
              </a:rPr>
              <a:t>lente</a:t>
            </a:r>
            <a:r>
              <a:rPr lang="fr-FR" sz="2800" dirty="0">
                <a:solidFill>
                  <a:srgbClr val="000000"/>
                </a:solidFill>
                <a:latin typeface="Times New Roman" panose="02020603050405020304" pitchFamily="18" charset="0"/>
                <a:cs typeface="Times New Roman" panose="02020603050405020304" pitchFamily="18" charset="0"/>
              </a:rPr>
              <a:t>, entre 30 et 60 km/h. </a:t>
            </a:r>
            <a:endParaRPr lang="fr-FR" sz="2800" dirty="0">
              <a:latin typeface="Times New Roman" panose="02020603050405020304" pitchFamily="18" charset="0"/>
              <a:cs typeface="Times New Roman" panose="02020603050405020304" pitchFamily="18" charset="0"/>
            </a:endParaRP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4120281"/>
            <a:ext cx="4032630" cy="2018191"/>
          </a:xfrm>
          <a:prstGeom prst="rect">
            <a:avLst/>
          </a:prstGeom>
        </p:spPr>
      </p:pic>
      <p:sp>
        <p:nvSpPr>
          <p:cNvPr id="8" name="Rectangle 7"/>
          <p:cNvSpPr/>
          <p:nvPr/>
        </p:nvSpPr>
        <p:spPr>
          <a:xfrm>
            <a:off x="2730272" y="6241490"/>
            <a:ext cx="3035383" cy="523220"/>
          </a:xfrm>
          <a:prstGeom prst="rect">
            <a:avLst/>
          </a:prstGeom>
        </p:spPr>
        <p:txBody>
          <a:bodyPr wrap="none">
            <a:spAutoFit/>
          </a:bodyPr>
          <a:lstStyle/>
          <a:p>
            <a:r>
              <a:rPr lang="fr-FR" sz="2800" dirty="0">
                <a:solidFill>
                  <a:srgbClr val="FFFF00"/>
                </a:solidFill>
                <a:latin typeface="Times New Roman" panose="02020603050405020304" pitchFamily="18" charset="0"/>
                <a:cs typeface="Times New Roman" panose="02020603050405020304" pitchFamily="18" charset="0"/>
              </a:rPr>
              <a:t>Avalanche de fonte </a:t>
            </a:r>
          </a:p>
        </p:txBody>
      </p:sp>
    </p:spTree>
    <p:extLst>
      <p:ext uri="{BB962C8B-B14F-4D97-AF65-F5344CB8AC3E}">
        <p14:creationId xmlns:p14="http://schemas.microsoft.com/office/powerpoint/2010/main" val="1098576172"/>
      </p:ext>
    </p:extLst>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179512" y="116632"/>
            <a:ext cx="8605464" cy="4401205"/>
          </a:xfrm>
          <a:prstGeom prst="rect">
            <a:avLst/>
          </a:prstGeom>
        </p:spPr>
        <p:txBody>
          <a:bodyPr wrap="square">
            <a:spAutoFit/>
          </a:bodyPr>
          <a:lstStyle/>
          <a:p>
            <a:pPr marL="457200" indent="-457200">
              <a:buFont typeface="Wingdings" panose="05000000000000000000" pitchFamily="2" charset="2"/>
              <a:buChar char="v"/>
            </a:pPr>
            <a:r>
              <a:rPr lang="fr-FR" sz="2800" dirty="0" smtClean="0">
                <a:solidFill>
                  <a:schemeClr val="bg1"/>
                </a:solidFill>
                <a:latin typeface="Times New Roman" panose="02020603050405020304" pitchFamily="18" charset="0"/>
                <a:cs typeface="Times New Roman" panose="02020603050405020304" pitchFamily="18" charset="0"/>
              </a:rPr>
              <a:t> </a:t>
            </a:r>
            <a:r>
              <a:rPr lang="fr-FR" sz="2800" b="1" dirty="0">
                <a:solidFill>
                  <a:schemeClr val="bg1"/>
                </a:solidFill>
                <a:latin typeface="Times New Roman" panose="02020603050405020304" pitchFamily="18" charset="0"/>
                <a:cs typeface="Times New Roman" panose="02020603050405020304" pitchFamily="18" charset="0"/>
              </a:rPr>
              <a:t>Les avalanches en plaque</a:t>
            </a:r>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a:solidFill>
                  <a:schemeClr val="bg1"/>
                </a:solidFill>
                <a:latin typeface="Times New Roman" panose="02020603050405020304" pitchFamily="18" charset="0"/>
                <a:cs typeface="Times New Roman" panose="02020603050405020304" pitchFamily="18" charset="0"/>
              </a:rPr>
              <a:t>C'est la plus répandue des avalanches : </a:t>
            </a:r>
            <a:r>
              <a:rPr lang="fr-FR" sz="2800" b="1" dirty="0">
                <a:solidFill>
                  <a:schemeClr val="bg1"/>
                </a:solidFill>
                <a:latin typeface="Times New Roman" panose="02020603050405020304" pitchFamily="18" charset="0"/>
                <a:cs typeface="Times New Roman" panose="02020603050405020304" pitchFamily="18" charset="0"/>
              </a:rPr>
              <a:t>80% </a:t>
            </a:r>
            <a:r>
              <a:rPr lang="fr-FR" sz="2800" dirty="0">
                <a:solidFill>
                  <a:schemeClr val="bg1"/>
                </a:solidFill>
                <a:latin typeface="Times New Roman" panose="02020603050405020304" pitchFamily="18" charset="0"/>
                <a:cs typeface="Times New Roman" panose="02020603050405020304" pitchFamily="18" charset="0"/>
              </a:rPr>
              <a:t>des cas. Elle se produit lorsqu’une couche de neige fraîche est déposée sur une couche déjà existante : les deux couches de neige ne sont donc pas </a:t>
            </a:r>
            <a:r>
              <a:rPr lang="fr-FR" sz="2800" dirty="0" smtClean="0">
                <a:solidFill>
                  <a:schemeClr val="bg1"/>
                </a:solidFill>
                <a:latin typeface="Times New Roman" panose="02020603050405020304" pitchFamily="18" charset="0"/>
                <a:cs typeface="Times New Roman" panose="02020603050405020304" pitchFamily="18" charset="0"/>
              </a:rPr>
              <a:t>soudées.</a:t>
            </a:r>
          </a:p>
          <a:p>
            <a:r>
              <a:rPr lang="fr-FR" sz="2800" dirty="0" smtClean="0">
                <a:solidFill>
                  <a:schemeClr val="bg1"/>
                </a:solidFill>
                <a:latin typeface="Times New Roman" panose="02020603050405020304" pitchFamily="18" charset="0"/>
                <a:cs typeface="Times New Roman" panose="02020603050405020304" pitchFamily="18" charset="0"/>
              </a:rPr>
              <a:t>Ce </a:t>
            </a:r>
            <a:r>
              <a:rPr lang="fr-FR" sz="2800" dirty="0">
                <a:solidFill>
                  <a:schemeClr val="bg1"/>
                </a:solidFill>
                <a:latin typeface="Times New Roman" panose="02020603050405020304" pitchFamily="18" charset="0"/>
                <a:cs typeface="Times New Roman" panose="02020603050405020304" pitchFamily="18" charset="0"/>
              </a:rPr>
              <a:t>type d'avalanche se déclenche par la </a:t>
            </a:r>
            <a:r>
              <a:rPr lang="fr-FR" sz="2800" b="1" dirty="0">
                <a:solidFill>
                  <a:schemeClr val="bg1"/>
                </a:solidFill>
                <a:latin typeface="Times New Roman" panose="02020603050405020304" pitchFamily="18" charset="0"/>
                <a:cs typeface="Times New Roman" panose="02020603050405020304" pitchFamily="18" charset="0"/>
              </a:rPr>
              <a:t>cassure brusque </a:t>
            </a:r>
            <a:r>
              <a:rPr lang="fr-FR" sz="2800" dirty="0">
                <a:solidFill>
                  <a:schemeClr val="bg1"/>
                </a:solidFill>
                <a:latin typeface="Times New Roman" panose="02020603050405020304" pitchFamily="18" charset="0"/>
                <a:cs typeface="Times New Roman" panose="02020603050405020304" pitchFamily="18" charset="0"/>
              </a:rPr>
              <a:t>d'une couche de quelques centimètres d'épaisseur. </a:t>
            </a:r>
            <a:endParaRPr lang="fr-FR" sz="2800" dirty="0" smtClean="0">
              <a:solidFill>
                <a:schemeClr val="bg1"/>
              </a:solidFill>
              <a:latin typeface="Times New Roman" panose="02020603050405020304" pitchFamily="18" charset="0"/>
              <a:cs typeface="Times New Roman" panose="02020603050405020304" pitchFamily="18" charset="0"/>
            </a:endParaRPr>
          </a:p>
          <a:p>
            <a:r>
              <a:rPr lang="fr-FR" sz="2800" dirty="0" smtClean="0">
                <a:solidFill>
                  <a:schemeClr val="bg1"/>
                </a:solidFill>
                <a:latin typeface="Times New Roman" panose="02020603050405020304" pitchFamily="18" charset="0"/>
                <a:cs typeface="Times New Roman" panose="02020603050405020304" pitchFamily="18" charset="0"/>
              </a:rPr>
              <a:t>Le </a:t>
            </a:r>
            <a:r>
              <a:rPr lang="fr-FR" sz="2800" dirty="0">
                <a:solidFill>
                  <a:schemeClr val="bg1"/>
                </a:solidFill>
                <a:latin typeface="Times New Roman" panose="02020603050405020304" pitchFamily="18" charset="0"/>
                <a:cs typeface="Times New Roman" panose="02020603050405020304" pitchFamily="18" charset="0"/>
              </a:rPr>
              <a:t>déclenchement de l'avalanche est souvent occasionné par le soleil ou le vent mais aussi par le passage d'un </a:t>
            </a:r>
            <a:r>
              <a:rPr lang="fr-FR" sz="2800" dirty="0" smtClean="0">
                <a:solidFill>
                  <a:schemeClr val="bg1"/>
                </a:solidFill>
                <a:latin typeface="Times New Roman" panose="02020603050405020304" pitchFamily="18" charset="0"/>
                <a:cs typeface="Times New Roman" panose="02020603050405020304" pitchFamily="18" charset="0"/>
              </a:rPr>
              <a:t>skieur</a:t>
            </a:r>
          </a:p>
        </p:txBody>
      </p:sp>
    </p:spTree>
    <p:extLst>
      <p:ext uri="{BB962C8B-B14F-4D97-AF65-F5344CB8AC3E}">
        <p14:creationId xmlns:p14="http://schemas.microsoft.com/office/powerpoint/2010/main" val="2617117249"/>
      </p:ext>
    </p:extLst>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179512" y="116632"/>
            <a:ext cx="8605464" cy="1384995"/>
          </a:xfrm>
          <a:prstGeom prst="rect">
            <a:avLst/>
          </a:prstGeom>
        </p:spPr>
        <p:txBody>
          <a:bodyPr wrap="square">
            <a:spAutoFit/>
          </a:bodyPr>
          <a:lstStyle/>
          <a:p>
            <a:pPr marL="457200" indent="-457200">
              <a:buFont typeface="Wingdings" panose="05000000000000000000" pitchFamily="2" charset="2"/>
              <a:buChar char="v"/>
            </a:pPr>
            <a:r>
              <a:rPr lang="fr-FR" sz="2800" dirty="0" smtClean="0">
                <a:solidFill>
                  <a:schemeClr val="bg1"/>
                </a:solidFill>
                <a:latin typeface="Times New Roman" panose="02020603050405020304" pitchFamily="18" charset="0"/>
                <a:cs typeface="Times New Roman" panose="02020603050405020304" pitchFamily="18" charset="0"/>
              </a:rPr>
              <a:t> </a:t>
            </a:r>
            <a:r>
              <a:rPr lang="fr-FR" sz="2800" b="1" dirty="0">
                <a:solidFill>
                  <a:schemeClr val="bg1"/>
                </a:solidFill>
                <a:latin typeface="Times New Roman" panose="02020603050405020304" pitchFamily="18" charset="0"/>
                <a:cs typeface="Times New Roman" panose="02020603050405020304" pitchFamily="18" charset="0"/>
              </a:rPr>
              <a:t>Les avalanches en plaque</a:t>
            </a:r>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smtClean="0">
                <a:solidFill>
                  <a:schemeClr val="bg1"/>
                </a:solidFill>
                <a:latin typeface="Times New Roman" panose="02020603050405020304" pitchFamily="18" charset="0"/>
                <a:cs typeface="Times New Roman" panose="02020603050405020304" pitchFamily="18" charset="0"/>
              </a:rPr>
              <a:t>La </a:t>
            </a:r>
            <a:r>
              <a:rPr lang="fr-FR" sz="2800" dirty="0">
                <a:solidFill>
                  <a:schemeClr val="bg1"/>
                </a:solidFill>
                <a:latin typeface="Times New Roman" panose="02020603050405020304" pitchFamily="18" charset="0"/>
                <a:cs typeface="Times New Roman" panose="02020603050405020304" pitchFamily="18" charset="0"/>
              </a:rPr>
              <a:t>plaque glisse en blocs de taille variable à une vitesse pouvant dépasser les 70 </a:t>
            </a:r>
            <a:r>
              <a:rPr lang="fr-FR" sz="2800" dirty="0" smtClean="0">
                <a:solidFill>
                  <a:schemeClr val="bg1"/>
                </a:solidFill>
                <a:latin typeface="Times New Roman" panose="02020603050405020304" pitchFamily="18" charset="0"/>
                <a:cs typeface="Times New Roman" panose="02020603050405020304" pitchFamily="18" charset="0"/>
              </a:rPr>
              <a:t>Km/h.</a:t>
            </a:r>
            <a:endParaRPr lang="fr-FR" sz="2800" dirty="0">
              <a:solidFill>
                <a:schemeClr val="bg1"/>
              </a:solidFill>
              <a:latin typeface="Times New Roman" panose="02020603050405020304" pitchFamily="18" charset="0"/>
              <a:cs typeface="Times New Roman" panose="02020603050405020304" pitchFamily="18" charset="0"/>
            </a:endParaRP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1722921"/>
            <a:ext cx="4986808" cy="2708920"/>
          </a:xfrm>
          <a:prstGeom prst="rect">
            <a:avLst/>
          </a:prstGeom>
        </p:spPr>
      </p:pic>
      <p:sp>
        <p:nvSpPr>
          <p:cNvPr id="7" name="Rectangle 6"/>
          <p:cNvSpPr/>
          <p:nvPr/>
        </p:nvSpPr>
        <p:spPr>
          <a:xfrm>
            <a:off x="1712687" y="4653136"/>
            <a:ext cx="3392852" cy="523220"/>
          </a:xfrm>
          <a:prstGeom prst="rect">
            <a:avLst/>
          </a:prstGeom>
        </p:spPr>
        <p:txBody>
          <a:bodyPr wrap="none">
            <a:spAutoFit/>
          </a:bodyPr>
          <a:lstStyle/>
          <a:p>
            <a:r>
              <a:rPr lang="fr-FR" sz="2800" dirty="0">
                <a:solidFill>
                  <a:srgbClr val="FFFF00"/>
                </a:solidFill>
                <a:latin typeface="Times New Roman" panose="02020603050405020304" pitchFamily="18" charset="0"/>
                <a:cs typeface="Times New Roman" panose="02020603050405020304" pitchFamily="18" charset="0"/>
              </a:rPr>
              <a:t>Avalanche </a:t>
            </a:r>
            <a:r>
              <a:rPr lang="fr-FR" sz="2800" dirty="0" smtClean="0">
                <a:solidFill>
                  <a:srgbClr val="FFFF00"/>
                </a:solidFill>
                <a:latin typeface="Times New Roman" panose="02020603050405020304" pitchFamily="18" charset="0"/>
                <a:cs typeface="Times New Roman" panose="02020603050405020304" pitchFamily="18" charset="0"/>
              </a:rPr>
              <a:t>en plaques </a:t>
            </a:r>
            <a:endParaRPr lang="fr-FR" sz="2800"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381000" y="0"/>
            <a:ext cx="8439472" cy="609600"/>
          </a:xfrm>
        </p:spPr>
        <p:txBody>
          <a:bodyPr/>
          <a:lstStyle/>
          <a:p>
            <a:r>
              <a:rPr lang="fr-FR" b="0" dirty="0">
                <a:solidFill>
                  <a:schemeClr val="bg1"/>
                </a:solidFill>
              </a:rPr>
              <a:t>LES CONSÉQUENCES D’UNE AVALANCHE </a:t>
            </a:r>
            <a:endParaRPr lang="en-US" dirty="0">
              <a:solidFill>
                <a:schemeClr val="bg1"/>
              </a:solidFill>
            </a:endParaRPr>
          </a:p>
        </p:txBody>
      </p:sp>
      <p:sp>
        <p:nvSpPr>
          <p:cNvPr id="89091" name="Rectangle 3"/>
          <p:cNvSpPr>
            <a:spLocks noGrp="1" noChangeArrowheads="1"/>
          </p:cNvSpPr>
          <p:nvPr>
            <p:ph type="body" sz="half" idx="1"/>
          </p:nvPr>
        </p:nvSpPr>
        <p:spPr>
          <a:xfrm>
            <a:off x="0" y="762000"/>
            <a:ext cx="9144000" cy="3747120"/>
          </a:xfrm>
        </p:spPr>
        <p:txBody>
          <a:bodyPr/>
          <a:lstStyle/>
          <a:p>
            <a:pPr>
              <a:buFont typeface="Courier New" panose="02070309020205020404" pitchFamily="49" charset="0"/>
              <a:buChar char="o"/>
            </a:pPr>
            <a:r>
              <a:rPr lang="fr-FR" sz="2800" dirty="0" smtClean="0">
                <a:latin typeface="Times New Roman" panose="02020603050405020304" pitchFamily="18" charset="0"/>
                <a:cs typeface="Times New Roman" panose="02020603050405020304" pitchFamily="18" charset="0"/>
              </a:rPr>
              <a:t>Sur </a:t>
            </a:r>
            <a:r>
              <a:rPr lang="fr-FR" sz="2800" dirty="0">
                <a:latin typeface="Times New Roman" panose="02020603050405020304" pitchFamily="18" charset="0"/>
                <a:cs typeface="Times New Roman" panose="02020603050405020304" pitchFamily="18" charset="0"/>
              </a:rPr>
              <a:t>les </a:t>
            </a:r>
            <a:r>
              <a:rPr lang="fr-FR" sz="2800" dirty="0" smtClean="0">
                <a:latin typeface="Times New Roman" panose="02020603050405020304" pitchFamily="18" charset="0"/>
                <a:cs typeface="Times New Roman" panose="02020603050405020304" pitchFamily="18" charset="0"/>
              </a:rPr>
              <a:t>hommes</a:t>
            </a:r>
          </a:p>
          <a:p>
            <a:pPr marL="0" indent="0"/>
            <a:r>
              <a:rPr lang="fr-FR" sz="2800" b="0" dirty="0">
                <a:latin typeface="Times New Roman" panose="02020603050405020304" pitchFamily="18" charset="0"/>
                <a:cs typeface="Times New Roman" panose="02020603050405020304" pitchFamily="18" charset="0"/>
              </a:rPr>
              <a:t>C'est la durée et la profondeur d'ensevelissement qui vont déterminer les chances de survie d'une victime : </a:t>
            </a:r>
            <a:endParaRPr lang="fr-FR" sz="2800" b="0" dirty="0" smtClean="0">
              <a:latin typeface="Times New Roman" panose="02020603050405020304" pitchFamily="18" charset="0"/>
              <a:cs typeface="Times New Roman" panose="02020603050405020304" pitchFamily="18" charset="0"/>
            </a:endParaRPr>
          </a:p>
          <a:p>
            <a:pPr marL="0" indent="0"/>
            <a:r>
              <a:rPr lang="fr-FR" sz="2800" dirty="0" smtClean="0">
                <a:latin typeface="Times New Roman" panose="02020603050405020304" pitchFamily="18" charset="0"/>
                <a:cs typeface="Times New Roman" panose="02020603050405020304" pitchFamily="18" charset="0"/>
              </a:rPr>
              <a:t>la </a:t>
            </a:r>
            <a:r>
              <a:rPr lang="fr-FR" sz="2800" dirty="0">
                <a:latin typeface="Times New Roman" panose="02020603050405020304" pitchFamily="18" charset="0"/>
                <a:cs typeface="Times New Roman" panose="02020603050405020304" pitchFamily="18" charset="0"/>
              </a:rPr>
              <a:t>durée de sur</a:t>
            </a:r>
            <a:r>
              <a:rPr lang="fr-FR" sz="2800" b="0" dirty="0">
                <a:latin typeface="Times New Roman" panose="02020603050405020304" pitchFamily="18" charset="0"/>
                <a:cs typeface="Times New Roman" panose="02020603050405020304" pitchFamily="18" charset="0"/>
              </a:rPr>
              <a:t>vie est estimée à </a:t>
            </a:r>
            <a:r>
              <a:rPr lang="fr-FR" sz="2800" dirty="0">
                <a:latin typeface="Times New Roman" panose="02020603050405020304" pitchFamily="18" charset="0"/>
                <a:cs typeface="Times New Roman" panose="02020603050405020304" pitchFamily="18" charset="0"/>
              </a:rPr>
              <a:t>15 minutes en moyenne </a:t>
            </a:r>
            <a:r>
              <a:rPr lang="fr-FR" sz="2800" b="0" dirty="0">
                <a:latin typeface="Times New Roman" panose="02020603050405020304" pitchFamily="18" charset="0"/>
                <a:cs typeface="Times New Roman" panose="02020603050405020304" pitchFamily="18" charset="0"/>
              </a:rPr>
              <a:t>après l'ensevelissement. </a:t>
            </a:r>
            <a:endParaRPr lang="fr-FR" sz="2800" b="0" dirty="0" smtClean="0">
              <a:latin typeface="Times New Roman" panose="02020603050405020304" pitchFamily="18" charset="0"/>
              <a:cs typeface="Times New Roman" panose="02020603050405020304" pitchFamily="18" charset="0"/>
            </a:endParaRPr>
          </a:p>
        </p:txBody>
      </p:sp>
      <p:sp>
        <p:nvSpPr>
          <p:cNvPr id="2" name="Rectangle 1"/>
          <p:cNvSpPr/>
          <p:nvPr/>
        </p:nvSpPr>
        <p:spPr>
          <a:xfrm>
            <a:off x="1917349" y="6165303"/>
            <a:ext cx="5636479" cy="523220"/>
          </a:xfrm>
          <a:prstGeom prst="rect">
            <a:avLst/>
          </a:prstGeom>
        </p:spPr>
        <p:txBody>
          <a:bodyPr wrap="none">
            <a:spAutoFit/>
          </a:bodyPr>
          <a:lstStyle/>
          <a:p>
            <a:pPr marL="0" indent="0"/>
            <a:r>
              <a:rPr lang="fr-FR" sz="2800" dirty="0">
                <a:solidFill>
                  <a:srgbClr val="FFFF00"/>
                </a:solidFill>
                <a:latin typeface="Times New Roman" panose="02020603050405020304" pitchFamily="18" charset="0"/>
                <a:cs typeface="Times New Roman" panose="02020603050405020304" pitchFamily="18" charset="0"/>
              </a:rPr>
              <a:t>Simulation de sauvetage d'un homme </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49" y="3212976"/>
            <a:ext cx="5318947" cy="2952327"/>
          </a:xfrm>
          <a:prstGeom prst="rect">
            <a:avLst/>
          </a:prstGeom>
        </p:spPr>
      </p:pic>
    </p:spTree>
  </p:cSld>
  <p:clrMapOvr>
    <a:masterClrMapping/>
  </p:clrMapOvr>
  <p:transition spd="med">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381000" y="0"/>
            <a:ext cx="8439472" cy="609600"/>
          </a:xfrm>
        </p:spPr>
        <p:txBody>
          <a:bodyPr/>
          <a:lstStyle/>
          <a:p>
            <a:r>
              <a:rPr lang="fr-FR" b="0" dirty="0">
                <a:solidFill>
                  <a:schemeClr val="bg1"/>
                </a:solidFill>
              </a:rPr>
              <a:t>LES CONSÉQUENCES D’UNE AVALANCHE </a:t>
            </a:r>
            <a:endParaRPr lang="en-US" dirty="0">
              <a:solidFill>
                <a:schemeClr val="bg1"/>
              </a:solidFill>
            </a:endParaRPr>
          </a:p>
        </p:txBody>
      </p:sp>
      <p:sp>
        <p:nvSpPr>
          <p:cNvPr id="89091" name="Rectangle 3"/>
          <p:cNvSpPr>
            <a:spLocks noGrp="1" noChangeArrowheads="1"/>
          </p:cNvSpPr>
          <p:nvPr>
            <p:ph type="body" sz="half" idx="1"/>
          </p:nvPr>
        </p:nvSpPr>
        <p:spPr>
          <a:xfrm>
            <a:off x="0" y="762000"/>
            <a:ext cx="9144000" cy="3747120"/>
          </a:xfrm>
        </p:spPr>
        <p:txBody>
          <a:bodyPr/>
          <a:lstStyle/>
          <a:p>
            <a:pPr marL="0" indent="0"/>
            <a:r>
              <a:rPr lang="fr-FR" sz="2800" b="0" dirty="0" smtClean="0">
                <a:latin typeface="Times New Roman" panose="02020603050405020304" pitchFamily="18" charset="0"/>
                <a:cs typeface="Times New Roman" panose="02020603050405020304" pitchFamily="18" charset="0"/>
              </a:rPr>
              <a:t>Toutes </a:t>
            </a:r>
            <a:r>
              <a:rPr lang="fr-FR" sz="2800" b="0" dirty="0">
                <a:latin typeface="Times New Roman" panose="02020603050405020304" pitchFamily="18" charset="0"/>
                <a:cs typeface="Times New Roman" panose="02020603050405020304" pitchFamily="18" charset="0"/>
              </a:rPr>
              <a:t>les victimes dégagées pendant ce laps de temps survivent, à condition qu'elles n'aient pas été mortellement blessées et qu'elles reçoivent rapidement les soins appropriés. Après 15 minutes, les chances de survie diminuent à 25%. </a:t>
            </a:r>
            <a:endParaRPr lang="fr-FR" sz="2800" b="0" dirty="0" smtClean="0">
              <a:latin typeface="Times New Roman" panose="02020603050405020304" pitchFamily="18" charset="0"/>
              <a:cs typeface="Times New Roman" panose="02020603050405020304" pitchFamily="18" charset="0"/>
            </a:endParaRPr>
          </a:p>
          <a:p>
            <a:pPr marL="0" indent="0"/>
            <a:r>
              <a:rPr lang="fr-FR" sz="2800" b="0" dirty="0" smtClean="0">
                <a:latin typeface="Times New Roman" panose="02020603050405020304" pitchFamily="18" charset="0"/>
                <a:cs typeface="Times New Roman" panose="02020603050405020304" pitchFamily="18" charset="0"/>
              </a:rPr>
              <a:t>En </a:t>
            </a:r>
            <a:r>
              <a:rPr lang="fr-FR" sz="2800" b="0" dirty="0">
                <a:latin typeface="Times New Roman" panose="02020603050405020304" pitchFamily="18" charset="0"/>
                <a:cs typeface="Times New Roman" panose="02020603050405020304" pitchFamily="18" charset="0"/>
              </a:rPr>
              <a:t>général, après 90 minutes, il est impossible de survivre à une avalanche. </a:t>
            </a:r>
          </a:p>
        </p:txBody>
      </p:sp>
    </p:spTree>
    <p:extLst>
      <p:ext uri="{BB962C8B-B14F-4D97-AF65-F5344CB8AC3E}">
        <p14:creationId xmlns:p14="http://schemas.microsoft.com/office/powerpoint/2010/main" val="2564568714"/>
      </p:ext>
    </p:extLst>
  </p:cSld>
  <p:clrMapOvr>
    <a:masterClrMapping/>
  </p:clrMapOvr>
  <p:transition spd="med">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460" name="Rectangle 4"/>
          <p:cNvSpPr>
            <a:spLocks noGrp="1" noChangeArrowheads="1"/>
          </p:cNvSpPr>
          <p:nvPr>
            <p:ph type="ctrTitle"/>
          </p:nvPr>
        </p:nvSpPr>
        <p:spPr/>
        <p:txBody>
          <a:bodyPr/>
          <a:lstStyle/>
          <a:p>
            <a:r>
              <a:rPr lang="en-US" sz="4400"/>
              <a:t>Elements</a:t>
            </a:r>
          </a:p>
        </p:txBody>
      </p:sp>
      <p:sp>
        <p:nvSpPr>
          <p:cNvPr id="19461" name="Rectangle 5"/>
          <p:cNvSpPr>
            <a:spLocks noGrp="1" noChangeArrowheads="1"/>
          </p:cNvSpPr>
          <p:nvPr>
            <p:ph type="subTitle" idx="1"/>
          </p:nvPr>
        </p:nvSpPr>
        <p:spPr/>
        <p:txBody>
          <a:bodyPr/>
          <a:lstStyle/>
          <a:p>
            <a:pPr>
              <a:lnSpc>
                <a:spcPct val="90000"/>
              </a:lnSpc>
            </a:pPr>
            <a:r>
              <a:rPr lang="en-US" sz="1600"/>
              <a:t>www.animationfactory.com</a:t>
            </a:r>
          </a:p>
        </p:txBody>
      </p:sp>
      <p:pic>
        <p:nvPicPr>
          <p:cNvPr id="19619" name="Picture 163" descr="earthen_swatch_sl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2838" y="5105400"/>
            <a:ext cx="2149475"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9620" name="Picture 164" descr="earthen_swatch_t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1688" y="5105400"/>
            <a:ext cx="2149475"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9621" name="Picture 165" descr="earthen_swatch_p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42125" y="5105400"/>
            <a:ext cx="2149475"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9622" name="Picture 166" descr="earthen_swatch_qx"/>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6718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67544" y="-17553"/>
            <a:ext cx="8524056" cy="2554545"/>
          </a:xfrm>
          <a:prstGeom prst="rect">
            <a:avLst/>
          </a:prstGeom>
        </p:spPr>
        <p:txBody>
          <a:bodyPr wrap="square">
            <a:spAutoFit/>
          </a:bodyPr>
          <a:lstStyle/>
          <a:p>
            <a:endParaRPr lang="fr-FR" sz="2000" dirty="0">
              <a:solidFill>
                <a:srgbClr val="000000"/>
              </a:solidFill>
              <a:latin typeface="Symbol" panose="05050102010706020507" pitchFamily="18" charset="2"/>
            </a:endParaRPr>
          </a:p>
          <a:p>
            <a:r>
              <a:rPr lang="fr-FR" sz="2400" dirty="0">
                <a:solidFill>
                  <a:schemeClr val="bg1"/>
                </a:solidFill>
                <a:latin typeface="Symbol" panose="05050102010706020507" pitchFamily="18" charset="2"/>
              </a:rPr>
              <a:t> </a:t>
            </a:r>
            <a:r>
              <a:rPr lang="fr-FR" sz="2800" b="1" dirty="0">
                <a:solidFill>
                  <a:schemeClr val="bg1"/>
                </a:solidFill>
                <a:latin typeface="Times New Roman" panose="02020603050405020304" pitchFamily="18" charset="0"/>
                <a:cs typeface="Times New Roman" panose="02020603050405020304" pitchFamily="18" charset="0"/>
              </a:rPr>
              <a:t>Sur les biens</a:t>
            </a:r>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a:solidFill>
                  <a:schemeClr val="bg1"/>
                </a:solidFill>
                <a:latin typeface="Times New Roman" panose="02020603050405020304" pitchFamily="18" charset="0"/>
                <a:cs typeface="Times New Roman" panose="02020603050405020304" pitchFamily="18" charset="0"/>
              </a:rPr>
              <a:t>Les avalanches peuvent être à l'origine </a:t>
            </a:r>
            <a:r>
              <a:rPr lang="fr-FR" sz="2800" dirty="0" smtClean="0">
                <a:solidFill>
                  <a:schemeClr val="bg1"/>
                </a:solidFill>
                <a:latin typeface="Times New Roman" panose="02020603050405020304" pitchFamily="18" charset="0"/>
                <a:cs typeface="Times New Roman" panose="02020603050405020304" pitchFamily="18" charset="0"/>
              </a:rPr>
              <a:t>de </a:t>
            </a:r>
            <a:r>
              <a:rPr lang="fr-FR" sz="2800" dirty="0">
                <a:solidFill>
                  <a:schemeClr val="bg1"/>
                </a:solidFill>
                <a:latin typeface="Times New Roman" panose="02020603050405020304" pitchFamily="18" charset="0"/>
                <a:cs typeface="Times New Roman" panose="02020603050405020304" pitchFamily="18" charset="0"/>
              </a:rPr>
              <a:t>graves problèmes économiques : voies de communications coupées, destructions de bâtiments, d’habitations, de pylônes </a:t>
            </a:r>
            <a:r>
              <a:rPr lang="fr-FR" sz="2800" dirty="0" smtClean="0">
                <a:solidFill>
                  <a:schemeClr val="bg1"/>
                </a:solidFill>
                <a:latin typeface="Times New Roman" panose="02020603050405020304" pitchFamily="18" charset="0"/>
                <a:cs typeface="Times New Roman" panose="02020603050405020304" pitchFamily="18" charset="0"/>
              </a:rPr>
              <a:t>électriques.</a:t>
            </a:r>
          </a:p>
        </p:txBody>
      </p:sp>
      <p:pic>
        <p:nvPicPr>
          <p:cNvPr id="7" name="Image 6"/>
          <p:cNvPicPr>
            <a:picLocks noChangeAspect="1"/>
          </p:cNvPicPr>
          <p:nvPr/>
        </p:nvPicPr>
        <p:blipFill>
          <a:blip r:embed="rId6"/>
          <a:stretch>
            <a:fillRect/>
          </a:stretch>
        </p:blipFill>
        <p:spPr>
          <a:xfrm>
            <a:off x="2860272" y="2705543"/>
            <a:ext cx="5445127" cy="3600400"/>
          </a:xfrm>
          <a:prstGeom prst="rect">
            <a:avLst/>
          </a:prstGeom>
        </p:spPr>
      </p:pic>
      <p:sp>
        <p:nvSpPr>
          <p:cNvPr id="14" name="Rectangle 13"/>
          <p:cNvSpPr/>
          <p:nvPr/>
        </p:nvSpPr>
        <p:spPr>
          <a:xfrm>
            <a:off x="2469990" y="6235951"/>
            <a:ext cx="6713697" cy="523220"/>
          </a:xfrm>
          <a:prstGeom prst="rect">
            <a:avLst/>
          </a:prstGeom>
        </p:spPr>
        <p:txBody>
          <a:bodyPr wrap="none">
            <a:spAutoFit/>
          </a:bodyPr>
          <a:lstStyle/>
          <a:p>
            <a:r>
              <a:rPr lang="fr-FR" sz="2800" dirty="0">
                <a:solidFill>
                  <a:srgbClr val="FFFF00"/>
                </a:solidFill>
                <a:latin typeface="Comic Sans MS" panose="030F0702030302020204" pitchFamily="66" charset="0"/>
              </a:rPr>
              <a:t>Un bâtiment détruit par une avalanche </a:t>
            </a:r>
            <a:endParaRPr lang="fr-FR" sz="2800" dirty="0">
              <a:solidFill>
                <a:srgbClr val="FFFF00"/>
              </a:solidFill>
            </a:endParaRPr>
          </a:p>
        </p:txBody>
      </p:sp>
    </p:spTree>
  </p:cSld>
  <p:clrMapOvr>
    <a:masterClrMapping/>
  </p:clrMapOvr>
  <p:transition spd="med">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460" name="Rectangle 4"/>
          <p:cNvSpPr>
            <a:spLocks noGrp="1" noChangeArrowheads="1"/>
          </p:cNvSpPr>
          <p:nvPr>
            <p:ph type="ctrTitle"/>
          </p:nvPr>
        </p:nvSpPr>
        <p:spPr/>
        <p:txBody>
          <a:bodyPr/>
          <a:lstStyle/>
          <a:p>
            <a:r>
              <a:rPr lang="en-US" sz="4400"/>
              <a:t>Elements</a:t>
            </a:r>
          </a:p>
        </p:txBody>
      </p:sp>
      <p:sp>
        <p:nvSpPr>
          <p:cNvPr id="19461" name="Rectangle 5"/>
          <p:cNvSpPr>
            <a:spLocks noGrp="1" noChangeArrowheads="1"/>
          </p:cNvSpPr>
          <p:nvPr>
            <p:ph type="subTitle" idx="1"/>
          </p:nvPr>
        </p:nvSpPr>
        <p:spPr/>
        <p:txBody>
          <a:bodyPr/>
          <a:lstStyle/>
          <a:p>
            <a:pPr>
              <a:lnSpc>
                <a:spcPct val="90000"/>
              </a:lnSpc>
            </a:pPr>
            <a:r>
              <a:rPr lang="en-US" sz="1600"/>
              <a:t>www.animationfactory.com</a:t>
            </a:r>
          </a:p>
        </p:txBody>
      </p:sp>
      <p:pic>
        <p:nvPicPr>
          <p:cNvPr id="19619" name="Picture 163" descr="earthen_swatch_sl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2838" y="5105400"/>
            <a:ext cx="2149475"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9620" name="Picture 164" descr="earthen_swatch_t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1688" y="5105400"/>
            <a:ext cx="2149475"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9621" name="Picture 165" descr="earthen_swatch_p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42125" y="5105400"/>
            <a:ext cx="2149475"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9622" name="Picture 166" descr="earthen_swatch_qx"/>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6718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67544" y="-17553"/>
            <a:ext cx="8524056" cy="2985433"/>
          </a:xfrm>
          <a:prstGeom prst="rect">
            <a:avLst/>
          </a:prstGeom>
        </p:spPr>
        <p:txBody>
          <a:bodyPr wrap="square">
            <a:spAutoFit/>
          </a:bodyPr>
          <a:lstStyle/>
          <a:p>
            <a:endParaRPr lang="fr-FR" sz="2000" dirty="0">
              <a:solidFill>
                <a:srgbClr val="000000"/>
              </a:solidFill>
              <a:latin typeface="Symbol" panose="05050102010706020507" pitchFamily="18" charset="2"/>
            </a:endParaRPr>
          </a:p>
          <a:p>
            <a:r>
              <a:rPr lang="fr-FR" sz="2800" dirty="0" smtClean="0">
                <a:solidFill>
                  <a:schemeClr val="bg1"/>
                </a:solidFill>
                <a:latin typeface="Times New Roman" panose="02020603050405020304" pitchFamily="18" charset="0"/>
                <a:cs typeface="Times New Roman" panose="02020603050405020304" pitchFamily="18" charset="0"/>
              </a:rPr>
              <a:t> </a:t>
            </a:r>
            <a:r>
              <a:rPr lang="fr-FR" sz="2800" b="1" dirty="0">
                <a:solidFill>
                  <a:schemeClr val="bg1"/>
                </a:solidFill>
                <a:latin typeface="Times New Roman" panose="02020603050405020304" pitchFamily="18" charset="0"/>
                <a:cs typeface="Times New Roman" panose="02020603050405020304" pitchFamily="18" charset="0"/>
              </a:rPr>
              <a:t>Sur la </a:t>
            </a:r>
            <a:r>
              <a:rPr lang="fr-FR" sz="2800" b="1" dirty="0" smtClean="0">
                <a:solidFill>
                  <a:schemeClr val="bg1"/>
                </a:solidFill>
                <a:latin typeface="Times New Roman" panose="02020603050405020304" pitchFamily="18" charset="0"/>
                <a:cs typeface="Times New Roman" panose="02020603050405020304" pitchFamily="18" charset="0"/>
              </a:rPr>
              <a:t>nature</a:t>
            </a:r>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a:solidFill>
                  <a:schemeClr val="bg1"/>
                </a:solidFill>
                <a:latin typeface="Times New Roman" panose="02020603050405020304" pitchFamily="18" charset="0"/>
                <a:cs typeface="Times New Roman" panose="02020603050405020304" pitchFamily="18" charset="0"/>
              </a:rPr>
              <a:t>Chaque année, ce sont plusieurs dizaines d'hectares </a:t>
            </a:r>
            <a:r>
              <a:rPr lang="fr-FR" sz="2800" dirty="0" smtClean="0">
                <a:solidFill>
                  <a:schemeClr val="bg1"/>
                </a:solidFill>
                <a:latin typeface="Times New Roman" panose="02020603050405020304" pitchFamily="18" charset="0"/>
                <a:cs typeface="Times New Roman" panose="02020603050405020304" pitchFamily="18" charset="0"/>
              </a:rPr>
              <a:t>de forêt </a:t>
            </a:r>
            <a:r>
              <a:rPr lang="fr-FR" sz="2800" dirty="0">
                <a:solidFill>
                  <a:schemeClr val="bg1"/>
                </a:solidFill>
                <a:latin typeface="Times New Roman" panose="02020603050405020304" pitchFamily="18" charset="0"/>
                <a:cs typeface="Times New Roman" panose="02020603050405020304" pitchFamily="18" charset="0"/>
              </a:rPr>
              <a:t>qui sont touchés lors d'avalanches : arbres arrachés, cassés, </a:t>
            </a:r>
            <a:r>
              <a:rPr lang="fr-FR" sz="2800" dirty="0" smtClean="0">
                <a:solidFill>
                  <a:schemeClr val="bg1"/>
                </a:solidFill>
                <a:latin typeface="Times New Roman" panose="02020603050405020304" pitchFamily="18" charset="0"/>
                <a:cs typeface="Times New Roman" panose="02020603050405020304" pitchFamily="18" charset="0"/>
              </a:rPr>
              <a:t>ce </a:t>
            </a:r>
            <a:r>
              <a:rPr lang="fr-FR" sz="2800" dirty="0">
                <a:solidFill>
                  <a:schemeClr val="bg1"/>
                </a:solidFill>
                <a:latin typeface="Times New Roman" panose="02020603050405020304" pitchFamily="18" charset="0"/>
                <a:cs typeface="Times New Roman" panose="02020603050405020304" pitchFamily="18" charset="0"/>
              </a:rPr>
              <a:t>qui conduit à de nouveaux terrains potentiellement déclencheurs d’avalanches puisque la neige n’est plus retenue par les arbres. </a:t>
            </a:r>
          </a:p>
        </p:txBody>
      </p:sp>
      <p:sp>
        <p:nvSpPr>
          <p:cNvPr id="3" name="Rectangle 2"/>
          <p:cNvSpPr/>
          <p:nvPr/>
        </p:nvSpPr>
        <p:spPr>
          <a:xfrm>
            <a:off x="3248418" y="6163158"/>
            <a:ext cx="4634602" cy="523220"/>
          </a:xfrm>
          <a:prstGeom prst="rect">
            <a:avLst/>
          </a:prstGeom>
        </p:spPr>
        <p:txBody>
          <a:bodyPr wrap="none">
            <a:spAutoFit/>
          </a:bodyPr>
          <a:lstStyle/>
          <a:p>
            <a:r>
              <a:rPr lang="fr-FR" sz="2800" dirty="0">
                <a:solidFill>
                  <a:srgbClr val="FFFF00"/>
                </a:solidFill>
                <a:latin typeface="Times New Roman" panose="02020603050405020304" pitchFamily="18" charset="0"/>
                <a:cs typeface="Times New Roman" panose="02020603050405020304" pitchFamily="18" charset="0"/>
              </a:rPr>
              <a:t>Arbre cassé par une avalanche </a:t>
            </a:r>
          </a:p>
        </p:txBody>
      </p:sp>
      <p:pic>
        <p:nvPicPr>
          <p:cNvPr id="5" name="Imag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0141" y="2985433"/>
            <a:ext cx="5112568" cy="3248420"/>
          </a:xfrm>
          <a:prstGeom prst="rect">
            <a:avLst/>
          </a:prstGeom>
        </p:spPr>
      </p:pic>
    </p:spTree>
    <p:extLst>
      <p:ext uri="{BB962C8B-B14F-4D97-AF65-F5344CB8AC3E}">
        <p14:creationId xmlns:p14="http://schemas.microsoft.com/office/powerpoint/2010/main" val="544336176"/>
      </p:ext>
    </p:extLst>
  </p:cSld>
  <p:clrMapOvr>
    <a:masterClrMapping/>
  </p:clrMapOvr>
  <p:transition spd="med">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1560" y="188640"/>
            <a:ext cx="6729214" cy="523220"/>
          </a:xfrm>
          <a:prstGeom prst="rect">
            <a:avLst/>
          </a:prstGeom>
        </p:spPr>
        <p:txBody>
          <a:bodyPr wrap="none">
            <a:spAutoFit/>
          </a:bodyPr>
          <a:lstStyle/>
          <a:p>
            <a:r>
              <a:rPr lang="fr-FR" sz="2800" dirty="0">
                <a:solidFill>
                  <a:schemeClr val="bg1"/>
                </a:solidFill>
                <a:latin typeface="Bernard MT Condensed" panose="02050806060905020404" pitchFamily="18" charset="0"/>
              </a:rPr>
              <a:t>MESURE DE PRÉVENTION CONTRE LES AVALANCHES </a:t>
            </a:r>
            <a:endParaRPr lang="fr-FR" sz="2800" dirty="0">
              <a:solidFill>
                <a:schemeClr val="bg1"/>
              </a:solidFill>
            </a:endParaRPr>
          </a:p>
        </p:txBody>
      </p:sp>
      <p:sp>
        <p:nvSpPr>
          <p:cNvPr id="4" name="Rectangle 3"/>
          <p:cNvSpPr/>
          <p:nvPr/>
        </p:nvSpPr>
        <p:spPr>
          <a:xfrm>
            <a:off x="179512" y="450250"/>
            <a:ext cx="8784976" cy="4401205"/>
          </a:xfrm>
          <a:prstGeom prst="rect">
            <a:avLst/>
          </a:prstGeom>
        </p:spPr>
        <p:txBody>
          <a:bodyPr wrap="square">
            <a:spAutoFit/>
          </a:bodyPr>
          <a:lstStyle/>
          <a:p>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a:solidFill>
                  <a:schemeClr val="bg1"/>
                </a:solidFill>
                <a:latin typeface="Times New Roman" panose="02020603050405020304" pitchFamily="18" charset="0"/>
                <a:cs typeface="Times New Roman" panose="02020603050405020304" pitchFamily="18" charset="0"/>
              </a:rPr>
              <a:t>La surveillance des avalanches repose sur le suivi des conditions météorologiques et de l'évolution du manteau neigeux. Chaque jour, Météo </a:t>
            </a:r>
            <a:r>
              <a:rPr lang="fr-FR" sz="2800" dirty="0" smtClean="0">
                <a:solidFill>
                  <a:schemeClr val="bg1"/>
                </a:solidFill>
                <a:latin typeface="Times New Roman" panose="02020603050405020304" pitchFamily="18" charset="0"/>
                <a:cs typeface="Times New Roman" panose="02020603050405020304" pitchFamily="18" charset="0"/>
              </a:rPr>
              <a:t>diffuse </a:t>
            </a:r>
            <a:r>
              <a:rPr lang="fr-FR" sz="2800" dirty="0">
                <a:solidFill>
                  <a:schemeClr val="bg1"/>
                </a:solidFill>
                <a:latin typeface="Times New Roman" panose="02020603050405020304" pitchFamily="18" charset="0"/>
                <a:cs typeface="Times New Roman" panose="02020603050405020304" pitchFamily="18" charset="0"/>
              </a:rPr>
              <a:t>des bulletins d'estimation du risque d'avalanche, au niveau du massif. L'échelle de risques comporte 5 niveaux. </a:t>
            </a:r>
            <a:endParaRPr lang="fr-FR" sz="2800" dirty="0" smtClean="0">
              <a:solidFill>
                <a:schemeClr val="bg1"/>
              </a:solidFill>
              <a:latin typeface="Times New Roman" panose="02020603050405020304" pitchFamily="18" charset="0"/>
              <a:cs typeface="Times New Roman" panose="02020603050405020304" pitchFamily="18" charset="0"/>
            </a:endParaRPr>
          </a:p>
          <a:p>
            <a:r>
              <a:rPr lang="fr-FR" sz="2800" dirty="0" smtClean="0">
                <a:solidFill>
                  <a:schemeClr val="bg1"/>
                </a:solidFill>
                <a:latin typeface="Times New Roman" panose="02020603050405020304" pitchFamily="18" charset="0"/>
                <a:cs typeface="Times New Roman" panose="02020603050405020304" pitchFamily="18" charset="0"/>
              </a:rPr>
              <a:t>En </a:t>
            </a:r>
            <a:r>
              <a:rPr lang="fr-FR" sz="2800" dirty="0">
                <a:solidFill>
                  <a:schemeClr val="bg1"/>
                </a:solidFill>
                <a:latin typeface="Times New Roman" panose="02020603050405020304" pitchFamily="18" charset="0"/>
                <a:cs typeface="Times New Roman" panose="02020603050405020304" pitchFamily="18" charset="0"/>
              </a:rPr>
              <a:t>cas de risque d'avalanche, des avis spéciaux sont diffusés et les autorités peuvent prendre les mesures de protection appropriées : fermeture de pistes, de remontées, de routes, évacuation des habitants… . </a:t>
            </a:r>
          </a:p>
        </p:txBody>
      </p:sp>
      <p:pic>
        <p:nvPicPr>
          <p:cNvPr id="5" name="Image 4"/>
          <p:cNvPicPr>
            <a:picLocks noChangeAspect="1"/>
          </p:cNvPicPr>
          <p:nvPr/>
        </p:nvPicPr>
        <p:blipFill>
          <a:blip r:embed="rId3"/>
          <a:stretch>
            <a:fillRect/>
          </a:stretch>
        </p:blipFill>
        <p:spPr>
          <a:xfrm>
            <a:off x="5756310" y="4581128"/>
            <a:ext cx="2239589" cy="1872208"/>
          </a:xfrm>
          <a:prstGeom prst="rect">
            <a:avLst/>
          </a:prstGeom>
        </p:spPr>
      </p:pic>
      <p:sp>
        <p:nvSpPr>
          <p:cNvPr id="6" name="Rectangle 5"/>
          <p:cNvSpPr/>
          <p:nvPr/>
        </p:nvSpPr>
        <p:spPr>
          <a:xfrm>
            <a:off x="268607" y="6320510"/>
            <a:ext cx="7415119" cy="523220"/>
          </a:xfrm>
          <a:prstGeom prst="rect">
            <a:avLst/>
          </a:prstGeom>
        </p:spPr>
        <p:txBody>
          <a:bodyPr wrap="square">
            <a:spAutoFit/>
          </a:bodyPr>
          <a:lstStyle/>
          <a:p>
            <a:r>
              <a:rPr lang="fr-FR" sz="2800" b="1" dirty="0">
                <a:solidFill>
                  <a:srgbClr val="FFFF00"/>
                </a:solidFill>
                <a:latin typeface="Times New Roman" panose="02020603050405020304" pitchFamily="18" charset="0"/>
                <a:cs typeface="Times New Roman" panose="02020603050405020304" pitchFamily="18" charset="0"/>
              </a:rPr>
              <a:t>Panneau qui indique un risque d'avalanche </a:t>
            </a:r>
          </a:p>
        </p:txBody>
      </p:sp>
    </p:spTree>
  </p:cSld>
  <p:clrMapOvr>
    <a:masterClrMapping/>
  </p:clrMapOvr>
  <p:transition spd="med">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7407" cy="6858000"/>
          </a:xfrm>
          <a:prstGeom prst="rect">
            <a:avLst/>
          </a:prstGeom>
        </p:spPr>
      </p:pic>
    </p:spTree>
    <p:extLst>
      <p:ext uri="{BB962C8B-B14F-4D97-AF65-F5344CB8AC3E}">
        <p14:creationId xmlns:p14="http://schemas.microsoft.com/office/powerpoint/2010/main" val="1963383809"/>
      </p:ext>
    </p:extLst>
  </p:cSld>
  <p:clrMapOvr>
    <a:masterClrMapping/>
  </p:clrMapOvr>
  <p:transition spd="med">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07504" y="-171400"/>
            <a:ext cx="9036496" cy="4708981"/>
          </a:xfrm>
          <a:prstGeom prst="rect">
            <a:avLst/>
          </a:prstGeom>
        </p:spPr>
        <p:txBody>
          <a:bodyPr wrap="square">
            <a:spAutoFit/>
          </a:bodyPr>
          <a:lstStyle/>
          <a:p>
            <a:endParaRPr lang="fr-FR" sz="2000" dirty="0">
              <a:solidFill>
                <a:srgbClr val="000000"/>
              </a:solidFill>
              <a:latin typeface="Symbol" panose="05050102010706020507" pitchFamily="18" charset="2"/>
            </a:endParaRPr>
          </a:p>
          <a:p>
            <a:r>
              <a:rPr lang="fr-FR" sz="2800" dirty="0">
                <a:solidFill>
                  <a:schemeClr val="bg1"/>
                </a:solidFill>
                <a:latin typeface="Times New Roman" panose="02020603050405020304" pitchFamily="18" charset="0"/>
                <a:cs typeface="Times New Roman" panose="02020603050405020304" pitchFamily="18" charset="0"/>
              </a:rPr>
              <a:t> </a:t>
            </a:r>
            <a:r>
              <a:rPr lang="fr-FR" sz="2800" b="1" dirty="0">
                <a:solidFill>
                  <a:schemeClr val="bg1"/>
                </a:solidFill>
                <a:latin typeface="Times New Roman" panose="02020603050405020304" pitchFamily="18" charset="0"/>
                <a:cs typeface="Times New Roman" panose="02020603050405020304" pitchFamily="18" charset="0"/>
              </a:rPr>
              <a:t>Le Plan de Prévention des Risques </a:t>
            </a:r>
            <a:r>
              <a:rPr lang="fr-FR" sz="2800" b="1" dirty="0" smtClean="0">
                <a:solidFill>
                  <a:schemeClr val="bg1"/>
                </a:solidFill>
                <a:latin typeface="Times New Roman" panose="02020603050405020304" pitchFamily="18" charset="0"/>
                <a:cs typeface="Times New Roman" panose="02020603050405020304" pitchFamily="18" charset="0"/>
              </a:rPr>
              <a:t>d’Avalanches</a:t>
            </a:r>
          </a:p>
          <a:p>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a:solidFill>
                  <a:schemeClr val="bg1"/>
                </a:solidFill>
                <a:latin typeface="Times New Roman" panose="02020603050405020304" pitchFamily="18" charset="0"/>
                <a:cs typeface="Times New Roman" panose="02020603050405020304" pitchFamily="18" charset="0"/>
              </a:rPr>
              <a:t>Pour éviter que des habitations soient construites sur des zones à risque d’avalanche, il existe un Plan de Prévention de Risques d’Avalanches (PPRA), qui définit trois zones : </a:t>
            </a:r>
            <a:endParaRPr lang="fr-FR" sz="2800" dirty="0" smtClean="0">
              <a:solidFill>
                <a:schemeClr val="bg1"/>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fr-FR" sz="2800" dirty="0" smtClean="0">
                <a:solidFill>
                  <a:schemeClr val="bg1"/>
                </a:solidFill>
                <a:latin typeface="Times New Roman" panose="02020603050405020304" pitchFamily="18" charset="0"/>
                <a:cs typeface="Times New Roman" panose="02020603050405020304" pitchFamily="18" charset="0"/>
              </a:rPr>
              <a:t>une </a:t>
            </a:r>
            <a:r>
              <a:rPr lang="fr-FR" sz="2800" dirty="0">
                <a:solidFill>
                  <a:schemeClr val="bg1"/>
                </a:solidFill>
                <a:latin typeface="Times New Roman" panose="02020603050405020304" pitchFamily="18" charset="0"/>
                <a:cs typeface="Times New Roman" panose="02020603050405020304" pitchFamily="18" charset="0"/>
              </a:rPr>
              <a:t>zone rouge où il est interdit de construire, </a:t>
            </a:r>
            <a:endParaRPr lang="fr-FR" sz="2800" dirty="0" smtClean="0">
              <a:solidFill>
                <a:schemeClr val="bg1"/>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fr-FR" sz="2800" dirty="0" smtClean="0">
                <a:solidFill>
                  <a:schemeClr val="bg1"/>
                </a:solidFill>
                <a:latin typeface="Times New Roman" panose="02020603050405020304" pitchFamily="18" charset="0"/>
                <a:cs typeface="Times New Roman" panose="02020603050405020304" pitchFamily="18" charset="0"/>
              </a:rPr>
              <a:t>une </a:t>
            </a:r>
            <a:r>
              <a:rPr lang="fr-FR" sz="2800" dirty="0">
                <a:solidFill>
                  <a:schemeClr val="bg1"/>
                </a:solidFill>
                <a:latin typeface="Times New Roman" panose="02020603050405020304" pitchFamily="18" charset="0"/>
                <a:cs typeface="Times New Roman" panose="02020603050405020304" pitchFamily="18" charset="0"/>
              </a:rPr>
              <a:t>zone bleue où le risque est classé moyen et où l’on doit prendre des mesures de protection pour les nouvelles constructions </a:t>
            </a:r>
            <a:endParaRPr lang="fr-FR" sz="2800" dirty="0" smtClean="0">
              <a:solidFill>
                <a:schemeClr val="bg1"/>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fr-FR" sz="2800" dirty="0" smtClean="0">
                <a:solidFill>
                  <a:schemeClr val="bg1"/>
                </a:solidFill>
                <a:latin typeface="Times New Roman" panose="02020603050405020304" pitchFamily="18" charset="0"/>
                <a:cs typeface="Times New Roman" panose="02020603050405020304" pitchFamily="18" charset="0"/>
              </a:rPr>
              <a:t>et </a:t>
            </a:r>
            <a:r>
              <a:rPr lang="fr-FR" sz="2800" dirty="0">
                <a:solidFill>
                  <a:schemeClr val="bg1"/>
                </a:solidFill>
                <a:latin typeface="Times New Roman" panose="02020603050405020304" pitchFamily="18" charset="0"/>
                <a:cs typeface="Times New Roman" panose="02020603050405020304" pitchFamily="18" charset="0"/>
              </a:rPr>
              <a:t>une zone blanche que l’on considère sans risque. </a:t>
            </a:r>
          </a:p>
        </p:txBody>
      </p:sp>
    </p:spTree>
  </p:cSld>
  <p:clrMapOvr>
    <a:masterClrMapping/>
  </p:clrMapOvr>
  <p:transition spd="med">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0" y="0"/>
            <a:ext cx="9036496" cy="609600"/>
          </a:xfrm>
        </p:spPr>
        <p:txBody>
          <a:bodyPr/>
          <a:lstStyle/>
          <a:p>
            <a:r>
              <a:rPr lang="en-US" dirty="0" err="1" smtClean="0">
                <a:solidFill>
                  <a:schemeClr val="bg1"/>
                </a:solidFill>
              </a:rPr>
              <a:t>Mesure</a:t>
            </a:r>
            <a:r>
              <a:rPr lang="en-US" dirty="0" smtClean="0">
                <a:solidFill>
                  <a:schemeClr val="bg1"/>
                </a:solidFill>
              </a:rPr>
              <a:t> de protection </a:t>
            </a:r>
            <a:r>
              <a:rPr lang="en-US" dirty="0" err="1" smtClean="0">
                <a:solidFill>
                  <a:schemeClr val="bg1"/>
                </a:solidFill>
              </a:rPr>
              <a:t>contre</a:t>
            </a:r>
            <a:r>
              <a:rPr lang="en-US" dirty="0" smtClean="0">
                <a:solidFill>
                  <a:schemeClr val="bg1"/>
                </a:solidFill>
              </a:rPr>
              <a:t> les avalanches </a:t>
            </a:r>
            <a:endParaRPr lang="en-US" dirty="0">
              <a:solidFill>
                <a:schemeClr val="bg1"/>
              </a:solidFill>
            </a:endParaRPr>
          </a:p>
        </p:txBody>
      </p:sp>
      <p:sp>
        <p:nvSpPr>
          <p:cNvPr id="89091" name="Rectangle 3"/>
          <p:cNvSpPr>
            <a:spLocks noGrp="1" noChangeArrowheads="1"/>
          </p:cNvSpPr>
          <p:nvPr>
            <p:ph type="body" sz="half" idx="1"/>
          </p:nvPr>
        </p:nvSpPr>
        <p:spPr>
          <a:xfrm>
            <a:off x="0" y="762000"/>
            <a:ext cx="9036496" cy="5867400"/>
          </a:xfrm>
        </p:spPr>
        <p:txBody>
          <a:bodyPr/>
          <a:lstStyle/>
          <a:p>
            <a:r>
              <a:rPr lang="fr-FR" sz="2800" b="0" dirty="0" smtClean="0">
                <a:latin typeface="Times New Roman" panose="02020603050405020304" pitchFamily="18" charset="0"/>
                <a:cs typeface="Times New Roman" panose="02020603050405020304" pitchFamily="18" charset="0"/>
              </a:rPr>
              <a:t>Il </a:t>
            </a:r>
            <a:r>
              <a:rPr lang="fr-FR" sz="2800" b="0" dirty="0">
                <a:latin typeface="Times New Roman" panose="02020603050405020304" pitchFamily="18" charset="0"/>
                <a:cs typeface="Times New Roman" panose="02020603050405020304" pitchFamily="18" charset="0"/>
              </a:rPr>
              <a:t>existe différentes mesures de protection pour lutter contre les avalanches. </a:t>
            </a:r>
          </a:p>
          <a:p>
            <a:r>
              <a:rPr lang="fr-FR" sz="2800" b="0" dirty="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Protection de soi</a:t>
            </a:r>
            <a:endParaRPr lang="fr-FR" sz="2800" b="0" dirty="0">
              <a:latin typeface="Times New Roman" panose="02020603050405020304" pitchFamily="18" charset="0"/>
              <a:cs typeface="Times New Roman" panose="02020603050405020304" pitchFamily="18" charset="0"/>
            </a:endParaRPr>
          </a:p>
          <a:p>
            <a:r>
              <a:rPr lang="fr-FR" sz="2800" b="0" dirty="0">
                <a:latin typeface="Times New Roman" panose="02020603050405020304" pitchFamily="18" charset="0"/>
                <a:cs typeface="Times New Roman" panose="02020603050405020304" pitchFamily="18" charset="0"/>
              </a:rPr>
              <a:t>Si l’on se retrouve piégé dans une avalanche, il faut tenter de </a:t>
            </a:r>
            <a:r>
              <a:rPr lang="fr-FR" sz="2800" b="0" dirty="0" smtClean="0">
                <a:latin typeface="Times New Roman" panose="02020603050405020304" pitchFamily="18" charset="0"/>
                <a:cs typeface="Times New Roman" panose="02020603050405020304" pitchFamily="18" charset="0"/>
              </a:rPr>
              <a:t>se </a:t>
            </a:r>
            <a:r>
              <a:rPr lang="fr-FR" sz="2800" b="0" dirty="0">
                <a:latin typeface="Times New Roman" panose="02020603050405020304" pitchFamily="18" charset="0"/>
                <a:cs typeface="Times New Roman" panose="02020603050405020304" pitchFamily="18" charset="0"/>
              </a:rPr>
              <a:t>débarrasser des sacs (sauf sac airbag) et bâtons, fermer la bouche et essayer de se maintenir à la surface par de grands mouvements de natation</a:t>
            </a:r>
            <a:r>
              <a:rPr lang="fr-FR" sz="2800" b="0" dirty="0" smtClean="0">
                <a:latin typeface="Times New Roman" panose="02020603050405020304" pitchFamily="18" charset="0"/>
                <a:cs typeface="Times New Roman" panose="02020603050405020304" pitchFamily="18" charset="0"/>
              </a:rPr>
              <a:t>.</a:t>
            </a:r>
          </a:p>
          <a:p>
            <a:r>
              <a:rPr lang="fr-FR" sz="2800" b="0" dirty="0" smtClean="0">
                <a:latin typeface="Times New Roman" panose="02020603050405020304" pitchFamily="18" charset="0"/>
                <a:cs typeface="Times New Roman" panose="02020603050405020304" pitchFamily="18" charset="0"/>
              </a:rPr>
              <a:t> </a:t>
            </a:r>
            <a:r>
              <a:rPr lang="fr-FR" sz="2800" b="0" dirty="0">
                <a:latin typeface="Times New Roman" panose="02020603050405020304" pitchFamily="18" charset="0"/>
                <a:cs typeface="Times New Roman" panose="02020603050405020304" pitchFamily="18" charset="0"/>
              </a:rPr>
              <a:t>Une fois l’avalanche terminée, si l’on est encore coincé à l’intérieur, il faut tenter de créer une poche d’air pour respirer, puis ne plus bouger pour économiser l’air en attendant les secours. </a:t>
            </a:r>
            <a:endParaRPr lang="fr-FR" sz="2800" b="0" dirty="0" smtClean="0">
              <a:latin typeface="Times New Roman" panose="02020603050405020304" pitchFamily="18" charset="0"/>
              <a:cs typeface="Times New Roman" panose="02020603050405020304" pitchFamily="18" charset="0"/>
            </a:endParaRPr>
          </a:p>
          <a:p>
            <a:r>
              <a:rPr lang="fr-FR" sz="2800" b="0" dirty="0" smtClean="0">
                <a:latin typeface="Times New Roman" panose="02020603050405020304" pitchFamily="18" charset="0"/>
                <a:cs typeface="Times New Roman" panose="02020603050405020304" pitchFamily="18" charset="0"/>
              </a:rPr>
              <a:t>Il </a:t>
            </a:r>
            <a:r>
              <a:rPr lang="fr-FR" sz="2800" b="0" dirty="0">
                <a:latin typeface="Times New Roman" panose="02020603050405020304" pitchFamily="18" charset="0"/>
                <a:cs typeface="Times New Roman" panose="02020603050405020304" pitchFamily="18" charset="0"/>
              </a:rPr>
              <a:t>vaut mieux émettre des sons brefs et aigus pour appeler à l’aide plutôt que de grand cris qui risque d’essouffler</a:t>
            </a:r>
            <a:r>
              <a:rPr lang="fr-FR" sz="2000" b="0" dirty="0"/>
              <a:t>. </a:t>
            </a:r>
            <a:endParaRPr lang="en-US" sz="2000" dirty="0"/>
          </a:p>
        </p:txBody>
      </p:sp>
    </p:spTree>
  </p:cSld>
  <p:clrMapOvr>
    <a:masterClrMapping/>
  </p:clrMapOvr>
  <p:transition spd="med">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6894" y="1628800"/>
            <a:ext cx="9117105" cy="3108543"/>
          </a:xfrm>
          <a:prstGeom prst="rect">
            <a:avLst/>
          </a:prstGeom>
        </p:spPr>
        <p:txBody>
          <a:bodyPr wrap="square">
            <a:spAutoFit/>
          </a:bodyPr>
          <a:lstStyle/>
          <a:p>
            <a:r>
              <a:rPr lang="fr-FR" sz="2800" dirty="0" smtClean="0">
                <a:solidFill>
                  <a:schemeClr val="bg1"/>
                </a:solidFill>
                <a:latin typeface="Times New Roman" panose="02020603050405020304" pitchFamily="18" charset="0"/>
                <a:cs typeface="Times New Roman" panose="02020603050405020304" pitchFamily="18" charset="0"/>
              </a:rPr>
              <a:t> </a:t>
            </a:r>
            <a:r>
              <a:rPr lang="fr-FR" sz="2800" b="1" dirty="0">
                <a:solidFill>
                  <a:schemeClr val="bg1"/>
                </a:solidFill>
                <a:latin typeface="Times New Roman" panose="02020603050405020304" pitchFamily="18" charset="0"/>
                <a:cs typeface="Times New Roman" panose="02020603050405020304" pitchFamily="18" charset="0"/>
              </a:rPr>
              <a:t>Le sac à </a:t>
            </a:r>
            <a:r>
              <a:rPr lang="fr-FR" sz="2800" b="1" dirty="0" smtClean="0">
                <a:solidFill>
                  <a:schemeClr val="bg1"/>
                </a:solidFill>
                <a:latin typeface="Times New Roman" panose="02020603050405020304" pitchFamily="18" charset="0"/>
                <a:cs typeface="Times New Roman" panose="02020603050405020304" pitchFamily="18" charset="0"/>
              </a:rPr>
              <a:t>dos Airbag</a:t>
            </a:r>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a:solidFill>
                  <a:schemeClr val="bg1"/>
                </a:solidFill>
                <a:latin typeface="Times New Roman" panose="02020603050405020304" pitchFamily="18" charset="0"/>
                <a:cs typeface="Times New Roman" panose="02020603050405020304" pitchFamily="18" charset="0"/>
              </a:rPr>
              <a:t>Le système Airbag n’existe pas seulement pour les voitures </a:t>
            </a:r>
            <a:r>
              <a:rPr lang="fr-FR" sz="2800" dirty="0" smtClean="0">
                <a:solidFill>
                  <a:schemeClr val="bg1"/>
                </a:solidFill>
                <a:latin typeface="Times New Roman" panose="02020603050405020304" pitchFamily="18" charset="0"/>
                <a:cs typeface="Times New Roman" panose="02020603050405020304" pitchFamily="18" charset="0"/>
              </a:rPr>
              <a:t>!</a:t>
            </a:r>
          </a:p>
          <a:p>
            <a:r>
              <a:rPr lang="fr-FR" sz="2800" dirty="0" smtClean="0">
                <a:solidFill>
                  <a:schemeClr val="bg1"/>
                </a:solidFill>
                <a:latin typeface="Times New Roman" panose="02020603050405020304" pitchFamily="18" charset="0"/>
                <a:cs typeface="Times New Roman" panose="02020603050405020304" pitchFamily="18" charset="0"/>
              </a:rPr>
              <a:t>ce </a:t>
            </a:r>
            <a:r>
              <a:rPr lang="fr-FR" sz="2800" dirty="0">
                <a:solidFill>
                  <a:schemeClr val="bg1"/>
                </a:solidFill>
                <a:latin typeface="Times New Roman" panose="02020603050405020304" pitchFamily="18" charset="0"/>
                <a:cs typeface="Times New Roman" panose="02020603050405020304" pitchFamily="18" charset="0"/>
              </a:rPr>
              <a:t>système </a:t>
            </a:r>
            <a:r>
              <a:rPr lang="fr-FR" sz="2800" dirty="0" smtClean="0">
                <a:solidFill>
                  <a:schemeClr val="bg1"/>
                </a:solidFill>
                <a:latin typeface="Times New Roman" panose="02020603050405020304" pitchFamily="18" charset="0"/>
                <a:cs typeface="Times New Roman" panose="02020603050405020304" pitchFamily="18" charset="0"/>
              </a:rPr>
              <a:t>vise </a:t>
            </a:r>
            <a:r>
              <a:rPr lang="fr-FR" sz="2800" dirty="0">
                <a:solidFill>
                  <a:schemeClr val="bg1"/>
                </a:solidFill>
                <a:latin typeface="Times New Roman" panose="02020603050405020304" pitchFamily="18" charset="0"/>
                <a:cs typeface="Times New Roman" panose="02020603050405020304" pitchFamily="18" charset="0"/>
              </a:rPr>
              <a:t>à éviter l’ensevelissement lors d’une avalanche .</a:t>
            </a:r>
            <a:endParaRPr lang="fr-FR" sz="2800" dirty="0" smtClean="0">
              <a:solidFill>
                <a:schemeClr val="bg1"/>
              </a:solidFill>
              <a:latin typeface="Times New Roman" panose="02020603050405020304" pitchFamily="18" charset="0"/>
              <a:cs typeface="Times New Roman" panose="02020603050405020304" pitchFamily="18" charset="0"/>
            </a:endParaRPr>
          </a:p>
          <a:p>
            <a:r>
              <a:rPr lang="fr-FR" sz="2800" dirty="0" smtClean="0">
                <a:solidFill>
                  <a:schemeClr val="bg1"/>
                </a:solidFill>
                <a:latin typeface="Times New Roman" panose="02020603050405020304" pitchFamily="18" charset="0"/>
                <a:cs typeface="Times New Roman" panose="02020603050405020304" pitchFamily="18" charset="0"/>
              </a:rPr>
              <a:t>Lors </a:t>
            </a:r>
            <a:r>
              <a:rPr lang="fr-FR" sz="2800" dirty="0">
                <a:solidFill>
                  <a:schemeClr val="bg1"/>
                </a:solidFill>
                <a:latin typeface="Times New Roman" panose="02020603050405020304" pitchFamily="18" charset="0"/>
                <a:cs typeface="Times New Roman" panose="02020603050405020304" pitchFamily="18" charset="0"/>
              </a:rPr>
              <a:t>du déclenchement de l’avalanche, on doit tirer sur une poignée, des sacs se gonflent et font « flotter » l’</a:t>
            </a:r>
            <a:r>
              <a:rPr lang="fr-FR" sz="2800" dirty="0" err="1">
                <a:solidFill>
                  <a:schemeClr val="bg1"/>
                </a:solidFill>
                <a:latin typeface="Times New Roman" panose="02020603050405020304" pitchFamily="18" charset="0"/>
                <a:cs typeface="Times New Roman" panose="02020603050405020304" pitchFamily="18" charset="0"/>
              </a:rPr>
              <a:t>avalanché</a:t>
            </a:r>
            <a:r>
              <a:rPr lang="fr-FR" sz="2800" dirty="0">
                <a:solidFill>
                  <a:schemeClr val="bg1"/>
                </a:solidFill>
                <a:latin typeface="Times New Roman" panose="02020603050405020304" pitchFamily="18" charset="0"/>
                <a:cs typeface="Times New Roman" panose="02020603050405020304" pitchFamily="18" charset="0"/>
              </a:rPr>
              <a:t> en surface. </a:t>
            </a:r>
          </a:p>
        </p:txBody>
      </p:sp>
      <p:sp>
        <p:nvSpPr>
          <p:cNvPr id="4" name="Rectangle 3"/>
          <p:cNvSpPr/>
          <p:nvPr/>
        </p:nvSpPr>
        <p:spPr>
          <a:xfrm>
            <a:off x="323528" y="980728"/>
            <a:ext cx="4830168" cy="523220"/>
          </a:xfrm>
          <a:prstGeom prst="rect">
            <a:avLst/>
          </a:prstGeom>
        </p:spPr>
        <p:txBody>
          <a:bodyPr wrap="none">
            <a:spAutoFit/>
          </a:bodyPr>
          <a:lstStyle/>
          <a:p>
            <a:r>
              <a:rPr lang="fr-FR" sz="2800" dirty="0">
                <a:solidFill>
                  <a:schemeClr val="bg1"/>
                </a:solidFill>
                <a:latin typeface="Times New Roman" panose="02020603050405020304" pitchFamily="18" charset="0"/>
                <a:cs typeface="Times New Roman" panose="02020603050405020304" pitchFamily="18" charset="0"/>
              </a:rPr>
              <a:t>Fonctionnement d'un sac airbag </a:t>
            </a:r>
          </a:p>
        </p:txBody>
      </p:sp>
    </p:spTree>
  </p:cSld>
  <p:clrMapOvr>
    <a:masterClrMapping/>
  </p:clrMapOvr>
  <p:transition spd="med">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9622" name="Picture 166" descr="earthen_swatch_q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75" y="-28720"/>
            <a:ext cx="9177775" cy="68867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864" y="13601"/>
            <a:ext cx="9036496" cy="5139869"/>
          </a:xfrm>
          <a:prstGeom prst="rect">
            <a:avLst/>
          </a:prstGeom>
        </p:spPr>
        <p:txBody>
          <a:bodyPr wrap="square">
            <a:spAutoFit/>
          </a:bodyPr>
          <a:lstStyle/>
          <a:p>
            <a:r>
              <a:rPr lang="fr-FR" sz="2400" dirty="0" smtClean="0">
                <a:solidFill>
                  <a:schemeClr val="bg1"/>
                </a:solidFill>
                <a:latin typeface="Symbol" panose="05050102010706020507" pitchFamily="18" charset="2"/>
              </a:rPr>
              <a:t> </a:t>
            </a:r>
            <a:r>
              <a:rPr lang="fr-FR" sz="2400" b="1" dirty="0">
                <a:solidFill>
                  <a:schemeClr val="bg1"/>
                </a:solidFill>
                <a:latin typeface="Comic Sans MS" panose="030F0702030302020204" pitchFamily="66" charset="0"/>
              </a:rPr>
              <a:t>L’Appareil de Recherche de Victimes d’Avalanche(ARVA), pelle et sonde</a:t>
            </a:r>
            <a:endParaRPr lang="fr-FR" sz="2400" dirty="0">
              <a:solidFill>
                <a:schemeClr val="bg1"/>
              </a:solidFill>
              <a:latin typeface="Comic Sans MS" panose="030F0702030302020204" pitchFamily="66" charset="0"/>
            </a:endParaRPr>
          </a:p>
          <a:p>
            <a:r>
              <a:rPr lang="fr-FR" sz="2800" dirty="0" smtClean="0">
                <a:solidFill>
                  <a:schemeClr val="bg1"/>
                </a:solidFill>
                <a:latin typeface="Times New Roman" panose="02020603050405020304" pitchFamily="18" charset="0"/>
                <a:cs typeface="Times New Roman" panose="02020603050405020304" pitchFamily="18" charset="0"/>
              </a:rPr>
              <a:t>appelé </a:t>
            </a:r>
            <a:r>
              <a:rPr lang="fr-FR" sz="2800" dirty="0">
                <a:solidFill>
                  <a:schemeClr val="bg1"/>
                </a:solidFill>
                <a:latin typeface="Times New Roman" panose="02020603050405020304" pitchFamily="18" charset="0"/>
                <a:cs typeface="Times New Roman" panose="02020603050405020304" pitchFamily="18" charset="0"/>
              </a:rPr>
              <a:t>aussi Détecteur de Victimes d’Avalanche (DVA) est un appareil électronique émetteur / récepteur d’un signal radio particulier, destiné à localiser rapidement la personne qui en possède un, si celui-ci est enfoui sous une </a:t>
            </a:r>
            <a:r>
              <a:rPr lang="fr-FR" sz="2800" dirty="0" smtClean="0">
                <a:solidFill>
                  <a:schemeClr val="bg1"/>
                </a:solidFill>
                <a:latin typeface="Times New Roman" panose="02020603050405020304" pitchFamily="18" charset="0"/>
                <a:cs typeface="Times New Roman" panose="02020603050405020304" pitchFamily="18" charset="0"/>
              </a:rPr>
              <a:t>avalanche.</a:t>
            </a:r>
          </a:p>
          <a:p>
            <a:r>
              <a:rPr lang="fr-FR" sz="2800" dirty="0" smtClean="0">
                <a:solidFill>
                  <a:schemeClr val="bg1"/>
                </a:solidFill>
                <a:latin typeface="Times New Roman" panose="02020603050405020304" pitchFamily="18" charset="0"/>
                <a:cs typeface="Times New Roman" panose="02020603050405020304" pitchFamily="18" charset="0"/>
              </a:rPr>
              <a:t>La </a:t>
            </a:r>
            <a:r>
              <a:rPr lang="fr-FR" sz="2800" dirty="0">
                <a:solidFill>
                  <a:schemeClr val="bg1"/>
                </a:solidFill>
                <a:latin typeface="Times New Roman" panose="02020603050405020304" pitchFamily="18" charset="0"/>
                <a:cs typeface="Times New Roman" panose="02020603050405020304" pitchFamily="18" charset="0"/>
              </a:rPr>
              <a:t>pelle permet de dégager rapidement la victime, car creuser à la main relève du défi. </a:t>
            </a:r>
            <a:endParaRPr lang="fr-FR" sz="2800" dirty="0" smtClean="0">
              <a:solidFill>
                <a:schemeClr val="bg1"/>
              </a:solidFill>
              <a:latin typeface="Times New Roman" panose="02020603050405020304" pitchFamily="18" charset="0"/>
              <a:cs typeface="Times New Roman" panose="02020603050405020304" pitchFamily="18" charset="0"/>
            </a:endParaRPr>
          </a:p>
          <a:p>
            <a:r>
              <a:rPr lang="fr-FR" sz="2800" dirty="0" smtClean="0">
                <a:solidFill>
                  <a:schemeClr val="bg1"/>
                </a:solidFill>
                <a:latin typeface="Times New Roman" panose="02020603050405020304" pitchFamily="18" charset="0"/>
                <a:cs typeface="Times New Roman" panose="02020603050405020304" pitchFamily="18" charset="0"/>
              </a:rPr>
              <a:t>La </a:t>
            </a:r>
            <a:r>
              <a:rPr lang="fr-FR" sz="2800" dirty="0">
                <a:solidFill>
                  <a:schemeClr val="bg1"/>
                </a:solidFill>
                <a:latin typeface="Times New Roman" panose="02020603050405020304" pitchFamily="18" charset="0"/>
                <a:cs typeface="Times New Roman" panose="02020603050405020304" pitchFamily="18" charset="0"/>
              </a:rPr>
              <a:t>sonde est une longue tige très fine entre 2,40m et 3,20m qui permet de repérer plus facilement les victimes d’avalanche en la plantant dans la neige. </a:t>
            </a:r>
            <a:endParaRPr lang="fr-FR" sz="2800" dirty="0">
              <a:latin typeface="Times New Roman" panose="02020603050405020304" pitchFamily="18" charset="0"/>
              <a:cs typeface="Times New Roman" panose="02020603050405020304" pitchFamily="18" charset="0"/>
            </a:endParaRPr>
          </a:p>
          <a:p>
            <a:r>
              <a:rPr lang="fr-FR" sz="2800" dirty="0" smtClean="0">
                <a:latin typeface="Times New Roman" panose="02020603050405020304" pitchFamily="18" charset="0"/>
                <a:cs typeface="Times New Roman" panose="02020603050405020304" pitchFamily="18" charset="0"/>
              </a:rPr>
              <a:t></a:t>
            </a:r>
            <a:endParaRPr lang="fr-FR" sz="2800" dirty="0">
              <a:solidFill>
                <a:schemeClr val="bg1"/>
              </a:solidFill>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0332" y="4581127"/>
            <a:ext cx="1613496" cy="2247037"/>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6128" y="4581128"/>
            <a:ext cx="1749176" cy="2262582"/>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4288" y="4581127"/>
            <a:ext cx="1139834" cy="2230953"/>
          </a:xfrm>
          <a:prstGeom prst="rect">
            <a:avLst/>
          </a:prstGeom>
        </p:spPr>
      </p:pic>
    </p:spTree>
  </p:cSld>
  <p:clrMapOvr>
    <a:masterClrMapping/>
  </p:clrMapOvr>
  <p:transition spd="med">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9622" name="Picture 166" descr="earthen_swatch_q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75" y="-28720"/>
            <a:ext cx="9177775" cy="68867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864" y="13601"/>
            <a:ext cx="9036496" cy="3108543"/>
          </a:xfrm>
          <a:prstGeom prst="rect">
            <a:avLst/>
          </a:prstGeom>
        </p:spPr>
        <p:txBody>
          <a:bodyPr wrap="square">
            <a:spAutoFit/>
          </a:bodyPr>
          <a:lstStyle/>
          <a:p>
            <a:r>
              <a:rPr lang="fr-FR" sz="2400" dirty="0" smtClean="0">
                <a:solidFill>
                  <a:schemeClr val="bg1"/>
                </a:solidFill>
                <a:latin typeface="Symbol" panose="05050102010706020507" pitchFamily="18" charset="2"/>
              </a:rPr>
              <a:t> </a:t>
            </a:r>
            <a:r>
              <a:rPr lang="fr-FR" dirty="0" smtClean="0"/>
              <a:t> </a:t>
            </a:r>
            <a:r>
              <a:rPr lang="fr-FR" sz="2800" b="1" dirty="0">
                <a:solidFill>
                  <a:schemeClr val="bg1"/>
                </a:solidFill>
                <a:latin typeface="Times New Roman" panose="02020603050405020304" pitchFamily="18" charset="0"/>
                <a:cs typeface="Times New Roman" panose="02020603050405020304" pitchFamily="18" charset="0"/>
              </a:rPr>
              <a:t>Les paravalanches</a:t>
            </a:r>
            <a:endParaRPr lang="fr-FR" sz="2800" dirty="0">
              <a:solidFill>
                <a:schemeClr val="bg1"/>
              </a:solidFill>
              <a:latin typeface="Times New Roman" panose="02020603050405020304" pitchFamily="18" charset="0"/>
              <a:cs typeface="Times New Roman" panose="02020603050405020304" pitchFamily="18" charset="0"/>
            </a:endParaRPr>
          </a:p>
          <a:p>
            <a:r>
              <a:rPr lang="fr-FR" sz="2800" dirty="0">
                <a:solidFill>
                  <a:schemeClr val="bg1"/>
                </a:solidFill>
                <a:latin typeface="Times New Roman" panose="02020603050405020304" pitchFamily="18" charset="0"/>
                <a:cs typeface="Times New Roman" panose="02020603050405020304" pitchFamily="18" charset="0"/>
              </a:rPr>
              <a:t>Les paravalanches sont des éléments destinés à retenir ou freiner les avalanches. Ils sont placés dans les couloirs d’avalanches à des endroits stratégiques de manière à protéger les habitations, routes, forêts… situées en aval. Il en existe plusieurs types : </a:t>
            </a:r>
            <a:r>
              <a:rPr lang="fr-FR" sz="2800" dirty="0" smtClean="0">
                <a:solidFill>
                  <a:schemeClr val="bg1"/>
                </a:solidFill>
                <a:latin typeface="Times New Roman" panose="02020603050405020304" pitchFamily="18" charset="0"/>
                <a:cs typeface="Times New Roman" panose="02020603050405020304" pitchFamily="18" charset="0"/>
              </a:rPr>
              <a:t> </a:t>
            </a:r>
            <a:r>
              <a:rPr lang="fr-FR" sz="2800" dirty="0">
                <a:solidFill>
                  <a:schemeClr val="bg1"/>
                </a:solidFill>
                <a:latin typeface="Times New Roman" panose="02020603050405020304" pitchFamily="18" charset="0"/>
                <a:cs typeface="Times New Roman" panose="02020603050405020304" pitchFamily="18" charset="0"/>
              </a:rPr>
              <a:t>barrières, grillages, filets… </a:t>
            </a:r>
          </a:p>
          <a:p>
            <a:endParaRPr lang="fr-FR" sz="2800" dirty="0">
              <a:solidFill>
                <a:schemeClr val="bg1"/>
              </a:solidFill>
              <a:latin typeface="Times New Roman" panose="02020603050405020304" pitchFamily="18" charset="0"/>
              <a:cs typeface="Times New Roman" panose="02020603050405020304" pitchFamily="18" charset="0"/>
            </a:endParaRP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64" y="2689519"/>
            <a:ext cx="4237995" cy="2739191"/>
          </a:xfrm>
          <a:prstGeom prst="rect">
            <a:avLst/>
          </a:prstGeom>
        </p:spPr>
      </p:pic>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6" y="4077072"/>
            <a:ext cx="4905142" cy="2592288"/>
          </a:xfrm>
          <a:prstGeom prst="rect">
            <a:avLst/>
          </a:prstGeom>
        </p:spPr>
      </p:pic>
    </p:spTree>
    <p:extLst>
      <p:ext uri="{BB962C8B-B14F-4D97-AF65-F5344CB8AC3E}">
        <p14:creationId xmlns:p14="http://schemas.microsoft.com/office/powerpoint/2010/main" val="3793514729"/>
      </p:ext>
    </p:extLst>
  </p:cSld>
  <p:clrMapOvr>
    <a:masterClrMapping/>
  </p:clrMapOvr>
  <p:transition spd="med">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4244"/>
            <a:ext cx="8899055" cy="6741368"/>
          </a:xfrm>
          <a:prstGeom prst="rect">
            <a:avLst/>
          </a:prstGeom>
        </p:spPr>
      </p:pic>
    </p:spTree>
    <p:extLst>
      <p:ext uri="{BB962C8B-B14F-4D97-AF65-F5344CB8AC3E}">
        <p14:creationId xmlns:p14="http://schemas.microsoft.com/office/powerpoint/2010/main" val="413737013"/>
      </p:ext>
    </p:extLst>
  </p:cSld>
  <p:clrMapOvr>
    <a:masterClrMapping/>
  </p:clrMapOvr>
  <p:transition spd="med">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3" y="19584"/>
            <a:ext cx="9093449" cy="3193392"/>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3" y="2708921"/>
            <a:ext cx="9093449" cy="4149080"/>
          </a:xfrm>
          <a:prstGeom prst="rect">
            <a:avLst/>
          </a:prstGeom>
        </p:spPr>
      </p:pic>
    </p:spTree>
    <p:extLst>
      <p:ext uri="{BB962C8B-B14F-4D97-AF65-F5344CB8AC3E}">
        <p14:creationId xmlns:p14="http://schemas.microsoft.com/office/powerpoint/2010/main" val="475807116"/>
      </p:ext>
    </p:extLst>
  </p:cSld>
  <p:clrMapOvr>
    <a:masterClrMapping/>
  </p:clrMapOvr>
  <p:transition spd="med">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640"/>
            <a:ext cx="9144000" cy="6453336"/>
          </a:xfrm>
          <a:prstGeom prst="rect">
            <a:avLst/>
          </a:prstGeom>
        </p:spPr>
      </p:pic>
    </p:spTree>
    <p:extLst>
      <p:ext uri="{BB962C8B-B14F-4D97-AF65-F5344CB8AC3E}">
        <p14:creationId xmlns:p14="http://schemas.microsoft.com/office/powerpoint/2010/main" val="3676689235"/>
      </p:ext>
    </p:extLst>
  </p:cSld>
  <p:clrMapOvr>
    <a:masterClrMapping/>
  </p:clrMapOvr>
  <p:transition spd="med">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12" y="476672"/>
            <a:ext cx="9280424" cy="5904655"/>
          </a:xfrm>
          <a:prstGeom prst="rect">
            <a:avLst/>
          </a:prstGeom>
        </p:spPr>
      </p:pic>
    </p:spTree>
    <p:extLst>
      <p:ext uri="{BB962C8B-B14F-4D97-AF65-F5344CB8AC3E}">
        <p14:creationId xmlns:p14="http://schemas.microsoft.com/office/powerpoint/2010/main" val="4241391043"/>
      </p:ext>
    </p:extLst>
  </p:cSld>
  <p:clrMapOvr>
    <a:masterClrMapping/>
  </p:clrMapOvr>
  <p:transition spd="med">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26" y="404664"/>
            <a:ext cx="9042148" cy="6048672"/>
          </a:xfrm>
          <a:prstGeom prst="rect">
            <a:avLst/>
          </a:prstGeom>
        </p:spPr>
      </p:pic>
    </p:spTree>
    <p:extLst>
      <p:ext uri="{BB962C8B-B14F-4D97-AF65-F5344CB8AC3E}">
        <p14:creationId xmlns:p14="http://schemas.microsoft.com/office/powerpoint/2010/main" val="2386588691"/>
      </p:ext>
    </p:extLst>
  </p:cSld>
  <p:clrMapOvr>
    <a:masterClrMapping/>
  </p:clrMapOvr>
  <p:transition spd="med">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584"/>
            <a:ext cx="9102899" cy="2833352"/>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7" y="2636912"/>
            <a:ext cx="9096571" cy="4285993"/>
          </a:xfrm>
          <a:prstGeom prst="rect">
            <a:avLst/>
          </a:prstGeom>
        </p:spPr>
      </p:pic>
    </p:spTree>
    <p:extLst>
      <p:ext uri="{BB962C8B-B14F-4D97-AF65-F5344CB8AC3E}">
        <p14:creationId xmlns:p14="http://schemas.microsoft.com/office/powerpoint/2010/main" val="2679492793"/>
      </p:ext>
    </p:extLst>
  </p:cSld>
  <p:clrMapOvr>
    <a:masterClrMapping/>
  </p:clrMapOvr>
  <p:transition spd="med">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0688"/>
            <a:ext cx="9153628" cy="5544616"/>
          </a:xfrm>
          <a:prstGeom prst="rect">
            <a:avLst/>
          </a:prstGeom>
        </p:spPr>
      </p:pic>
    </p:spTree>
    <p:extLst>
      <p:ext uri="{BB962C8B-B14F-4D97-AF65-F5344CB8AC3E}">
        <p14:creationId xmlns:p14="http://schemas.microsoft.com/office/powerpoint/2010/main" val="1178271408"/>
      </p:ext>
    </p:extLst>
  </p:cSld>
  <p:clrMapOvr>
    <a:masterClrMapping/>
  </p:clrMapOvr>
  <p:transition spd="med">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 y="620688"/>
            <a:ext cx="9147407" cy="5616624"/>
          </a:xfrm>
          <a:prstGeom prst="rect">
            <a:avLst/>
          </a:prstGeom>
        </p:spPr>
      </p:pic>
    </p:spTree>
    <p:extLst>
      <p:ext uri="{BB962C8B-B14F-4D97-AF65-F5344CB8AC3E}">
        <p14:creationId xmlns:p14="http://schemas.microsoft.com/office/powerpoint/2010/main" val="384113100"/>
      </p:ext>
    </p:extLst>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silly_mime">
  <a:themeElements>
    <a:clrScheme name="silly_mi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illy_mi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illy_mi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illy_mi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illy_mi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illy_mi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illy_mi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illy_mi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illy_mi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illy_mi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illy_mi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illy_mi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illy_mi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illy_mi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burlwood</Template>
  <TotalTime>2034</TotalTime>
  <Words>2282</Words>
  <Application>Microsoft Office PowerPoint</Application>
  <PresentationFormat>Affichage à l'écran (4:3)</PresentationFormat>
  <Paragraphs>162</Paragraphs>
  <Slides>50</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50</vt:i4>
      </vt:variant>
    </vt:vector>
  </HeadingPairs>
  <TitlesOfParts>
    <vt:vector size="62" baseType="lpstr">
      <vt:lpstr>Arial</vt:lpstr>
      <vt:lpstr>Arial Black</vt:lpstr>
      <vt:lpstr>Bernard MT Condensed</vt:lpstr>
      <vt:lpstr>Comic Sans MS</vt:lpstr>
      <vt:lpstr>Courier New</vt:lpstr>
      <vt:lpstr>Impact</vt:lpstr>
      <vt:lpstr>Symbol</vt:lpstr>
      <vt:lpstr>Tahoma</vt:lpstr>
      <vt:lpstr>Times New Roman</vt:lpstr>
      <vt:lpstr>Trebuchet MS</vt:lpstr>
      <vt:lpstr>Wingdings</vt:lpstr>
      <vt:lpstr>silly_mime</vt:lpstr>
      <vt:lpstr>Risques géodynamiques (02)</vt:lpstr>
      <vt:lpstr>Présentation PowerPoint</vt:lpstr>
      <vt:lpstr>Présentation PowerPoint</vt:lpstr>
      <vt:lpstr>Présentation PowerPoint</vt:lpstr>
      <vt:lpstr>2. Typologie des mouvements de terrain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4.Eboulement</vt:lpstr>
      <vt:lpstr>Définition </vt:lpstr>
      <vt:lpstr> </vt:lpstr>
      <vt:lpstr>Présentation PowerPoint</vt:lpstr>
      <vt:lpstr>   5.LES AVALANCHES </vt:lpstr>
      <vt:lpstr> Qu’est-ce qu’une Avalanche ?  </vt:lpstr>
      <vt:lpstr> Qu’est-ce qu’une Avalanche ?  </vt:lpstr>
      <vt:lpstr>Présentation PowerPoint</vt:lpstr>
      <vt:lpstr>Présentation PowerPoint</vt:lpstr>
      <vt:lpstr>Présentation PowerPoint</vt:lpstr>
      <vt:lpstr>Présentation PowerPoint</vt:lpstr>
      <vt:lpstr>Présentation PowerPoint</vt:lpstr>
      <vt:lpstr>LES CONSÉQUENCES D’UNE AVALANCHE </vt:lpstr>
      <vt:lpstr>LES CONSÉQUENCES D’UNE AVALANCHE </vt:lpstr>
      <vt:lpstr>Elements</vt:lpstr>
      <vt:lpstr>Elements</vt:lpstr>
      <vt:lpstr>Présentation PowerPoint</vt:lpstr>
      <vt:lpstr>Présentation PowerPoint</vt:lpstr>
      <vt:lpstr>Présentation PowerPoint</vt:lpstr>
      <vt:lpstr>Mesure de protection contre les avalanches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Burlwood</dc:title>
  <dc:creator>TOSHIBA</dc:creator>
  <cp:lastModifiedBy>TOSHIBA</cp:lastModifiedBy>
  <cp:revision>75</cp:revision>
  <dcterms:created xsi:type="dcterms:W3CDTF">2020-03-24T13:22:13Z</dcterms:created>
  <dcterms:modified xsi:type="dcterms:W3CDTF">2023-11-11T08:08:20Z</dcterms:modified>
</cp:coreProperties>
</file>