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4" r:id="rId4"/>
    <p:sldId id="279" r:id="rId5"/>
    <p:sldId id="280" r:id="rId6"/>
    <p:sldId id="260" r:id="rId7"/>
    <p:sldId id="261" r:id="rId8"/>
    <p:sldId id="262" r:id="rId9"/>
    <p:sldId id="265" r:id="rId10"/>
    <p:sldId id="263" r:id="rId11"/>
    <p:sldId id="267" r:id="rId12"/>
    <p:sldId id="285" r:id="rId13"/>
    <p:sldId id="286" r:id="rId14"/>
    <p:sldId id="287" r:id="rId15"/>
    <p:sldId id="288" r:id="rId16"/>
    <p:sldId id="290" r:id="rId17"/>
    <p:sldId id="266" r:id="rId18"/>
    <p:sldId id="291" r:id="rId19"/>
    <p:sldId id="284" r:id="rId20"/>
    <p:sldId id="281" r:id="rId21"/>
    <p:sldId id="282" r:id="rId22"/>
    <p:sldId id="283" r:id="rId23"/>
    <p:sldId id="289" r:id="rId24"/>
    <p:sldId id="268" r:id="rId25"/>
    <p:sldId id="269" r:id="rId26"/>
    <p:sldId id="270" r:id="rId27"/>
    <p:sldId id="271" r:id="rId28"/>
    <p:sldId id="272" r:id="rId29"/>
    <p:sldId id="273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292" r:id="rId4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tec" initials="P" lastIdx="1" clrIdx="0">
    <p:extLst>
      <p:ext uri="{19B8F6BF-5375-455C-9EA6-DF929625EA0E}">
        <p15:presenceInfo xmlns:p15="http://schemas.microsoft.com/office/powerpoint/2012/main" xmlns="" userId="Pcte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30T14:13:04.428" idx="1">
    <p:pos x="10" y="10"/>
    <p:text/>
    <p:extLst>
      <p:ext uri="{C676402C-5697-4E1C-873F-D02D1690AC5C}">
        <p15:threadingInfo xmlns:p15="http://schemas.microsoft.com/office/powerpoint/2012/main" xmlns="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418930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7789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77149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0057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057344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95337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43255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70403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72673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18409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78011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934181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347837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88501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245853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822330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61874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A309A6D-C09C-4548-B29A-6CF363A7E532}" type="datetimeFigureOut">
              <a:rPr lang="fr-FR" smtClean="0"/>
              <a:pPr/>
              <a:t>30/10/2022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8880556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85852" y="2214554"/>
            <a:ext cx="67151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risques</a:t>
            </a:r>
          </a:p>
          <a:p>
            <a:pPr algn="ctr"/>
            <a:r>
              <a:rPr lang="it-IT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TDN°2: Origines</a:t>
            </a:r>
            <a:endParaRPr lang="fr-F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21703" y="1196752"/>
            <a:ext cx="4500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LE FEU</a:t>
            </a:r>
            <a:endParaRPr lang="fr-F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584" y="2636912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feu est la production d'une flamme et la dégradation visible d'un corps par une réaction chimique exothermique d'oxydo-réduction appelée combustion.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8596" y="500042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 qu’il y ait feu, Il faut la combinaison de 3 éléments: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8685" y="1412776"/>
            <a:ext cx="7349506" cy="504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640959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683568" y="163349"/>
            <a:ext cx="5585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classes de Feu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différents types d’extincteurs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48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4664"/>
            <a:ext cx="828092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87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1172" y="116632"/>
            <a:ext cx="87154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Moyens de prévention:</a:t>
            </a:r>
          </a:p>
          <a:p>
            <a:pPr>
              <a:lnSpc>
                <a:spcPct val="150000"/>
              </a:lnSpc>
            </a:pPr>
            <a:endParaRPr lang="fr-FR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Formation, information et instruction du personnel 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Organisation du stockage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Organisation de l’alerte et de l’intervention des secours 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Contrôle des équipements et installations 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Signalisation et étiquetage appropriés 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Affichage des consignes de sécurité et des plans d’évacuation 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Installation d’alarmes et de moyens de détection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19672" y="2780928"/>
            <a:ext cx="628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Les risques chimiques</a:t>
            </a:r>
            <a:endParaRPr lang="fr-F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7158" y="285728"/>
            <a:ext cx="6087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Apprenez à décoder les étiquettes :</a:t>
            </a:r>
            <a:endParaRPr lang="fr-F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841437"/>
            <a:ext cx="5532095" cy="5610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95325"/>
            <a:ext cx="8991600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285728"/>
            <a:ext cx="82868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Équipements de protection individuelle spécifique à la manipulation des produits chimiques: 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90168"/>
            <a:ext cx="8001056" cy="5407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2" y="714356"/>
            <a:ext cx="87154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Moyens de prévention:</a:t>
            </a:r>
          </a:p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Information, formation et instruction du personnel </a:t>
            </a:r>
          </a:p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Réduction des quantités.</a:t>
            </a:r>
          </a:p>
          <a:p>
            <a:endParaRPr lang="fr-F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Limitation du nombre de salariés exposés et du temps d’exposition </a:t>
            </a:r>
          </a:p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Organisation et conditions de stockage adaptées </a:t>
            </a:r>
          </a:p>
          <a:p>
            <a:endParaRPr lang="fr-F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Port d’équipements de protection individuelle </a:t>
            </a:r>
          </a:p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Ventilation correcte des locaux </a:t>
            </a:r>
          </a:p>
          <a:p>
            <a:endParaRPr lang="fr-F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Surveillance médicale du personnel concerné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51720" y="2780928"/>
            <a:ext cx="55721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La circulation</a:t>
            </a:r>
            <a:endParaRPr lang="fr-FR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386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214290"/>
            <a:ext cx="5786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de circulation sur site : </a:t>
            </a:r>
            <a:endParaRPr lang="fr-F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928670"/>
            <a:ext cx="9144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entrées et sorties du personnel et des visiteurs, </a:t>
            </a: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l'entrée dans l'établissement des matières premières et autres produits nécessaires aux fabrications et au fonctionnement (entretien, restauration,..), </a:t>
            </a: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mouvements entre les ateliers (et à l'intérieur de ceux-ci), </a:t>
            </a: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sortie des produits finis ou usinés, des déchets, des sous-produits,</a:t>
            </a:r>
          </a:p>
          <a:p>
            <a:pPr>
              <a:buFont typeface="Wingdings" pitchFamily="2" charset="2"/>
              <a:buChar char="§"/>
            </a:pP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déplacements du personnel (qu'il soit motorisé ou à pied) à l'intérieur de l'établissement entre les différents locaux, de fabrication (atelier, usine,..) ou les annexes (vestiaire, cantine, infirmerie,..). </a:t>
            </a:r>
          </a:p>
          <a:p>
            <a:pPr>
              <a:buFont typeface="Wingdings" pitchFamily="2" charset="2"/>
              <a:buChar char="§"/>
            </a:pPr>
            <a:endParaRPr lang="fr-FR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18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348" y="571480"/>
            <a:ext cx="7429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actions de prévention des risques de circulation : </a:t>
            </a:r>
            <a:endParaRPr lang="fr-F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1520" y="1844824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circulation à pied : </a:t>
            </a:r>
          </a:p>
          <a:p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Contrôler l’accès des personnes sur site, 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Respecter les consignes de sécurité, </a:t>
            </a:r>
          </a:p>
          <a:p>
            <a:pPr>
              <a:buFont typeface="Wingdings" pitchFamily="2" charset="2"/>
              <a:buChar char="§"/>
            </a:pP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Porter les équipements de protection individuelle de base,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Porter les équipements de protection complémentaires liés à la tâche effectuée. </a:t>
            </a:r>
          </a:p>
        </p:txBody>
      </p:sp>
    </p:spTree>
    <p:extLst>
      <p:ext uri="{BB962C8B-B14F-4D97-AF65-F5344CB8AC3E}">
        <p14:creationId xmlns:p14="http://schemas.microsoft.com/office/powerpoint/2010/main" xmlns="" val="359009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1560" y="620688"/>
            <a:ext cx="82153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circulation des engins et des véhicules: </a:t>
            </a:r>
          </a:p>
          <a:p>
            <a:endParaRPr lang="fr-FR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Respecter le code de la route, </a:t>
            </a: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Equiper les véhicules et les engins de pare étincelle, </a:t>
            </a:r>
          </a:p>
          <a:p>
            <a:endParaRPr lang="fr-FR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Stationner les véhicules dans les endroits spécifiés, </a:t>
            </a:r>
          </a:p>
          <a:p>
            <a:endParaRPr lang="fr-FR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 pas stationner devant une bouche d’incendie,</a:t>
            </a:r>
          </a:p>
          <a:p>
            <a:endParaRPr lang="fr-FR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Vérifier l’état des engins avant qu’ils soient admis sur site, </a:t>
            </a:r>
          </a:p>
        </p:txBody>
      </p:sp>
    </p:spTree>
    <p:extLst>
      <p:ext uri="{BB962C8B-B14F-4D97-AF65-F5344CB8AC3E}">
        <p14:creationId xmlns:p14="http://schemas.microsoft.com/office/powerpoint/2010/main" xmlns="" val="23395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780928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Les espaces confinés</a:t>
            </a:r>
            <a:endParaRPr lang="fr-FR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17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9552" y="188640"/>
            <a:ext cx="468052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espace confiné est toute zone où enceinte renfermée qui possède une fourniture d’air limitée ou une atmosphère dangereuse.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Espace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totalement ou partiellement fermé : 1. qui n’est pas conçu pour être occupé par des personnes, mais qui peut l’être à l’occasion pour l’exécution d’un travail; 2. auquel on ne peut accéder ou duquel on ne peut sortir que par un passage étroit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548680"/>
            <a:ext cx="3003054" cy="455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340768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Selon les opérateurs, plus de 50 % des travaux de nettoyage au jet d’eau sous haute pression sont effectués en espace clos. Les équipements industriels suivants constituent des espaces clos dans lesquels de tels travaux s’effectuent : four, caisson d’échangeur, ballast de bateau, tour de fractionnement, cheminée, bassin, réservoir et conduite souterraine.</a:t>
            </a:r>
          </a:p>
        </p:txBody>
      </p:sp>
    </p:spTree>
    <p:extLst>
      <p:ext uri="{BB962C8B-B14F-4D97-AF65-F5344CB8AC3E}">
        <p14:creationId xmlns:p14="http://schemas.microsoft.com/office/powerpoint/2010/main" xmlns="" val="637933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32656"/>
            <a:ext cx="5092972" cy="309634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3573016"/>
            <a:ext cx="4664159" cy="310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306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76672"/>
            <a:ext cx="4622055" cy="3528392"/>
          </a:xfrm>
          <a:prstGeom prst="rect">
            <a:avLst/>
          </a:prstGeom>
        </p:spPr>
      </p:pic>
      <p:sp>
        <p:nvSpPr>
          <p:cNvPr id="3" name="AutoShape 2" descr="Résultat de recherche d'images pour &quot;les espace confiné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3140968"/>
            <a:ext cx="4813697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62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76672"/>
            <a:ext cx="4896544" cy="410792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3068960"/>
            <a:ext cx="4597102" cy="360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391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260648"/>
            <a:ext cx="5054103" cy="352839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852936"/>
            <a:ext cx="4701902" cy="365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008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692696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un espace confiné est-il dangereux </a:t>
            </a:r>
            <a:r>
              <a:rPr lang="fr-F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espaces confinés sont dangereux parce qu’ils contiennent une atmosphère qui ne se renouvelle pas facilement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atmosphère déficiente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oxygène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présence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gaz ou de vapeurs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toxiques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problème lié à la difficulté de porter secours à une victime ou d’évacuer une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victime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920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71472" y="357166"/>
            <a:ext cx="71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d’espace confiné : </a:t>
            </a:r>
            <a:endParaRPr lang="fr-FR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71600" y="1484784"/>
            <a:ext cx="594816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Colonne </a:t>
            </a:r>
          </a:p>
          <a:p>
            <a:pPr>
              <a:buFontTx/>
              <a:buChar char="-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Chaudière </a:t>
            </a:r>
          </a:p>
          <a:p>
            <a:pPr>
              <a:buFontTx/>
              <a:buChar char="-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Four </a:t>
            </a:r>
          </a:p>
          <a:p>
            <a:pPr>
              <a:buFontTx/>
              <a:buChar char="-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Cheminée </a:t>
            </a:r>
          </a:p>
          <a:p>
            <a:pPr>
              <a:buFontTx/>
              <a:buChar char="-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 </a:t>
            </a:r>
          </a:p>
          <a:p>
            <a:pPr>
              <a:buFontTx/>
              <a:buChar char="-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Cuve</a:t>
            </a:r>
          </a:p>
          <a:p>
            <a:pPr>
              <a:buFontTx/>
              <a:buChar char="-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Fossés</a:t>
            </a:r>
          </a:p>
          <a:p>
            <a:pPr>
              <a:buFontTx/>
              <a:buChar char="-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Egouts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-les réservoirs de stockage , </a:t>
            </a:r>
          </a:p>
          <a:p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Etc....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9512" y="285728"/>
            <a:ext cx="87868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de pénétration dans un espace confiné : </a:t>
            </a:r>
            <a:endParaRPr lang="fr-F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29529" y="1124744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 devez effectuer une évaluation appropriée et suffisante des risques pour toutes les activités de travail dans le but de décider quelles mesures sont nécessaires pour la sécurité </a:t>
            </a:r>
            <a:r>
              <a:rPr lang="fr-FR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(Décret exécutif n° 91-05). 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9529" y="3212976"/>
            <a:ext cx="821537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l'évaluation comprendra la prise en considération de :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tâche;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L'environnement du travail;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matériel et outils de travail ;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L'aptitude de ceux qui effectuent la tâche;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dispositions de secours en cas d'urgence.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1589" y="328563"/>
            <a:ext cx="4091005" cy="638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323528" y="328563"/>
            <a:ext cx="435771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Trépied et treuil ligne de vie avec antichute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Surveillant toujours sur place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Moyen de communication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Ventilateur en fonction tant que le travailleur est à l’intérieur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Harnais de sécurité et ligne de vie, tout le temps </a:t>
            </a:r>
          </a:p>
          <a:p>
            <a:endParaRPr lang="fr-FR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Moyen de communication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Conduits obstrués </a:t>
            </a:r>
          </a:p>
          <a:p>
            <a:endParaRPr lang="fr-FR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Équipements cadenassés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Détecteur multi-gaz en mode alarme et lecture en continue 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23728" y="2636912"/>
            <a:ext cx="55721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L’électricité</a:t>
            </a:r>
            <a:endParaRPr lang="fr-FR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348" y="785794"/>
            <a:ext cx="56436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Habilitation des intervenants : </a:t>
            </a:r>
            <a:endParaRPr lang="fr-F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23528" y="2071678"/>
            <a:ext cx="8606190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salarié a suivi une formation adaptée aux travaux à effectuer,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salarié a bien assimilé cette formation attestée par un contrôle des connaissances (l'attestation pourra servir de justificatif de compétence pour le chef d'entreprise),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salarié possède un recueil des consignes de sécurité,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l'aptitude médicale délivrée par le médecin du travail tient compte des risques particuliers auxquels le salarié sera exposé,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928802"/>
            <a:ext cx="850112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Information, formation et instruction du personnel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Remplacement des équipements dangereux par des équipements non dangereux, et/ou, si cela n’est pas possible, par des équipements moins dangereux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Contrôle et maintenance des installations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Signalisation adaptée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Dispositifs de coupure d’urgence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Matériel à double isolation </a:t>
            </a:r>
          </a:p>
          <a:p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Equipements de protection individuelle adaptés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42910" y="500042"/>
            <a:ext cx="59293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Moyens de prévention:</a:t>
            </a:r>
            <a:endParaRPr lang="fr-FR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E38287A-0633-4F57-828B-96E8AA7B84AE}"/>
              </a:ext>
            </a:extLst>
          </p:cNvPr>
          <p:cNvSpPr/>
          <p:nvPr/>
        </p:nvSpPr>
        <p:spPr>
          <a:xfrm>
            <a:off x="609676" y="2022934"/>
            <a:ext cx="301809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Dangers ou nuisances </a:t>
            </a:r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	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Ambiance sonore                      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Agents chimiques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Chaleur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Conduite de véhicules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Électricité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Escaliers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Travail en hauteur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Manutentions et port de charges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Appareils et outils mécaniques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Outils coupants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Outils vibrants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Travail de précision </a:t>
            </a:r>
          </a:p>
          <a:p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Travail sur écran 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50662F1-432D-42AB-A524-A4728FA7B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312" y="2780928"/>
            <a:ext cx="3706009" cy="327387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2125A688-72AD-4DF2-B38D-65AA787BED09}"/>
              </a:ext>
            </a:extLst>
          </p:cNvPr>
          <p:cNvSpPr txBox="1"/>
          <p:nvPr/>
        </p:nvSpPr>
        <p:spPr>
          <a:xfrm>
            <a:off x="1475656" y="764704"/>
            <a:ext cx="6068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risques générés par les dangers </a:t>
            </a:r>
          </a:p>
        </p:txBody>
      </p:sp>
      <p:sp>
        <p:nvSpPr>
          <p:cNvPr id="5" name="Rectangle 4"/>
          <p:cNvSpPr/>
          <p:nvPr/>
        </p:nvSpPr>
        <p:spPr>
          <a:xfrm>
            <a:off x="3586881" y="2298358"/>
            <a:ext cx="24972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Risques pour le personnel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2868839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2B4267-7133-48B2-8A8C-DBD91B6B4616}"/>
              </a:ext>
            </a:extLst>
          </p:cNvPr>
          <p:cNvSpPr/>
          <p:nvPr/>
        </p:nvSpPr>
        <p:spPr>
          <a:xfrm>
            <a:off x="1420857" y="476672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Arial" panose="020B0604020202020204" pitchFamily="34" charset="0"/>
              </a:rPr>
              <a:t>Six </a:t>
            </a:r>
            <a:r>
              <a:rPr lang="fr-FR" sz="2800" b="1" dirty="0">
                <a:latin typeface="Arial" panose="020B0604020202020204" pitchFamily="34" charset="0"/>
              </a:rPr>
              <a:t>étapes d’évaluation de risques 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92D332A-752E-42BE-A0DD-8EBC662D065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0034" y="1878806"/>
            <a:ext cx="7454414" cy="47185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55962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562481B-DF3F-4FAB-9C1E-78BE79669F2B}"/>
              </a:ext>
            </a:extLst>
          </p:cNvPr>
          <p:cNvSpPr/>
          <p:nvPr/>
        </p:nvSpPr>
        <p:spPr>
          <a:xfrm>
            <a:off x="179512" y="1086313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Etape1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Décomposer l’activité en taches principales </a:t>
            </a:r>
            <a:endParaRPr lang="fr-F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70F6454-6F20-43E4-B677-2E71A73DA091}"/>
              </a:ext>
            </a:extLst>
          </p:cNvPr>
          <p:cNvSpPr/>
          <p:nvPr/>
        </p:nvSpPr>
        <p:spPr>
          <a:xfrm>
            <a:off x="465080" y="2204864"/>
            <a:ext cx="83933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La première étape consiste à décomposer l’activité en taches principales. </a:t>
            </a:r>
          </a:p>
          <a:p>
            <a:pPr algn="just"/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Une activité est une succession de taches principales.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Trop de détails devient encombrant et peu de détails pourrait faire oublier certains dangers.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Généralement et pratiquement on se limite à 10 taches ou moins par activité. </a:t>
            </a:r>
          </a:p>
        </p:txBody>
      </p:sp>
    </p:spTree>
    <p:extLst>
      <p:ext uri="{BB962C8B-B14F-4D97-AF65-F5344CB8AC3E}">
        <p14:creationId xmlns:p14="http://schemas.microsoft.com/office/powerpoint/2010/main" xmlns="" val="8857554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2C6A465-6D9F-4032-879A-0E8A140E9010}"/>
              </a:ext>
            </a:extLst>
          </p:cNvPr>
          <p:cNvSpPr/>
          <p:nvPr/>
        </p:nvSpPr>
        <p:spPr>
          <a:xfrm>
            <a:off x="755576" y="530502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Étape 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“Identifier danger et conséquences” </a:t>
            </a:r>
            <a:endParaRPr lang="fr-F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6C68B1C-390D-4BF5-BF5A-AAD23FC6356F}"/>
              </a:ext>
            </a:extLst>
          </p:cNvPr>
          <p:cNvSpPr/>
          <p:nvPr/>
        </p:nvSpPr>
        <p:spPr>
          <a:xfrm>
            <a:off x="251520" y="1272887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" panose="020B0604020202020204" pitchFamily="34" charset="0"/>
              </a:rPr>
              <a:t>Exemple: Changer une roue crevée (Identifier pour chaque tache principale les dangers attendus) </a:t>
            </a:r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16C8CE67-AEBC-407B-A40C-A775063EE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11049"/>
            <a:ext cx="8352928" cy="36262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B1C3EDC2-7CAE-4E22-87E6-F85A419B839B}"/>
              </a:ext>
            </a:extLst>
          </p:cNvPr>
          <p:cNvSpPr txBox="1"/>
          <p:nvPr/>
        </p:nvSpPr>
        <p:spPr>
          <a:xfrm>
            <a:off x="1021808" y="2153772"/>
            <a:ext cx="21109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b="1" dirty="0"/>
              <a:t>Taches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E9E94DE7-A27B-4C25-A10C-E1DA28761DF5}"/>
              </a:ext>
            </a:extLst>
          </p:cNvPr>
          <p:cNvSpPr txBox="1"/>
          <p:nvPr/>
        </p:nvSpPr>
        <p:spPr>
          <a:xfrm>
            <a:off x="3287517" y="2199938"/>
            <a:ext cx="43195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b="1" dirty="0"/>
              <a:t>Conséquences probables  </a:t>
            </a:r>
          </a:p>
        </p:txBody>
      </p:sp>
    </p:spTree>
    <p:extLst>
      <p:ext uri="{BB962C8B-B14F-4D97-AF65-F5344CB8AC3E}">
        <p14:creationId xmlns:p14="http://schemas.microsoft.com/office/powerpoint/2010/main" xmlns="" val="21669135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3AEC3F7-A4AC-4CB8-A60F-05FC44B8D2F0}"/>
              </a:ext>
            </a:extLst>
          </p:cNvPr>
          <p:cNvSpPr/>
          <p:nvPr/>
        </p:nvSpPr>
        <p:spPr>
          <a:xfrm>
            <a:off x="777240" y="1344205"/>
            <a:ext cx="4572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7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fr-FR" sz="135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2F07394-B4B7-404C-BB8C-F3B76C5F8E5F}"/>
              </a:ext>
            </a:extLst>
          </p:cNvPr>
          <p:cNvSpPr/>
          <p:nvPr/>
        </p:nvSpPr>
        <p:spPr>
          <a:xfrm>
            <a:off x="250122" y="530373"/>
            <a:ext cx="85377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Ceci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une liste non exhaustive de questions aidant à identifier et contrôler les dangers.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E7912FBC-1289-465F-92E2-0E49F1BF9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40" y="1484784"/>
            <a:ext cx="868174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062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D8CD188D-1470-48EF-81A3-56E0578C8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688"/>
            <a:ext cx="8784976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9197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1637C33E-33DC-46BC-9A39-C51AED07B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48680"/>
            <a:ext cx="8784976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7233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FA776E4-2F2A-4C4B-954B-C8CB8FD5C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76672"/>
            <a:ext cx="8712967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2629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B4AE1F5-8A46-4903-AC1C-60EDC0C00D71}"/>
              </a:ext>
            </a:extLst>
          </p:cNvPr>
          <p:cNvSpPr/>
          <p:nvPr/>
        </p:nvSpPr>
        <p:spPr>
          <a:xfrm>
            <a:off x="1619672" y="260648"/>
            <a:ext cx="54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Étape3- 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Évaluer le risque initial </a:t>
            </a:r>
            <a:endParaRPr lang="fr-F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39CDFAC-1091-4DF3-AE6E-AE241990D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13" y="1772816"/>
            <a:ext cx="8396359" cy="43204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07CE03A-4A6D-4FE6-9F4D-7A58FC495C74}"/>
              </a:ext>
            </a:extLst>
          </p:cNvPr>
          <p:cNvSpPr/>
          <p:nvPr/>
        </p:nvSpPr>
        <p:spPr>
          <a:xfrm>
            <a:off x="424113" y="1131328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Arial" panose="020B0604020202020204" pitchFamily="34" charset="0"/>
              </a:rPr>
              <a:t>• </a:t>
            </a:r>
            <a:r>
              <a:rPr lang="fr-FR" sz="2800" dirty="0">
                <a:latin typeface="Arial" panose="020B0604020202020204" pitchFamily="34" charset="0"/>
              </a:rPr>
              <a:t>Quantifier le danger et les conséquences </a:t>
            </a:r>
          </a:p>
        </p:txBody>
      </p:sp>
    </p:spTree>
    <p:extLst>
      <p:ext uri="{BB962C8B-B14F-4D97-AF65-F5344CB8AC3E}">
        <p14:creationId xmlns:p14="http://schemas.microsoft.com/office/powerpoint/2010/main" xmlns="" val="3999894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9B57FA3-789B-4BBF-A6AC-E3A54D50DAAB}"/>
              </a:ext>
            </a:extLst>
          </p:cNvPr>
          <p:cNvSpPr/>
          <p:nvPr/>
        </p:nvSpPr>
        <p:spPr>
          <a:xfrm>
            <a:off x="436144" y="1171936"/>
            <a:ext cx="7880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</a:rPr>
              <a:t>Pour évaluer un risque nous devons connaître: </a:t>
            </a:r>
          </a:p>
          <a:p>
            <a:endParaRPr lang="fr-FR" sz="2800" dirty="0">
              <a:latin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</a:rPr>
              <a:t>•</a:t>
            </a:r>
            <a:r>
              <a:rPr lang="fr-FR" sz="2800" i="1" u="sng" dirty="0">
                <a:latin typeface="Arial" panose="020B0604020202020204" pitchFamily="34" charset="0"/>
              </a:rPr>
              <a:t>Le degré de gravité</a:t>
            </a:r>
            <a:r>
              <a:rPr lang="fr-FR" sz="2800" i="1" dirty="0">
                <a:latin typeface="Arial" panose="020B0604020202020204" pitchFamily="34" charset="0"/>
              </a:rPr>
              <a:t> </a:t>
            </a:r>
            <a:r>
              <a:rPr lang="fr-FR" sz="2800" dirty="0">
                <a:latin typeface="Arial" panose="020B0604020202020204" pitchFamily="34" charset="0"/>
              </a:rPr>
              <a:t>du danger et </a:t>
            </a:r>
          </a:p>
          <a:p>
            <a:r>
              <a:rPr lang="fr-FR" sz="2800" dirty="0">
                <a:latin typeface="Arial" panose="020B0604020202020204" pitchFamily="34" charset="0"/>
              </a:rPr>
              <a:t>•</a:t>
            </a:r>
            <a:r>
              <a:rPr lang="fr-FR" sz="2800" i="1" u="sng" dirty="0">
                <a:latin typeface="Arial" panose="020B0604020202020204" pitchFamily="34" charset="0"/>
              </a:rPr>
              <a:t>la probabilité </a:t>
            </a:r>
            <a:r>
              <a:rPr lang="fr-FR" sz="2800" dirty="0">
                <a:latin typeface="Arial" panose="020B0604020202020204" pitchFamily="34" charset="0"/>
              </a:rPr>
              <a:t>d’occurrence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AF951CB-3933-405E-8E51-2748CBA480F3}"/>
              </a:ext>
            </a:extLst>
          </p:cNvPr>
          <p:cNvSpPr/>
          <p:nvPr/>
        </p:nvSpPr>
        <p:spPr>
          <a:xfrm>
            <a:off x="1043608" y="4221088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RISQUE = PROBABILITE X CONSEQUENCES </a:t>
            </a:r>
          </a:p>
        </p:txBody>
      </p:sp>
    </p:spTree>
    <p:extLst>
      <p:ext uri="{BB962C8B-B14F-4D97-AF65-F5344CB8AC3E}">
        <p14:creationId xmlns:p14="http://schemas.microsoft.com/office/powerpoint/2010/main" xmlns="" val="37865426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8D51A4B-59F7-4E10-BF98-F5D308FAF207}"/>
              </a:ext>
            </a:extLst>
          </p:cNvPr>
          <p:cNvSpPr/>
          <p:nvPr/>
        </p:nvSpPr>
        <p:spPr>
          <a:xfrm>
            <a:off x="469233" y="40466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1-Mesure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probabilité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5ACDEA-EC05-46EF-9084-D4E0EA8AC73E}"/>
              </a:ext>
            </a:extLst>
          </p:cNvPr>
          <p:cNvSpPr/>
          <p:nvPr/>
        </p:nvSpPr>
        <p:spPr>
          <a:xfrm>
            <a:off x="469233" y="1196752"/>
            <a:ext cx="69482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Mesure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 estimation des chances d’occurrence d’un événement indésirable.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Dérivée d'une combinaison d'exposition, de fréquence et de chance d'occurrence.</a:t>
            </a: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La probabilité peut être mesurée comme suit: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Très Improbable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Improbable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Possible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Probable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Inévitable </a:t>
            </a:r>
          </a:p>
        </p:txBody>
      </p:sp>
    </p:spTree>
    <p:extLst>
      <p:ext uri="{BB962C8B-B14F-4D97-AF65-F5344CB8AC3E}">
        <p14:creationId xmlns:p14="http://schemas.microsoft.com/office/powerpoint/2010/main" xmlns="" val="23659616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E607C77-5D89-4387-8E6E-59F477E06D02}"/>
              </a:ext>
            </a:extLst>
          </p:cNvPr>
          <p:cNvSpPr/>
          <p:nvPr/>
        </p:nvSpPr>
        <p:spPr>
          <a:xfrm>
            <a:off x="395536" y="40466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2-Mesure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gravité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979EDAD-D243-410D-AE70-9011928D64D5}"/>
              </a:ext>
            </a:extLst>
          </p:cNvPr>
          <p:cNvSpPr/>
          <p:nvPr/>
        </p:nvSpPr>
        <p:spPr>
          <a:xfrm>
            <a:off x="430386" y="1196752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Ampleur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conséquences lorsqu’un événement non souhaité se produit.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Cet effet peut provoquer un décès, une blessure, une maladie, un dommage à l’environnement, aux matériels ou aux biens de l’entreprise).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L’effet peut être :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-Léger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-Modéré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Grave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-Désastreux </a:t>
            </a:r>
          </a:p>
        </p:txBody>
      </p:sp>
    </p:spTree>
    <p:extLst>
      <p:ext uri="{BB962C8B-B14F-4D97-AF65-F5344CB8AC3E}">
        <p14:creationId xmlns:p14="http://schemas.microsoft.com/office/powerpoint/2010/main" xmlns="" val="24088293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2B4DA8D-AF1B-4252-9B3F-0EBDD36CB3AE}"/>
              </a:ext>
            </a:extLst>
          </p:cNvPr>
          <p:cNvSpPr/>
          <p:nvPr/>
        </p:nvSpPr>
        <p:spPr>
          <a:xfrm>
            <a:off x="251520" y="188640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C’est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quoi un risque?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•Dans le vocabulaire courant, ce terme est souvent confondu avec la notion de « danger ».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•Le risque est la chance ou la probabilité qu’un danger génère des conséquences plus ou moins graves.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Exemple: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•La probabilité de dommages à la peau est très élevée en nettoyant un four avec un produit corrosif sans gants de protection.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•Par contre si vous portez les gants et respecter les consignes de sécurité la probabilité serait moindre. 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•Si vous changez le produit chimique en un produit non corrosif les chances de dommage à la peau sont presque nulles. </a:t>
            </a:r>
          </a:p>
        </p:txBody>
      </p:sp>
    </p:spTree>
    <p:extLst>
      <p:ext uri="{BB962C8B-B14F-4D97-AF65-F5344CB8AC3E}">
        <p14:creationId xmlns:p14="http://schemas.microsoft.com/office/powerpoint/2010/main" xmlns="" val="26930637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477615DE-6287-499F-8245-AD3660044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09" y="476672"/>
            <a:ext cx="8504279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6171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55ABB33-1F1E-4278-9287-F4D0AB40864E}"/>
              </a:ext>
            </a:extLst>
          </p:cNvPr>
          <p:cNvSpPr/>
          <p:nvPr/>
        </p:nvSpPr>
        <p:spPr>
          <a:xfrm>
            <a:off x="251520" y="116632"/>
            <a:ext cx="86717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2400" b="1" dirty="0">
                <a:latin typeface="Arial" panose="020B0604020202020204" pitchFamily="34" charset="0"/>
              </a:rPr>
              <a:t>-Matrice d’évaluation </a:t>
            </a:r>
            <a:endParaRPr lang="fr-FR" sz="2400" dirty="0">
              <a:latin typeface="Arial" panose="020B0604020202020204" pitchFamily="34" charset="0"/>
            </a:endParaRPr>
          </a:p>
          <a:p>
            <a:r>
              <a:rPr lang="fr-FR" sz="2400" b="1" dirty="0">
                <a:latin typeface="Arial" panose="020B0604020202020204" pitchFamily="34" charset="0"/>
              </a:rPr>
              <a:t>                               </a:t>
            </a: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RISQUE = Probabilité X Conséquences</a:t>
            </a:r>
            <a:r>
              <a:rPr lang="fr-FR" sz="2400" b="1" dirty="0">
                <a:latin typeface="Arial" panose="020B0604020202020204" pitchFamily="34" charset="0"/>
              </a:rPr>
              <a:t>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ED31B3CB-DA0C-4D38-AB38-4B12E8C1B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22" y="2060848"/>
            <a:ext cx="8640959" cy="351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95179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7B1FED09-0DF9-4F85-B5E7-E9EA63B16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04537"/>
            <a:ext cx="8712968" cy="632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657519"/>
      </p:ext>
    </p:extLst>
  </p:cSld>
  <p:clrMapOvr>
    <a:masterClrMapping/>
  </p:clrMapOvr>
</p:sld>
</file>

<file path=ppt/theme/theme1.xml><?xml version="1.0" encoding="utf-8"?>
<a:theme xmlns:a="http://schemas.openxmlformats.org/drawingml/2006/main" name="Secteur">
  <a:themeElements>
    <a:clrScheme name="Personnalisé 5">
      <a:dk1>
        <a:srgbClr val="FFFFCC"/>
      </a:dk1>
      <a:lt1>
        <a:srgbClr val="000000"/>
      </a:lt1>
      <a:dk2>
        <a:srgbClr val="3E5D08"/>
      </a:dk2>
      <a:lt2>
        <a:srgbClr val="3E5D08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ecteur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eu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5057</TotalTime>
  <Words>1264</Words>
  <Application>Microsoft Office PowerPoint</Application>
  <PresentationFormat>Affichage à l'écran (4:3)</PresentationFormat>
  <Paragraphs>195</Paragraphs>
  <Slides>45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6" baseType="lpstr">
      <vt:lpstr>Secteur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kim kim</dc:creator>
  <cp:lastModifiedBy>TOSHIBA</cp:lastModifiedBy>
  <cp:revision>31</cp:revision>
  <dcterms:created xsi:type="dcterms:W3CDTF">2019-03-23T22:12:42Z</dcterms:created>
  <dcterms:modified xsi:type="dcterms:W3CDTF">2022-10-30T08:10:46Z</dcterms:modified>
</cp:coreProperties>
</file>