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2"/>
  </p:notesMasterIdLst>
  <p:sldIdLst>
    <p:sldId id="316" r:id="rId2"/>
    <p:sldId id="282" r:id="rId3"/>
    <p:sldId id="284" r:id="rId4"/>
    <p:sldId id="315" r:id="rId5"/>
    <p:sldId id="285" r:id="rId6"/>
    <p:sldId id="286" r:id="rId7"/>
    <p:sldId id="288" r:id="rId8"/>
    <p:sldId id="289" r:id="rId9"/>
    <p:sldId id="309" r:id="rId10"/>
    <p:sldId id="317" r:id="rId11"/>
    <p:sldId id="290" r:id="rId12"/>
    <p:sldId id="318" r:id="rId13"/>
    <p:sldId id="319" r:id="rId14"/>
    <p:sldId id="320" r:id="rId15"/>
    <p:sldId id="321" r:id="rId16"/>
    <p:sldId id="322" r:id="rId17"/>
    <p:sldId id="296" r:id="rId18"/>
    <p:sldId id="297" r:id="rId19"/>
    <p:sldId id="323" r:id="rId20"/>
    <p:sldId id="324" r:id="rId2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24" autoAdjust="0"/>
  </p:normalViewPr>
  <p:slideViewPr>
    <p:cSldViewPr>
      <p:cViewPr varScale="1">
        <p:scale>
          <a:sx n="74" d="100"/>
          <a:sy n="74" d="100"/>
        </p:scale>
        <p:origin x="129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418"/>
    </p:cViewPr>
  </p:sorterViewPr>
  <p:notesViewPr>
    <p:cSldViewPr>
      <p:cViewPr varScale="1">
        <p:scale>
          <a:sx n="55" d="100"/>
          <a:sy n="55" d="100"/>
        </p:scale>
        <p:origin x="-2856"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E23E3E-44B3-4961-87C0-25F22319604B}" type="datetimeFigureOut">
              <a:rPr lang="fr-FR" smtClean="0"/>
              <a:pPr/>
              <a:t>20/10/2022</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390CD0-9124-4465-AB11-3FDC9971A409}" type="slidenum">
              <a:rPr lang="fr-FR" smtClean="0"/>
              <a:pPr/>
              <a:t>‹N°›</a:t>
            </a:fld>
            <a:endParaRPr lang="fr-FR"/>
          </a:p>
        </p:txBody>
      </p:sp>
    </p:spTree>
    <p:extLst>
      <p:ext uri="{BB962C8B-B14F-4D97-AF65-F5344CB8AC3E}">
        <p14:creationId xmlns:p14="http://schemas.microsoft.com/office/powerpoint/2010/main" val="14513930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143000" y="1122363"/>
            <a:ext cx="6858000" cy="2387600"/>
          </a:xfrm>
        </p:spPr>
        <p:txBody>
          <a:bodyPr anchor="b"/>
          <a:lstStyle>
            <a:lvl1pPr algn="ctr">
              <a:defRPr sz="4500"/>
            </a:lvl1pPr>
          </a:lstStyle>
          <a:p>
            <a:r>
              <a:rPr lang="fr-FR" smtClean="0"/>
              <a:t>Modifiez le style du titre</a:t>
            </a:r>
            <a:endParaRPr lang="fr-FR"/>
          </a:p>
        </p:txBody>
      </p:sp>
      <p:sp>
        <p:nvSpPr>
          <p:cNvPr id="3" name="Sous-titr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7CDECEB0-1D5C-4C96-9B65-617978D84098}" type="datetimeFigureOut">
              <a:rPr lang="fr-FR" smtClean="0"/>
              <a:pPr/>
              <a:t>20/10/2022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6EE860C-A487-44A7-98AB-279F37189879}" type="slidenum">
              <a:rPr lang="fr-FR" smtClean="0"/>
              <a:pPr/>
              <a:t>‹N°›</a:t>
            </a:fld>
            <a:endParaRPr lang="fr-FR"/>
          </a:p>
        </p:txBody>
      </p:sp>
    </p:spTree>
    <p:extLst>
      <p:ext uri="{BB962C8B-B14F-4D97-AF65-F5344CB8AC3E}">
        <p14:creationId xmlns:p14="http://schemas.microsoft.com/office/powerpoint/2010/main" val="2665253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CDECEB0-1D5C-4C96-9B65-617978D84098}" type="datetimeFigureOut">
              <a:rPr lang="fr-FR" smtClean="0"/>
              <a:pPr/>
              <a:t>20/10/2022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6EE860C-A487-44A7-98AB-279F37189879}" type="slidenum">
              <a:rPr lang="fr-FR" smtClean="0"/>
              <a:pPr/>
              <a:t>‹N°›</a:t>
            </a:fld>
            <a:endParaRPr lang="fr-FR"/>
          </a:p>
        </p:txBody>
      </p:sp>
    </p:spTree>
    <p:extLst>
      <p:ext uri="{BB962C8B-B14F-4D97-AF65-F5344CB8AC3E}">
        <p14:creationId xmlns:p14="http://schemas.microsoft.com/office/powerpoint/2010/main" val="1103708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623888" y="1709739"/>
            <a:ext cx="7886700" cy="2852737"/>
          </a:xfrm>
        </p:spPr>
        <p:txBody>
          <a:bodyPr anchor="b"/>
          <a:lstStyle>
            <a:lvl1pPr>
              <a:defRPr sz="4500"/>
            </a:lvl1pPr>
          </a:lstStyle>
          <a:p>
            <a:r>
              <a:rPr lang="fr-FR" smtClean="0"/>
              <a:t>Modifiez le style du titre</a:t>
            </a:r>
            <a:endParaRPr lang="fr-FR"/>
          </a:p>
        </p:txBody>
      </p:sp>
      <p:sp>
        <p:nvSpPr>
          <p:cNvPr id="3" name="Espace réservé du texte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7CDECEB0-1D5C-4C96-9B65-617978D84098}" type="datetimeFigureOut">
              <a:rPr lang="fr-FR" smtClean="0"/>
              <a:pPr/>
              <a:t>20/10/2022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6EE860C-A487-44A7-98AB-279F37189879}" type="slidenum">
              <a:rPr lang="fr-FR" smtClean="0"/>
              <a:pPr/>
              <a:t>‹N°›</a:t>
            </a:fld>
            <a:endParaRPr lang="fr-FR"/>
          </a:p>
        </p:txBody>
      </p:sp>
    </p:spTree>
    <p:extLst>
      <p:ext uri="{BB962C8B-B14F-4D97-AF65-F5344CB8AC3E}">
        <p14:creationId xmlns:p14="http://schemas.microsoft.com/office/powerpoint/2010/main" val="232545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628650" y="1825625"/>
            <a:ext cx="38862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29150" y="1825625"/>
            <a:ext cx="38862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7CDECEB0-1D5C-4C96-9B65-617978D84098}" type="datetimeFigureOut">
              <a:rPr lang="fr-FR" smtClean="0"/>
              <a:pPr/>
              <a:t>20/10/2022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6EE860C-A487-44A7-98AB-279F37189879}" type="slidenum">
              <a:rPr lang="fr-FR" smtClean="0"/>
              <a:pPr/>
              <a:t>‹N°›</a:t>
            </a:fld>
            <a:endParaRPr lang="fr-FR"/>
          </a:p>
        </p:txBody>
      </p:sp>
    </p:spTree>
    <p:extLst>
      <p:ext uri="{BB962C8B-B14F-4D97-AF65-F5344CB8AC3E}">
        <p14:creationId xmlns:p14="http://schemas.microsoft.com/office/powerpoint/2010/main" val="1028438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29841" y="365126"/>
            <a:ext cx="78867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smtClean="0"/>
              <a:t>Modifiez les styles du texte du masque</a:t>
            </a:r>
          </a:p>
        </p:txBody>
      </p:sp>
      <p:sp>
        <p:nvSpPr>
          <p:cNvPr id="4" name="Espace réservé du contenu 3"/>
          <p:cNvSpPr>
            <a:spLocks noGrp="1"/>
          </p:cNvSpPr>
          <p:nvPr>
            <p:ph sz="half" idx="2"/>
          </p:nvPr>
        </p:nvSpPr>
        <p:spPr>
          <a:xfrm>
            <a:off x="629842" y="2505075"/>
            <a:ext cx="3868340"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smtClean="0"/>
              <a:t>Modifiez les styles du texte du masque</a:t>
            </a:r>
          </a:p>
        </p:txBody>
      </p:sp>
      <p:sp>
        <p:nvSpPr>
          <p:cNvPr id="6" name="Espace réservé du contenu 5"/>
          <p:cNvSpPr>
            <a:spLocks noGrp="1"/>
          </p:cNvSpPr>
          <p:nvPr>
            <p:ph sz="quarter" idx="4"/>
          </p:nvPr>
        </p:nvSpPr>
        <p:spPr>
          <a:xfrm>
            <a:off x="4629150" y="2505075"/>
            <a:ext cx="3887391"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7CDECEB0-1D5C-4C96-9B65-617978D84098}" type="datetimeFigureOut">
              <a:rPr lang="fr-FR" smtClean="0"/>
              <a:pPr/>
              <a:t>20/10/2022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36EE860C-A487-44A7-98AB-279F37189879}" type="slidenum">
              <a:rPr lang="fr-FR" smtClean="0"/>
              <a:pPr/>
              <a:t>‹N°›</a:t>
            </a:fld>
            <a:endParaRPr lang="fr-FR"/>
          </a:p>
        </p:txBody>
      </p:sp>
    </p:spTree>
    <p:extLst>
      <p:ext uri="{BB962C8B-B14F-4D97-AF65-F5344CB8AC3E}">
        <p14:creationId xmlns:p14="http://schemas.microsoft.com/office/powerpoint/2010/main" val="8340307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7CDECEB0-1D5C-4C96-9B65-617978D84098}" type="datetimeFigureOut">
              <a:rPr lang="fr-FR" smtClean="0"/>
              <a:pPr/>
              <a:t>20/10/2022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36EE860C-A487-44A7-98AB-279F37189879}" type="slidenum">
              <a:rPr lang="fr-FR" smtClean="0"/>
              <a:pPr/>
              <a:t>‹N°›</a:t>
            </a:fld>
            <a:endParaRPr lang="fr-FR"/>
          </a:p>
        </p:txBody>
      </p:sp>
    </p:spTree>
    <p:extLst>
      <p:ext uri="{BB962C8B-B14F-4D97-AF65-F5344CB8AC3E}">
        <p14:creationId xmlns:p14="http://schemas.microsoft.com/office/powerpoint/2010/main" val="32482706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CDECEB0-1D5C-4C96-9B65-617978D84098}" type="datetimeFigureOut">
              <a:rPr lang="fr-FR" smtClean="0"/>
              <a:pPr/>
              <a:t>20/10/2022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36EE860C-A487-44A7-98AB-279F37189879}" type="slidenum">
              <a:rPr lang="fr-FR" smtClean="0"/>
              <a:pPr/>
              <a:t>‹N°›</a:t>
            </a:fld>
            <a:endParaRPr lang="fr-FR"/>
          </a:p>
        </p:txBody>
      </p:sp>
    </p:spTree>
    <p:extLst>
      <p:ext uri="{BB962C8B-B14F-4D97-AF65-F5344CB8AC3E}">
        <p14:creationId xmlns:p14="http://schemas.microsoft.com/office/powerpoint/2010/main" val="3812298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29841" y="457200"/>
            <a:ext cx="2949178" cy="1600200"/>
          </a:xfrm>
        </p:spPr>
        <p:txBody>
          <a:bodyPr anchor="b"/>
          <a:lstStyle>
            <a:lvl1pPr>
              <a:defRPr sz="2400"/>
            </a:lvl1pPr>
          </a:lstStyle>
          <a:p>
            <a:r>
              <a:rPr lang="fr-FR" smtClean="0"/>
              <a:t>Modifiez le style du titre</a:t>
            </a:r>
            <a:endParaRPr lang="fr-FR"/>
          </a:p>
        </p:txBody>
      </p:sp>
      <p:sp>
        <p:nvSpPr>
          <p:cNvPr id="3" name="Espace réservé du contenu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7CDECEB0-1D5C-4C96-9B65-617978D84098}" type="datetimeFigureOut">
              <a:rPr lang="fr-FR" smtClean="0"/>
              <a:pPr/>
              <a:t>20/10/2022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6EE860C-A487-44A7-98AB-279F37189879}" type="slidenum">
              <a:rPr lang="fr-FR" smtClean="0"/>
              <a:pPr/>
              <a:t>‹N°›</a:t>
            </a:fld>
            <a:endParaRPr lang="fr-FR"/>
          </a:p>
        </p:txBody>
      </p:sp>
    </p:spTree>
    <p:extLst>
      <p:ext uri="{BB962C8B-B14F-4D97-AF65-F5344CB8AC3E}">
        <p14:creationId xmlns:p14="http://schemas.microsoft.com/office/powerpoint/2010/main" val="41724091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29841" y="457200"/>
            <a:ext cx="2949178" cy="1600200"/>
          </a:xfrm>
        </p:spPr>
        <p:txBody>
          <a:bodyPr anchor="b"/>
          <a:lstStyle>
            <a:lvl1pPr>
              <a:defRPr sz="2400"/>
            </a:lvl1pPr>
          </a:lstStyle>
          <a:p>
            <a:r>
              <a:rPr lang="fr-FR" smtClean="0"/>
              <a:t>Modifiez le style du titre</a:t>
            </a:r>
            <a:endParaRPr lang="fr-FR"/>
          </a:p>
        </p:txBody>
      </p:sp>
      <p:sp>
        <p:nvSpPr>
          <p:cNvPr id="3" name="Espace réservé pour une image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r-FR"/>
          </a:p>
        </p:txBody>
      </p:sp>
      <p:sp>
        <p:nvSpPr>
          <p:cNvPr id="4" name="Espace réservé du texte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7CDECEB0-1D5C-4C96-9B65-617978D84098}" type="datetimeFigureOut">
              <a:rPr lang="fr-FR" smtClean="0"/>
              <a:pPr/>
              <a:t>20/10/2022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6EE860C-A487-44A7-98AB-279F37189879}" type="slidenum">
              <a:rPr lang="fr-FR" smtClean="0"/>
              <a:pPr/>
              <a:t>‹N°›</a:t>
            </a:fld>
            <a:endParaRPr lang="fr-FR"/>
          </a:p>
        </p:txBody>
      </p:sp>
    </p:spTree>
    <p:extLst>
      <p:ext uri="{BB962C8B-B14F-4D97-AF65-F5344CB8AC3E}">
        <p14:creationId xmlns:p14="http://schemas.microsoft.com/office/powerpoint/2010/main" val="14239189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CDECEB0-1D5C-4C96-9B65-617978D84098}" type="datetimeFigureOut">
              <a:rPr lang="fr-FR" smtClean="0"/>
              <a:pPr/>
              <a:t>20/10/2022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6EE860C-A487-44A7-98AB-279F37189879}" type="slidenum">
              <a:rPr lang="fr-FR" smtClean="0"/>
              <a:pPr/>
              <a:t>‹N°›</a:t>
            </a:fld>
            <a:endParaRPr lang="fr-FR"/>
          </a:p>
        </p:txBody>
      </p:sp>
    </p:spTree>
    <p:extLst>
      <p:ext uri="{BB962C8B-B14F-4D97-AF65-F5344CB8AC3E}">
        <p14:creationId xmlns:p14="http://schemas.microsoft.com/office/powerpoint/2010/main" val="897688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43675" y="365125"/>
            <a:ext cx="1971675"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628650" y="365125"/>
            <a:ext cx="5800725"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CDECEB0-1D5C-4C96-9B65-617978D84098}" type="datetimeFigureOut">
              <a:rPr lang="fr-FR" smtClean="0"/>
              <a:pPr/>
              <a:t>20/10/2022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6EE860C-A487-44A7-98AB-279F37189879}" type="slidenum">
              <a:rPr lang="fr-FR" smtClean="0"/>
              <a:pPr/>
              <a:t>‹N°›</a:t>
            </a:fld>
            <a:endParaRPr lang="fr-FR"/>
          </a:p>
        </p:txBody>
      </p:sp>
    </p:spTree>
    <p:extLst>
      <p:ext uri="{BB962C8B-B14F-4D97-AF65-F5344CB8AC3E}">
        <p14:creationId xmlns:p14="http://schemas.microsoft.com/office/powerpoint/2010/main" val="2979623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7CDECEB0-1D5C-4C96-9B65-617978D84098}" type="datetimeFigureOut">
              <a:rPr lang="fr-FR" smtClean="0"/>
              <a:pPr/>
              <a:t>20/10/2022</a:t>
            </a:fld>
            <a:endParaRPr lang="fr-FR"/>
          </a:p>
        </p:txBody>
      </p:sp>
      <p:sp>
        <p:nvSpPr>
          <p:cNvPr id="5" name="Espace réservé du pied de page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6EE860C-A487-44A7-98AB-279F37189879}" type="slidenum">
              <a:rPr lang="fr-FR" smtClean="0"/>
              <a:pPr/>
              <a:t>‹N°›</a:t>
            </a:fld>
            <a:endParaRPr lang="fr-FR"/>
          </a:p>
        </p:txBody>
      </p:sp>
    </p:spTree>
    <p:extLst>
      <p:ext uri="{BB962C8B-B14F-4D97-AF65-F5344CB8AC3E}">
        <p14:creationId xmlns:p14="http://schemas.microsoft.com/office/powerpoint/2010/main" val="174648534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fr.wikipedia.org/wiki/Carboxylat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fr.wikipedia.org/wiki/Magn%C3%A9siu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fr.wikipedia.org/wiki/Carbonate_de_calcium" TargetMode="External"/><Relationship Id="rId2" Type="http://schemas.openxmlformats.org/officeDocument/2006/relationships/hyperlink" Target="http://fr.wikipedia.org/wiki/Min%C3%A9ral" TargetMode="External"/><Relationship Id="rId1" Type="http://schemas.openxmlformats.org/officeDocument/2006/relationships/slideLayout" Target="../slideLayouts/slideLayout2.xml"/><Relationship Id="rId5" Type="http://schemas.openxmlformats.org/officeDocument/2006/relationships/hyperlink" Target="http://fr.wikipedia.org/wiki/Formule_brute" TargetMode="External"/><Relationship Id="rId4" Type="http://schemas.openxmlformats.org/officeDocument/2006/relationships/hyperlink" Target="http://fr.wikipedia.org/wiki/Carbonate_de_magn%C3%A9siu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gif"/><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2708920"/>
            <a:ext cx="7772400" cy="1470025"/>
          </a:xfrm>
        </p:spPr>
        <p:txBody>
          <a:bodyPr>
            <a:normAutofit fontScale="90000"/>
          </a:bodyPr>
          <a:lstStyle/>
          <a:p>
            <a:pPr algn="l"/>
            <a:r>
              <a:rPr lang="fr-FR" dirty="0">
                <a:latin typeface="Arial Black" pitchFamily="34" charset="0"/>
              </a:rPr>
              <a:t>Les Eléments fondamentaux d’une eau </a:t>
            </a:r>
            <a:r>
              <a:rPr lang="fr-FR" dirty="0" smtClean="0">
                <a:latin typeface="Arial Black" pitchFamily="34" charset="0"/>
              </a:rPr>
              <a:t>Naturelle</a:t>
            </a:r>
            <a:endParaRPr lang="fr-FR" dirty="0">
              <a:latin typeface="Arial Black" pitchFamily="34" charset="0"/>
            </a:endParaRPr>
          </a:p>
        </p:txBody>
      </p:sp>
      <p:sp>
        <p:nvSpPr>
          <p:cNvPr id="3" name="Sous-titre 2"/>
          <p:cNvSpPr>
            <a:spLocks noGrp="1"/>
          </p:cNvSpPr>
          <p:nvPr>
            <p:ph type="subTitle" idx="1"/>
          </p:nvPr>
        </p:nvSpPr>
        <p:spPr>
          <a:xfrm>
            <a:off x="467544" y="188640"/>
            <a:ext cx="8208912" cy="1752600"/>
          </a:xfrm>
        </p:spPr>
        <p:txBody>
          <a:bodyPr>
            <a:normAutofit/>
          </a:bodyPr>
          <a:lstStyle/>
          <a:p>
            <a:endParaRPr lang="fr-FR" b="1" i="0" dirty="0">
              <a:solidFill>
                <a:srgbClr val="050505"/>
              </a:solidFill>
              <a:effectLst/>
              <a:latin typeface="Segoe UI Historic" panose="020B0604020202020204" pitchFamily="34" charset="0"/>
            </a:endParaRPr>
          </a:p>
          <a:p>
            <a:r>
              <a:rPr lang="fr-FR" b="1" i="0" dirty="0">
                <a:solidFill>
                  <a:srgbClr val="050505"/>
                </a:solidFill>
                <a:effectLst/>
                <a:latin typeface="Segoe UI Historic" panose="020B0604020202020204" pitchFamily="34" charset="0"/>
              </a:rPr>
              <a:t>Ministère de l’Intérieur, des Collectivités Locales et de l'Aménagement du Territoire</a:t>
            </a:r>
          </a:p>
          <a:p>
            <a:r>
              <a:rPr lang="fr-FR" b="1" i="0" dirty="0">
                <a:solidFill>
                  <a:srgbClr val="050505"/>
                </a:solidFill>
                <a:effectLst/>
                <a:latin typeface="Segoe UI Historic" panose="020B0604020202020204" pitchFamily="34" charset="0"/>
              </a:rPr>
              <a:t>École nationale des ingénieurs de la ville de Tlemcen</a:t>
            </a:r>
          </a:p>
          <a:p>
            <a:endParaRPr lang="fr-FR" dirty="0"/>
          </a:p>
        </p:txBody>
      </p:sp>
      <p:sp>
        <p:nvSpPr>
          <p:cNvPr id="4" name="ZoneTexte 3"/>
          <p:cNvSpPr txBox="1"/>
          <p:nvPr/>
        </p:nvSpPr>
        <p:spPr>
          <a:xfrm>
            <a:off x="3932856" y="6211669"/>
            <a:ext cx="1218923" cy="646331"/>
          </a:xfrm>
          <a:prstGeom prst="rect">
            <a:avLst/>
          </a:prstGeom>
          <a:noFill/>
        </p:spPr>
        <p:txBody>
          <a:bodyPr wrap="none" rtlCol="0">
            <a:spAutoFit/>
          </a:bodyPr>
          <a:lstStyle/>
          <a:p>
            <a:pPr marL="26988" algn="ctr"/>
            <a:endParaRPr lang="fr-FR" b="1" i="1" dirty="0">
              <a:solidFill>
                <a:srgbClr val="443329"/>
              </a:solidFill>
            </a:endParaRPr>
          </a:p>
          <a:p>
            <a:pPr marL="26988" algn="ctr"/>
            <a:r>
              <a:rPr lang="fr-FR" b="1" i="1" dirty="0">
                <a:solidFill>
                  <a:srgbClr val="443329"/>
                </a:solidFill>
              </a:rPr>
              <a:t>2022-2023</a:t>
            </a:r>
          </a:p>
        </p:txBody>
      </p:sp>
      <p:pic>
        <p:nvPicPr>
          <p:cNvPr id="26628" name="Picture 4" descr="http://img.over-blog.com/300x224/5/04/76/33/molecule-H2O-eau-zayho.jpg"/>
          <p:cNvPicPr>
            <a:picLocks noChangeAspect="1" noChangeArrowheads="1"/>
          </p:cNvPicPr>
          <p:nvPr/>
        </p:nvPicPr>
        <p:blipFill>
          <a:blip r:embed="rId2"/>
          <a:srcRect/>
          <a:stretch>
            <a:fillRect/>
          </a:stretch>
        </p:blipFill>
        <p:spPr bwMode="auto">
          <a:xfrm>
            <a:off x="6296025" y="4373770"/>
            <a:ext cx="2847975" cy="1643074"/>
          </a:xfrm>
          <a:prstGeom prst="rect">
            <a:avLst/>
          </a:prstGeom>
          <a:noFill/>
        </p:spPr>
      </p:pic>
    </p:spTree>
    <p:extLst>
      <p:ext uri="{BB962C8B-B14F-4D97-AF65-F5344CB8AC3E}">
        <p14:creationId xmlns:p14="http://schemas.microsoft.com/office/powerpoint/2010/main" val="33319769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57200" y="274638"/>
            <a:ext cx="8229600" cy="850106"/>
          </a:xfrm>
        </p:spPr>
        <p:txBody>
          <a:bodyPr>
            <a:normAutofit fontScale="90000"/>
          </a:bodyPr>
          <a:lstStyle/>
          <a:p>
            <a:pPr lvl="0" algn="ctr"/>
            <a:r>
              <a:rPr lang="fr-FR" dirty="0" smtClean="0"/>
              <a:t>IV. Hydrotimétrie :</a:t>
            </a:r>
            <a:br>
              <a:rPr lang="fr-FR" dirty="0" smtClean="0"/>
            </a:br>
            <a:endParaRPr lang="fr-FR" dirty="0"/>
          </a:p>
        </p:txBody>
      </p:sp>
      <p:sp>
        <p:nvSpPr>
          <p:cNvPr id="2" name="Espace réservé du contenu 1"/>
          <p:cNvSpPr>
            <a:spLocks noGrp="1"/>
          </p:cNvSpPr>
          <p:nvPr>
            <p:ph idx="1"/>
          </p:nvPr>
        </p:nvSpPr>
        <p:spPr>
          <a:xfrm>
            <a:off x="457200" y="1124744"/>
            <a:ext cx="8229600" cy="4882547"/>
          </a:xfrm>
        </p:spPr>
        <p:txBody>
          <a:bodyPr/>
          <a:lstStyle/>
          <a:p>
            <a:pPr marL="624078" lvl="0" indent="-514350">
              <a:buAutoNum type="arabicPeriod"/>
            </a:pPr>
            <a:r>
              <a:rPr lang="fr-FR" b="1" u="sng" dirty="0" smtClean="0">
                <a:solidFill>
                  <a:srgbClr val="FF0000"/>
                </a:solidFill>
                <a:latin typeface="Times New Roman" pitchFamily="18" charset="0"/>
                <a:cs typeface="Times New Roman" pitchFamily="18" charset="0"/>
              </a:rPr>
              <a:t>Introduction :</a:t>
            </a:r>
          </a:p>
          <a:p>
            <a:pPr marL="624078" lvl="0" indent="-514350">
              <a:buNone/>
            </a:pPr>
            <a:endParaRPr lang="fr-FR" sz="2400" dirty="0" smtClean="0">
              <a:solidFill>
                <a:srgbClr val="FF0000"/>
              </a:solidFill>
              <a:latin typeface="Times New Roman" pitchFamily="18" charset="0"/>
              <a:cs typeface="Times New Roman" pitchFamily="18" charset="0"/>
            </a:endParaRPr>
          </a:p>
          <a:p>
            <a:r>
              <a:rPr lang="fr-FR" sz="2400" dirty="0" smtClean="0">
                <a:latin typeface="Times New Roman" pitchFamily="18" charset="0"/>
                <a:cs typeface="Times New Roman" pitchFamily="18" charset="0"/>
              </a:rPr>
              <a:t>L’eau potable bien que sans danger n’est pas chimiquement pure. Après son évaporation, il reste des sels minéraux dont certains rendent l’eau dure ce qui empêche le moussage du savon car les ions calcium et magnésium font précipiter les anions </a:t>
            </a:r>
            <a:r>
              <a:rPr lang="fr-FR" sz="2400" dirty="0" smtClean="0">
                <a:solidFill>
                  <a:schemeClr val="accent2">
                    <a:lumMod val="60000"/>
                    <a:lumOff val="40000"/>
                  </a:schemeClr>
                </a:solidFill>
                <a:latin typeface="Times New Roman" pitchFamily="18" charset="0"/>
                <a:cs typeface="Times New Roman" pitchFamily="18" charset="0"/>
                <a:hlinkClick r:id="rId2" tooltip="Carboxylate"/>
              </a:rPr>
              <a:t>carboxylate</a:t>
            </a:r>
            <a:r>
              <a:rPr lang="fr-FR" sz="2400" dirty="0" smtClean="0">
                <a:solidFill>
                  <a:schemeClr val="accent2">
                    <a:lumMod val="60000"/>
                    <a:lumOff val="40000"/>
                  </a:schemeClr>
                </a:solidFill>
                <a:latin typeface="Times New Roman" pitchFamily="18" charset="0"/>
                <a:cs typeface="Times New Roman" pitchFamily="18" charset="0"/>
              </a:rPr>
              <a:t>s</a:t>
            </a:r>
            <a:r>
              <a:rPr lang="fr-FR" sz="2400" dirty="0" smtClean="0">
                <a:latin typeface="Times New Roman" pitchFamily="18" charset="0"/>
                <a:cs typeface="Times New Roman" pitchFamily="18" charset="0"/>
              </a:rPr>
              <a:t> à longues chaînes présents dans le savon sous forme de complexes insolubles.</a:t>
            </a:r>
          </a:p>
          <a:p>
            <a:endParaRPr lang="fr-FR" dirty="0"/>
          </a:p>
        </p:txBody>
      </p:sp>
      <p:pic>
        <p:nvPicPr>
          <p:cNvPr id="68610" name="Picture 2" descr="http://www.cap-concours.fr/docs/csan/images/cc_kine_chi02_m7.png"/>
          <p:cNvPicPr>
            <a:picLocks noChangeAspect="1" noChangeArrowheads="1"/>
          </p:cNvPicPr>
          <p:nvPr/>
        </p:nvPicPr>
        <p:blipFill>
          <a:blip r:embed="rId3"/>
          <a:srcRect/>
          <a:stretch>
            <a:fillRect/>
          </a:stretch>
        </p:blipFill>
        <p:spPr bwMode="auto">
          <a:xfrm>
            <a:off x="1403648" y="4725144"/>
            <a:ext cx="7048550" cy="571504"/>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51520" y="404664"/>
            <a:ext cx="8568952" cy="5602627"/>
          </a:xfrm>
        </p:spPr>
        <p:txBody>
          <a:bodyPr/>
          <a:lstStyle/>
          <a:p>
            <a:pPr lvl="0">
              <a:buNone/>
            </a:pPr>
            <a:r>
              <a:rPr lang="fr-FR" b="1" u="sng" dirty="0" smtClean="0">
                <a:solidFill>
                  <a:srgbClr val="FF0000"/>
                </a:solidFill>
                <a:latin typeface="Times New Roman" pitchFamily="18" charset="0"/>
                <a:cs typeface="Times New Roman" pitchFamily="18" charset="0"/>
              </a:rPr>
              <a:t>2. Définitions :</a:t>
            </a:r>
            <a:r>
              <a:rPr lang="fr-FR" b="1" dirty="0" smtClean="0">
                <a:solidFill>
                  <a:srgbClr val="FF0000"/>
                </a:solidFill>
                <a:latin typeface="Times New Roman" pitchFamily="18" charset="0"/>
                <a:cs typeface="Times New Roman" pitchFamily="18" charset="0"/>
              </a:rPr>
              <a:t> </a:t>
            </a:r>
            <a:endParaRPr lang="fr-FR" dirty="0" smtClean="0">
              <a:solidFill>
                <a:srgbClr val="FF0000"/>
              </a:solidFill>
              <a:latin typeface="Times New Roman" pitchFamily="18" charset="0"/>
              <a:cs typeface="Times New Roman" pitchFamily="18" charset="0"/>
            </a:endParaRPr>
          </a:p>
          <a:p>
            <a:pPr lvl="0">
              <a:buNone/>
            </a:pPr>
            <a:r>
              <a:rPr lang="fr-FR" sz="2800" b="1" dirty="0" smtClean="0">
                <a:latin typeface="Times New Roman" pitchFamily="18" charset="0"/>
                <a:cs typeface="Times New Roman" pitchFamily="18" charset="0"/>
              </a:rPr>
              <a:t>La dureté :</a:t>
            </a:r>
            <a:endParaRPr lang="fr-FR" sz="2800" dirty="0" smtClean="0">
              <a:latin typeface="Times New Roman" pitchFamily="18" charset="0"/>
              <a:cs typeface="Times New Roman" pitchFamily="18" charset="0"/>
            </a:endParaRPr>
          </a:p>
          <a:p>
            <a:r>
              <a:rPr lang="fr-FR" sz="2800" dirty="0" smtClean="0">
                <a:latin typeface="Times New Roman" pitchFamily="18" charset="0"/>
                <a:cs typeface="Times New Roman" pitchFamily="18" charset="0"/>
              </a:rPr>
              <a:t>La dureté d'une eau traduit sa teneur globale des concentrations en cations métalliques à l’exception de ceux des métaux alcalins (première colonne Na et k) et de l’ion hydrogène.  </a:t>
            </a:r>
          </a:p>
          <a:p>
            <a:pPr>
              <a:buNone/>
            </a:pPr>
            <a:r>
              <a:rPr lang="fr-FR" sz="2800" dirty="0" smtClean="0">
                <a:latin typeface="Times New Roman" pitchFamily="18" charset="0"/>
                <a:cs typeface="Times New Roman" pitchFamily="18" charset="0"/>
              </a:rPr>
              <a:t>                                      </a:t>
            </a:r>
          </a:p>
          <a:p>
            <a:r>
              <a:rPr lang="fr-FR" sz="2800" dirty="0" smtClean="0">
                <a:latin typeface="Times New Roman" pitchFamily="18" charset="0"/>
                <a:cs typeface="Times New Roman" pitchFamily="18" charset="0"/>
              </a:rPr>
              <a:t>Elle est surtout due aux ions </a:t>
            </a:r>
            <a:r>
              <a:rPr lang="fr-FR" sz="2800" u="sng" dirty="0" smtClean="0">
                <a:solidFill>
                  <a:srgbClr val="FFC000"/>
                </a:solidFill>
                <a:latin typeface="Times New Roman" pitchFamily="18" charset="0"/>
                <a:cs typeface="Times New Roman" pitchFamily="18" charset="0"/>
              </a:rPr>
              <a:t>calcium</a:t>
            </a:r>
            <a:r>
              <a:rPr lang="fr-FR" sz="2800" dirty="0" smtClean="0">
                <a:latin typeface="Times New Roman" pitchFamily="18" charset="0"/>
                <a:cs typeface="Times New Roman" pitchFamily="18" charset="0"/>
              </a:rPr>
              <a:t> et </a:t>
            </a:r>
            <a:r>
              <a:rPr lang="fr-FR" sz="2800" dirty="0" smtClean="0">
                <a:solidFill>
                  <a:srgbClr val="FFC000"/>
                </a:solidFill>
                <a:latin typeface="Times New Roman" pitchFamily="18" charset="0"/>
                <a:cs typeface="Times New Roman" pitchFamily="18" charset="0"/>
                <a:hlinkClick r:id="rId2" tooltip="Magnésium"/>
              </a:rPr>
              <a:t>magnésium</a:t>
            </a:r>
            <a:endParaRPr lang="fr-FR" sz="2800" dirty="0">
              <a:solidFill>
                <a:srgbClr val="FFC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57200" y="188640"/>
            <a:ext cx="8229600" cy="6120680"/>
          </a:xfrm>
        </p:spPr>
        <p:txBody>
          <a:bodyPr>
            <a:normAutofit fontScale="92500"/>
          </a:bodyPr>
          <a:lstStyle/>
          <a:p>
            <a:pPr>
              <a:buNone/>
            </a:pPr>
            <a:r>
              <a:rPr lang="fr-FR" dirty="0" smtClean="0">
                <a:latin typeface="Times New Roman" pitchFamily="18" charset="0"/>
                <a:cs typeface="Times New Roman" pitchFamily="18" charset="0"/>
              </a:rPr>
              <a:t>Les sels qui augmentent la dureté sont :</a:t>
            </a:r>
          </a:p>
          <a:p>
            <a:pPr>
              <a:buNone/>
            </a:pPr>
            <a:r>
              <a:rPr lang="fr-FR" dirty="0" smtClean="0">
                <a:latin typeface="Times New Roman" pitchFamily="18" charset="0"/>
                <a:cs typeface="Times New Roman" pitchFamily="18" charset="0"/>
              </a:rPr>
              <a:t> </a:t>
            </a:r>
          </a:p>
          <a:p>
            <a:r>
              <a:rPr lang="fr-FR" dirty="0" smtClean="0">
                <a:latin typeface="Times New Roman" pitchFamily="18" charset="0"/>
                <a:cs typeface="Times New Roman" pitchFamily="18" charset="0"/>
              </a:rPr>
              <a:t>Sulfate de calcium                                  CaSO</a:t>
            </a:r>
            <a:r>
              <a:rPr lang="fr-FR" baseline="-25000" dirty="0" smtClean="0">
                <a:latin typeface="Times New Roman" pitchFamily="18" charset="0"/>
                <a:cs typeface="Times New Roman" pitchFamily="18" charset="0"/>
              </a:rPr>
              <a:t>4                                        </a:t>
            </a:r>
            <a:endParaRPr lang="fr-FR" dirty="0" smtClean="0">
              <a:latin typeface="Times New Roman" pitchFamily="18" charset="0"/>
              <a:cs typeface="Times New Roman" pitchFamily="18" charset="0"/>
            </a:endParaRPr>
          </a:p>
          <a:p>
            <a:pPr>
              <a:buNone/>
            </a:pPr>
            <a:r>
              <a:rPr lang="fr-FR" dirty="0" smtClean="0">
                <a:latin typeface="Times New Roman" pitchFamily="18" charset="0"/>
                <a:cs typeface="Times New Roman" pitchFamily="18" charset="0"/>
              </a:rPr>
              <a:t> </a:t>
            </a:r>
          </a:p>
          <a:p>
            <a:r>
              <a:rPr lang="fr-FR" dirty="0" smtClean="0">
                <a:latin typeface="Times New Roman" pitchFamily="18" charset="0"/>
                <a:cs typeface="Times New Roman" pitchFamily="18" charset="0"/>
              </a:rPr>
              <a:t>Sulfate de magnésium                            MgSO</a:t>
            </a:r>
            <a:r>
              <a:rPr lang="fr-FR" baseline="-25000" dirty="0" smtClean="0">
                <a:latin typeface="Times New Roman" pitchFamily="18" charset="0"/>
                <a:cs typeface="Times New Roman" pitchFamily="18" charset="0"/>
              </a:rPr>
              <a:t>4</a:t>
            </a:r>
            <a:endParaRPr lang="fr-FR" dirty="0" smtClean="0">
              <a:latin typeface="Times New Roman" pitchFamily="18" charset="0"/>
              <a:cs typeface="Times New Roman" pitchFamily="18" charset="0"/>
            </a:endParaRPr>
          </a:p>
          <a:p>
            <a:pPr>
              <a:buNone/>
            </a:pPr>
            <a:r>
              <a:rPr lang="fr-FR" dirty="0" smtClean="0">
                <a:latin typeface="Times New Roman" pitchFamily="18" charset="0"/>
                <a:cs typeface="Times New Roman" pitchFamily="18" charset="0"/>
              </a:rPr>
              <a:t> </a:t>
            </a:r>
          </a:p>
          <a:p>
            <a:r>
              <a:rPr lang="fr-FR" dirty="0" smtClean="0">
                <a:latin typeface="Times New Roman" pitchFamily="18" charset="0"/>
                <a:cs typeface="Times New Roman" pitchFamily="18" charset="0"/>
              </a:rPr>
              <a:t>Carbonate de calcium                             CaCO</a:t>
            </a:r>
            <a:r>
              <a:rPr lang="fr-FR" baseline="-25000" dirty="0" smtClean="0">
                <a:latin typeface="Times New Roman" pitchFamily="18" charset="0"/>
                <a:cs typeface="Times New Roman" pitchFamily="18" charset="0"/>
              </a:rPr>
              <a:t>3</a:t>
            </a:r>
            <a:endParaRPr lang="fr-FR" dirty="0" smtClean="0">
              <a:latin typeface="Times New Roman" pitchFamily="18" charset="0"/>
              <a:cs typeface="Times New Roman" pitchFamily="18" charset="0"/>
            </a:endParaRPr>
          </a:p>
          <a:p>
            <a:pPr>
              <a:buNone/>
            </a:pPr>
            <a:r>
              <a:rPr lang="fr-FR" dirty="0" smtClean="0">
                <a:latin typeface="Times New Roman" pitchFamily="18" charset="0"/>
                <a:cs typeface="Times New Roman" pitchFamily="18" charset="0"/>
              </a:rPr>
              <a:t> </a:t>
            </a:r>
          </a:p>
          <a:p>
            <a:r>
              <a:rPr lang="fr-FR" dirty="0" smtClean="0">
                <a:latin typeface="Times New Roman" pitchFamily="18" charset="0"/>
                <a:cs typeface="Times New Roman" pitchFamily="18" charset="0"/>
              </a:rPr>
              <a:t>Carbonate de magnésium                       MgCO</a:t>
            </a:r>
            <a:r>
              <a:rPr lang="fr-FR" baseline="-25000" dirty="0" smtClean="0">
                <a:latin typeface="Times New Roman" pitchFamily="18" charset="0"/>
                <a:cs typeface="Times New Roman" pitchFamily="18" charset="0"/>
              </a:rPr>
              <a:t>3</a:t>
            </a:r>
            <a:endParaRPr lang="fr-FR" dirty="0" smtClean="0">
              <a:latin typeface="Times New Roman" pitchFamily="18" charset="0"/>
              <a:cs typeface="Times New Roman" pitchFamily="18" charset="0"/>
            </a:endParaRPr>
          </a:p>
          <a:p>
            <a:pPr>
              <a:buNone/>
            </a:pPr>
            <a:r>
              <a:rPr lang="fr-FR" dirty="0" smtClean="0">
                <a:latin typeface="Times New Roman" pitchFamily="18" charset="0"/>
                <a:cs typeface="Times New Roman" pitchFamily="18" charset="0"/>
              </a:rPr>
              <a:t> </a:t>
            </a:r>
          </a:p>
          <a:p>
            <a:r>
              <a:rPr lang="fr-FR" dirty="0" smtClean="0">
                <a:latin typeface="Times New Roman" pitchFamily="18" charset="0"/>
                <a:cs typeface="Times New Roman" pitchFamily="18" charset="0"/>
              </a:rPr>
              <a:t>Bicarbonate de magnésium                     MgHCO</a:t>
            </a:r>
            <a:r>
              <a:rPr lang="fr-FR" baseline="-25000" dirty="0" smtClean="0">
                <a:latin typeface="Times New Roman" pitchFamily="18" charset="0"/>
                <a:cs typeface="Times New Roman" pitchFamily="18" charset="0"/>
              </a:rPr>
              <a:t>3</a:t>
            </a:r>
            <a:endParaRPr lang="fr-FR" dirty="0" smtClean="0">
              <a:latin typeface="Times New Roman" pitchFamily="18" charset="0"/>
              <a:cs typeface="Times New Roman" pitchFamily="18" charset="0"/>
            </a:endParaRPr>
          </a:p>
          <a:p>
            <a:pPr>
              <a:buNone/>
            </a:pPr>
            <a:r>
              <a:rPr lang="fr-FR" dirty="0" smtClean="0">
                <a:latin typeface="Times New Roman" pitchFamily="18" charset="0"/>
                <a:cs typeface="Times New Roman" pitchFamily="18" charset="0"/>
              </a:rPr>
              <a:t> </a:t>
            </a:r>
          </a:p>
          <a:p>
            <a:r>
              <a:rPr lang="fr-FR" dirty="0" smtClean="0">
                <a:latin typeface="Times New Roman" pitchFamily="18" charset="0"/>
                <a:cs typeface="Times New Roman" pitchFamily="18" charset="0"/>
              </a:rPr>
              <a:t>Bicarbonate de calcium                           CaHCO</a:t>
            </a:r>
            <a:r>
              <a:rPr lang="fr-FR" baseline="-25000" dirty="0" smtClean="0">
                <a:latin typeface="Times New Roman" pitchFamily="18" charset="0"/>
                <a:cs typeface="Times New Roman" pitchFamily="18" charset="0"/>
              </a:rPr>
              <a:t>3</a:t>
            </a:r>
            <a:endParaRPr lang="fr-FR" dirty="0" smtClean="0">
              <a:latin typeface="Times New Roman" pitchFamily="18" charset="0"/>
              <a:cs typeface="Times New Roman" pitchFamily="18" charset="0"/>
            </a:endParaRPr>
          </a:p>
          <a:p>
            <a:r>
              <a:rPr lang="fr-FR" dirty="0" smtClean="0">
                <a:latin typeface="Times New Roman" pitchFamily="18" charset="0"/>
                <a:cs typeface="Times New Roman" pitchFamily="18" charset="0"/>
              </a:rPr>
              <a:t>Chlorures de magnésium et de calcium   MgCl2   </a:t>
            </a:r>
          </a:p>
          <a:p>
            <a:pPr>
              <a:buNone/>
            </a:pPr>
            <a:r>
              <a:rPr lang="fr-FR" dirty="0" smtClean="0">
                <a:latin typeface="Times New Roman" pitchFamily="18" charset="0"/>
                <a:cs typeface="Times New Roman" pitchFamily="18" charset="0"/>
              </a:rPr>
              <a:t>                                                                     CaCl2 </a:t>
            </a:r>
          </a:p>
          <a:p>
            <a:r>
              <a:rPr lang="fr-FR" dirty="0" smtClean="0">
                <a:latin typeface="Times New Roman" pitchFamily="18" charset="0"/>
                <a:cs typeface="Times New Roman" pitchFamily="18" charset="0"/>
              </a:rPr>
              <a:t>Les eaux trop riches en sels de calcium et magnésium sont appelées : eaux dures. Par opposition, une eau est dite "douce" lorsqu'elle contient peu de ces sels</a:t>
            </a:r>
            <a:r>
              <a:rPr lang="fr-FR" dirty="0" smtClean="0"/>
              <a:t>.</a:t>
            </a:r>
            <a:endParaRPr lang="fr-F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57200" y="692696"/>
            <a:ext cx="8229600" cy="5314595"/>
          </a:xfrm>
        </p:spPr>
        <p:txBody>
          <a:bodyPr>
            <a:normAutofit/>
          </a:bodyPr>
          <a:lstStyle/>
          <a:p>
            <a:endParaRPr lang="fr-FR" sz="2400" dirty="0" smtClean="0">
              <a:latin typeface="Times New Roman" pitchFamily="18" charset="0"/>
              <a:cs typeface="Times New Roman" pitchFamily="18" charset="0"/>
            </a:endParaRPr>
          </a:p>
          <a:p>
            <a:endParaRPr lang="fr-FR" sz="2400" dirty="0">
              <a:latin typeface="Times New Roman" pitchFamily="18" charset="0"/>
              <a:cs typeface="Times New Roman" pitchFamily="18" charset="0"/>
            </a:endParaRPr>
          </a:p>
          <a:p>
            <a:endParaRPr lang="fr-FR" sz="2400" dirty="0" smtClean="0">
              <a:latin typeface="Times New Roman" pitchFamily="18" charset="0"/>
              <a:cs typeface="Times New Roman" pitchFamily="18" charset="0"/>
            </a:endParaRPr>
          </a:p>
          <a:p>
            <a:r>
              <a:rPr lang="fr-FR" sz="2800" dirty="0" smtClean="0">
                <a:latin typeface="Times New Roman" pitchFamily="18" charset="0"/>
                <a:cs typeface="Times New Roman" pitchFamily="18" charset="0"/>
              </a:rPr>
              <a:t>Elle est exprimée en mg/l de CaCO3, mEq/l ou en degrés hydrotimétriques français. </a:t>
            </a:r>
            <a:r>
              <a:rPr lang="fr-FR" sz="2800" dirty="0" smtClean="0">
                <a:solidFill>
                  <a:srgbClr val="FF0000"/>
                </a:solidFill>
                <a:latin typeface="Times New Roman" pitchFamily="18" charset="0"/>
                <a:cs typeface="Times New Roman" pitchFamily="18" charset="0"/>
              </a:rPr>
              <a:t>(°Hf) </a:t>
            </a:r>
          </a:p>
          <a:p>
            <a:endParaRPr lang="fr-FR" sz="2800" dirty="0" smtClean="0">
              <a:latin typeface="Times New Roman" pitchFamily="18" charset="0"/>
              <a:cs typeface="Times New Roman" pitchFamily="18" charset="0"/>
            </a:endParaRPr>
          </a:p>
          <a:p>
            <a:r>
              <a:rPr lang="fr-FR" sz="2800" dirty="0" smtClean="0">
                <a:latin typeface="Times New Roman" pitchFamily="18" charset="0"/>
                <a:cs typeface="Times New Roman" pitchFamily="18" charset="0"/>
              </a:rPr>
              <a:t>Un degré hydrotimétrique français correspond à 4 mg/l de calcium ou à 2,4 mg/l de magnésium à </a:t>
            </a:r>
            <a:r>
              <a:rPr lang="fr-FR" sz="2800" dirty="0">
                <a:latin typeface="Times New Roman" pitchFamily="18" charset="0"/>
                <a:cs typeface="Times New Roman" pitchFamily="18" charset="0"/>
              </a:rPr>
              <a:t>10mg/l </a:t>
            </a:r>
            <a:r>
              <a:rPr lang="fr-FR" sz="2800" dirty="0" smtClean="0">
                <a:latin typeface="Times New Roman" pitchFamily="18" charset="0"/>
                <a:cs typeface="Times New Roman" pitchFamily="18" charset="0"/>
              </a:rPr>
              <a:t>de CaCO</a:t>
            </a:r>
            <a:r>
              <a:rPr lang="fr-FR" sz="2800" baseline="-25000" dirty="0" smtClean="0">
                <a:latin typeface="Times New Roman" pitchFamily="18" charset="0"/>
                <a:cs typeface="Times New Roman" pitchFamily="18" charset="0"/>
              </a:rPr>
              <a:t>3  </a:t>
            </a:r>
            <a:r>
              <a:rPr lang="fr-FR" sz="2800" dirty="0" smtClean="0">
                <a:latin typeface="Times New Roman" pitchFamily="18" charset="0"/>
                <a:cs typeface="Times New Roman" pitchFamily="18" charset="0"/>
              </a:rPr>
              <a:t>ou encore à  0.2 </a:t>
            </a:r>
            <a:r>
              <a:rPr lang="fr-FR" sz="2800" dirty="0" err="1">
                <a:latin typeface="Times New Roman" pitchFamily="18" charset="0"/>
                <a:cs typeface="Times New Roman" pitchFamily="18" charset="0"/>
              </a:rPr>
              <a:t>mEq</a:t>
            </a:r>
            <a:r>
              <a:rPr lang="fr-FR" sz="2800" dirty="0">
                <a:latin typeface="Times New Roman" pitchFamily="18" charset="0"/>
                <a:cs typeface="Times New Roman" pitchFamily="18" charset="0"/>
              </a:rPr>
              <a:t>/l</a:t>
            </a:r>
            <a:r>
              <a:rPr lang="fr-FR" sz="2800" dirty="0" smtClean="0"/>
              <a:t>.</a:t>
            </a:r>
            <a:endParaRPr lang="fr-FR"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57200" y="476672"/>
            <a:ext cx="8229600" cy="5530619"/>
          </a:xfrm>
        </p:spPr>
        <p:txBody>
          <a:bodyPr>
            <a:normAutofit/>
          </a:bodyPr>
          <a:lstStyle/>
          <a:p>
            <a:pPr lvl="0">
              <a:buNone/>
            </a:pPr>
            <a:r>
              <a:rPr lang="fr-FR" b="1" u="sng" dirty="0" smtClean="0">
                <a:solidFill>
                  <a:srgbClr val="FF0000"/>
                </a:solidFill>
                <a:latin typeface="Times New Roman" pitchFamily="18" charset="0"/>
                <a:cs typeface="Times New Roman" pitchFamily="18" charset="0"/>
              </a:rPr>
              <a:t>3. Origine de la dureté :</a:t>
            </a:r>
            <a:endParaRPr lang="fr-FR" dirty="0" smtClean="0">
              <a:solidFill>
                <a:srgbClr val="FF0000"/>
              </a:solidFill>
              <a:latin typeface="Times New Roman" pitchFamily="18" charset="0"/>
              <a:cs typeface="Times New Roman" pitchFamily="18" charset="0"/>
            </a:endParaRPr>
          </a:p>
          <a:p>
            <a:endParaRPr lang="fr-FR" sz="2400" dirty="0" smtClean="0">
              <a:latin typeface="Times New Roman" pitchFamily="18" charset="0"/>
              <a:cs typeface="Times New Roman" pitchFamily="18" charset="0"/>
            </a:endParaRPr>
          </a:p>
          <a:p>
            <a:r>
              <a:rPr lang="fr-FR" sz="2400" dirty="0" smtClean="0">
                <a:latin typeface="Times New Roman" pitchFamily="18" charset="0"/>
                <a:cs typeface="Times New Roman" pitchFamily="18" charset="0"/>
              </a:rPr>
              <a:t>La dissolution du Ca et du Mg résulte principalement de l'infiltration des eaux de surface à travers les formations rocheuses calcaires(roche sédimentaire principalement de carbonate de calcium et de mg) et dolomitiques (espèce </a:t>
            </a:r>
            <a:r>
              <a:rPr lang="fr-FR" sz="2400" u="sng" dirty="0" smtClean="0">
                <a:latin typeface="Times New Roman" pitchFamily="18" charset="0"/>
                <a:cs typeface="Times New Roman" pitchFamily="18" charset="0"/>
                <a:hlinkClick r:id="rId2" tooltip="Minéral"/>
              </a:rPr>
              <a:t>minérale</a:t>
            </a:r>
            <a:r>
              <a:rPr lang="fr-FR" sz="2400" dirty="0" smtClean="0">
                <a:latin typeface="Times New Roman" pitchFamily="18" charset="0"/>
                <a:cs typeface="Times New Roman" pitchFamily="18" charset="0"/>
              </a:rPr>
              <a:t> formée de </a:t>
            </a:r>
            <a:r>
              <a:rPr lang="fr-FR" sz="2400" u="sng" dirty="0" smtClean="0">
                <a:latin typeface="Times New Roman" pitchFamily="18" charset="0"/>
                <a:cs typeface="Times New Roman" pitchFamily="18" charset="0"/>
                <a:hlinkClick r:id="rId3" tooltip="Carbonate de calcium"/>
              </a:rPr>
              <a:t>carbonate de calcium</a:t>
            </a:r>
            <a:r>
              <a:rPr lang="fr-FR" sz="2400" dirty="0" smtClean="0">
                <a:latin typeface="Times New Roman" pitchFamily="18" charset="0"/>
                <a:cs typeface="Times New Roman" pitchFamily="18" charset="0"/>
              </a:rPr>
              <a:t> </a:t>
            </a:r>
            <a:r>
              <a:rPr lang="fr-FR" sz="2400" u="sng" dirty="0" smtClean="0">
                <a:latin typeface="Times New Roman" pitchFamily="18" charset="0"/>
                <a:cs typeface="Times New Roman" pitchFamily="18" charset="0"/>
                <a:hlinkClick r:id="rId4" tooltip="Carbonate de magnésium"/>
              </a:rPr>
              <a:t>et de magnésium</a:t>
            </a:r>
            <a:r>
              <a:rPr lang="fr-FR" sz="2400" dirty="0" smtClean="0">
                <a:latin typeface="Times New Roman" pitchFamily="18" charset="0"/>
                <a:cs typeface="Times New Roman" pitchFamily="18" charset="0"/>
              </a:rPr>
              <a:t> de </a:t>
            </a:r>
            <a:r>
              <a:rPr lang="fr-FR" sz="2400" u="sng" dirty="0" smtClean="0">
                <a:latin typeface="Times New Roman" pitchFamily="18" charset="0"/>
                <a:cs typeface="Times New Roman" pitchFamily="18" charset="0"/>
                <a:hlinkClick r:id="rId5" tooltip="Formule brute"/>
              </a:rPr>
              <a:t>formule chimique</a:t>
            </a:r>
            <a:r>
              <a:rPr lang="fr-FR" sz="2400" dirty="0" smtClean="0">
                <a:latin typeface="Times New Roman" pitchFamily="18" charset="0"/>
                <a:cs typeface="Times New Roman" pitchFamily="18" charset="0"/>
              </a:rPr>
              <a:t> </a:t>
            </a:r>
            <a:r>
              <a:rPr lang="fr-FR" sz="2400" dirty="0" err="1" smtClean="0">
                <a:latin typeface="Times New Roman" pitchFamily="18" charset="0"/>
                <a:cs typeface="Times New Roman" pitchFamily="18" charset="0"/>
              </a:rPr>
              <a:t>CaMg</a:t>
            </a:r>
            <a:r>
              <a:rPr lang="fr-FR" sz="2400" dirty="0" smtClean="0">
                <a:latin typeface="Times New Roman" pitchFamily="18" charset="0"/>
                <a:cs typeface="Times New Roman" pitchFamily="18" charset="0"/>
              </a:rPr>
              <a:t>(CO</a:t>
            </a:r>
            <a:r>
              <a:rPr lang="fr-FR" sz="2400" baseline="-25000" dirty="0" smtClean="0">
                <a:latin typeface="Times New Roman" pitchFamily="18" charset="0"/>
                <a:cs typeface="Times New Roman" pitchFamily="18" charset="0"/>
              </a:rPr>
              <a:t>3</a:t>
            </a:r>
            <a:r>
              <a:rPr lang="fr-FR" sz="2400" dirty="0" smtClean="0">
                <a:latin typeface="Times New Roman" pitchFamily="18" charset="0"/>
                <a:cs typeface="Times New Roman" pitchFamily="18" charset="0"/>
              </a:rPr>
              <a:t>)</a:t>
            </a:r>
            <a:r>
              <a:rPr lang="fr-FR" sz="2400" baseline="-25000" dirty="0" smtClean="0">
                <a:latin typeface="Times New Roman" pitchFamily="18" charset="0"/>
                <a:cs typeface="Times New Roman" pitchFamily="18" charset="0"/>
              </a:rPr>
              <a:t>2</a:t>
            </a:r>
            <a:r>
              <a:rPr lang="fr-FR" sz="2400" dirty="0" smtClean="0">
                <a:latin typeface="Times New Roman" pitchFamily="18" charset="0"/>
                <a:cs typeface="Times New Roman" pitchFamily="18" charset="0"/>
              </a:rPr>
              <a:t> avec des traces de Fe; Mn; Co; Pb; Zn ).</a:t>
            </a:r>
          </a:p>
          <a:p>
            <a:pPr>
              <a:buNone/>
            </a:pPr>
            <a:r>
              <a:rPr lang="fr-FR" sz="2400" dirty="0" smtClean="0">
                <a:latin typeface="Times New Roman" pitchFamily="18" charset="0"/>
                <a:cs typeface="Times New Roman" pitchFamily="18" charset="0"/>
              </a:rPr>
              <a:t> </a:t>
            </a:r>
          </a:p>
          <a:p>
            <a:r>
              <a:rPr lang="fr-FR" sz="2400" dirty="0" smtClean="0">
                <a:latin typeface="Times New Roman" pitchFamily="18" charset="0"/>
                <a:cs typeface="Times New Roman" pitchFamily="18" charset="0"/>
              </a:rPr>
              <a:t>Cette dissolution est accrue par la présence dans l'eau de CO</a:t>
            </a:r>
            <a:r>
              <a:rPr lang="fr-FR" sz="2400" baseline="-25000" dirty="0" smtClean="0">
                <a:latin typeface="Times New Roman" pitchFamily="18" charset="0"/>
                <a:cs typeface="Times New Roman" pitchFamily="18" charset="0"/>
              </a:rPr>
              <a:t>2</a:t>
            </a:r>
            <a:r>
              <a:rPr lang="fr-FR" sz="2400" dirty="0" smtClean="0">
                <a:latin typeface="Times New Roman" pitchFamily="18" charset="0"/>
                <a:cs typeface="Times New Roman" pitchFamily="18" charset="0"/>
              </a:rPr>
              <a:t> provenant de l'atmosphère et des couches superficielles du sol</a:t>
            </a:r>
            <a:r>
              <a:rPr lang="fr-FR" sz="2400" dirty="0" smtClean="0"/>
              <a:t>.</a:t>
            </a:r>
            <a:endParaRPr lang="fr-FR"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57200" y="332656"/>
            <a:ext cx="8229600" cy="5674635"/>
          </a:xfrm>
        </p:spPr>
        <p:txBody>
          <a:bodyPr>
            <a:normAutofit lnSpcReduction="10000"/>
          </a:bodyPr>
          <a:lstStyle/>
          <a:p>
            <a:pPr lvl="0">
              <a:buNone/>
            </a:pPr>
            <a:r>
              <a:rPr lang="fr-FR" b="1" u="sng" dirty="0" smtClean="0">
                <a:solidFill>
                  <a:srgbClr val="FF0000"/>
                </a:solidFill>
                <a:latin typeface="Times New Roman" pitchFamily="18" charset="0"/>
                <a:cs typeface="Times New Roman" pitchFamily="18" charset="0"/>
              </a:rPr>
              <a:t>4. Les différents types de dureté :</a:t>
            </a:r>
            <a:r>
              <a:rPr lang="fr-FR" dirty="0" smtClean="0">
                <a:latin typeface="Times New Roman" pitchFamily="18" charset="0"/>
                <a:cs typeface="Times New Roman" pitchFamily="18" charset="0"/>
              </a:rPr>
              <a:t> </a:t>
            </a:r>
          </a:p>
          <a:p>
            <a:pPr lvl="0">
              <a:buNone/>
            </a:pPr>
            <a:r>
              <a:rPr lang="fr-FR" sz="2400" b="1" dirty="0" smtClean="0">
                <a:solidFill>
                  <a:srgbClr val="0070C0"/>
                </a:solidFill>
                <a:latin typeface="Times New Roman" pitchFamily="18" charset="0"/>
                <a:cs typeface="Times New Roman" pitchFamily="18" charset="0"/>
              </a:rPr>
              <a:t>a. La dureté totale :</a:t>
            </a:r>
            <a:endParaRPr lang="fr-FR" sz="2400" dirty="0" smtClean="0">
              <a:solidFill>
                <a:srgbClr val="0070C0"/>
              </a:solidFill>
              <a:latin typeface="Times New Roman" pitchFamily="18" charset="0"/>
              <a:cs typeface="Times New Roman" pitchFamily="18" charset="0"/>
            </a:endParaRPr>
          </a:p>
          <a:p>
            <a:r>
              <a:rPr lang="fr-FR" sz="2400" dirty="0" smtClean="0">
                <a:latin typeface="Times New Roman" pitchFamily="18" charset="0"/>
                <a:cs typeface="Times New Roman" pitchFamily="18" charset="0"/>
              </a:rPr>
              <a:t>La dureté totale ou titre hydrométrique correspond à la somme des concentrations en cations métalliques à l’exception de ceux des métaux alcalins et l’ion hydrogène.</a:t>
            </a:r>
          </a:p>
          <a:p>
            <a:endParaRPr lang="fr-FR" sz="2400" dirty="0"/>
          </a:p>
          <a:p>
            <a:pPr marL="0" indent="0">
              <a:buNone/>
            </a:pPr>
            <a:r>
              <a:rPr lang="fr-FR" sz="2400" b="1" dirty="0"/>
              <a:t>Dureté Totale DT = Dureté Calcique (sels de Ca) + Dureté </a:t>
            </a:r>
            <a:r>
              <a:rPr lang="fr-FR" sz="2400" b="1" dirty="0" smtClean="0"/>
              <a:t>Magnésienne (</a:t>
            </a:r>
            <a:r>
              <a:rPr lang="fr-FR" sz="2400" b="1" dirty="0"/>
              <a:t>sels de Mg).</a:t>
            </a:r>
            <a:endParaRPr lang="fr-FR" sz="2400" dirty="0"/>
          </a:p>
          <a:p>
            <a:endParaRPr lang="fr-FR" sz="2400" dirty="0" smtClean="0">
              <a:latin typeface="Times New Roman" pitchFamily="18" charset="0"/>
              <a:cs typeface="Times New Roman" pitchFamily="18" charset="0"/>
            </a:endParaRPr>
          </a:p>
          <a:p>
            <a:pPr lvl="0">
              <a:buNone/>
            </a:pPr>
            <a:r>
              <a:rPr lang="fr-FR" sz="2400" b="1" dirty="0" smtClean="0">
                <a:solidFill>
                  <a:srgbClr val="0070C0"/>
                </a:solidFill>
                <a:latin typeface="Times New Roman" pitchFamily="18" charset="0"/>
                <a:cs typeface="Times New Roman" pitchFamily="18" charset="0"/>
              </a:rPr>
              <a:t>b. La dureté calcique </a:t>
            </a:r>
            <a:r>
              <a:rPr lang="fr-FR" sz="2400" b="1" dirty="0" smtClean="0">
                <a:latin typeface="Times New Roman" pitchFamily="18" charset="0"/>
                <a:cs typeface="Times New Roman" pitchFamily="18" charset="0"/>
              </a:rPr>
              <a:t>:</a:t>
            </a:r>
            <a:r>
              <a:rPr lang="fr-FR" sz="2400" dirty="0" smtClean="0">
                <a:latin typeface="Times New Roman" pitchFamily="18" charset="0"/>
                <a:cs typeface="Times New Roman" pitchFamily="18" charset="0"/>
              </a:rPr>
              <a:t> </a:t>
            </a:r>
          </a:p>
          <a:p>
            <a:r>
              <a:rPr lang="fr-FR" sz="2400" dirty="0" smtClean="0">
                <a:latin typeface="Times New Roman" pitchFamily="18" charset="0"/>
                <a:cs typeface="Times New Roman" pitchFamily="18" charset="0"/>
              </a:rPr>
              <a:t>Correspond à la somme des sels de calcium. </a:t>
            </a:r>
          </a:p>
          <a:p>
            <a:endParaRPr lang="fr-FR" sz="2400" dirty="0" smtClean="0">
              <a:latin typeface="Times New Roman" pitchFamily="18" charset="0"/>
              <a:cs typeface="Times New Roman" pitchFamily="18" charset="0"/>
            </a:endParaRPr>
          </a:p>
          <a:p>
            <a:pPr lvl="0">
              <a:buNone/>
            </a:pPr>
            <a:r>
              <a:rPr lang="fr-FR" sz="2400" b="1" dirty="0" smtClean="0">
                <a:solidFill>
                  <a:srgbClr val="0070C0"/>
                </a:solidFill>
                <a:latin typeface="Times New Roman" pitchFamily="18" charset="0"/>
                <a:cs typeface="Times New Roman" pitchFamily="18" charset="0"/>
              </a:rPr>
              <a:t>c. La dureté magnésienne :</a:t>
            </a:r>
            <a:endParaRPr lang="fr-FR" sz="2400" dirty="0" smtClean="0">
              <a:solidFill>
                <a:srgbClr val="0070C0"/>
              </a:solidFill>
              <a:latin typeface="Times New Roman" pitchFamily="18" charset="0"/>
              <a:cs typeface="Times New Roman" pitchFamily="18" charset="0"/>
            </a:endParaRPr>
          </a:p>
          <a:p>
            <a:pPr lvl="0">
              <a:buBlip>
                <a:blip r:embed="rId2"/>
              </a:buBlip>
            </a:pPr>
            <a:r>
              <a:rPr lang="fr-FR" sz="2400" dirty="0" smtClean="0">
                <a:latin typeface="Times New Roman" pitchFamily="18" charset="0"/>
                <a:cs typeface="Times New Roman" pitchFamily="18" charset="0"/>
              </a:rPr>
              <a:t>Correspond à la somme des sels de magnésium</a:t>
            </a:r>
            <a:r>
              <a:rPr lang="fr-FR" sz="2400" dirty="0" smtClean="0"/>
              <a:t>.</a:t>
            </a:r>
          </a:p>
          <a:p>
            <a:pPr lvl="0">
              <a:buNone/>
            </a:pPr>
            <a:endParaRPr lang="fr-FR" dirty="0"/>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1494" y="4509120"/>
            <a:ext cx="7421011" cy="543001"/>
          </a:xfrm>
          <a:prstGeom prst="rect">
            <a:avLst/>
          </a:prstGeom>
        </p:spPr>
      </p:pic>
      <p:pic>
        <p:nvPicPr>
          <p:cNvPr id="4" name="Imag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3262" y="5702448"/>
            <a:ext cx="7973538" cy="6096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3"/>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2">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57200" y="404664"/>
            <a:ext cx="8229600" cy="5602627"/>
          </a:xfrm>
        </p:spPr>
        <p:txBody>
          <a:bodyPr>
            <a:normAutofit lnSpcReduction="10000"/>
          </a:bodyPr>
          <a:lstStyle/>
          <a:p>
            <a:pPr lvl="0">
              <a:buNone/>
            </a:pPr>
            <a:r>
              <a:rPr lang="fr-FR" sz="2400" b="1" dirty="0" smtClean="0">
                <a:solidFill>
                  <a:srgbClr val="0070C0"/>
                </a:solidFill>
                <a:latin typeface="Times New Roman" pitchFamily="18" charset="0"/>
                <a:cs typeface="Times New Roman" pitchFamily="18" charset="0"/>
              </a:rPr>
              <a:t>d. dureté temporaire :</a:t>
            </a:r>
            <a:r>
              <a:rPr lang="fr-FR" sz="2400" dirty="0" smtClean="0">
                <a:latin typeface="Times New Roman" pitchFamily="18" charset="0"/>
                <a:cs typeface="Times New Roman" pitchFamily="18" charset="0"/>
              </a:rPr>
              <a:t> </a:t>
            </a:r>
          </a:p>
          <a:p>
            <a:r>
              <a:rPr lang="fr-FR" sz="2400" dirty="0" smtClean="0">
                <a:latin typeface="Times New Roman" pitchFamily="18" charset="0"/>
                <a:cs typeface="Times New Roman" pitchFamily="18" charset="0"/>
              </a:rPr>
              <a:t>C’est une dureté carbonatée qui peut être éliminée par chauffage de l’eau.                                            </a:t>
            </a:r>
          </a:p>
          <a:p>
            <a:r>
              <a:rPr lang="fr-FR" sz="2400" dirty="0" smtClean="0">
                <a:latin typeface="Times New Roman" pitchFamily="18" charset="0"/>
                <a:cs typeface="Times New Roman" pitchFamily="18" charset="0"/>
              </a:rPr>
              <a:t>Les bicarbonates seront décomposés sous l'action de la chaleur avec dépôt de tartre.</a:t>
            </a:r>
          </a:p>
          <a:p>
            <a:endParaRPr lang="fr-FR" sz="2400" dirty="0"/>
          </a:p>
          <a:p>
            <a:pPr marL="0" indent="0">
              <a:buNone/>
            </a:pPr>
            <a:r>
              <a:rPr lang="fr-FR" sz="2400" b="1" i="1" dirty="0" err="1"/>
              <a:t>Dt</a:t>
            </a:r>
            <a:r>
              <a:rPr lang="fr-FR" sz="2400" b="1" i="1" dirty="0"/>
              <a:t>= carbonates de Ca2+/ Mg2</a:t>
            </a:r>
            <a:r>
              <a:rPr lang="fr-FR" sz="2400" b="1" i="1" dirty="0" smtClean="0"/>
              <a:t>+  + </a:t>
            </a:r>
            <a:r>
              <a:rPr lang="fr-FR" sz="2400" b="1" i="1" dirty="0"/>
              <a:t>bicarbonates de Ca2+/ Mg2+</a:t>
            </a:r>
            <a:endParaRPr lang="fr-FR" sz="2400" dirty="0"/>
          </a:p>
          <a:p>
            <a:endParaRPr lang="fr-FR" sz="2400" dirty="0" smtClean="0">
              <a:latin typeface="Times New Roman" pitchFamily="18" charset="0"/>
              <a:cs typeface="Times New Roman" pitchFamily="18" charset="0"/>
            </a:endParaRPr>
          </a:p>
          <a:p>
            <a:pPr lvl="0">
              <a:buNone/>
            </a:pPr>
            <a:r>
              <a:rPr lang="fr-FR" sz="2400" b="1" dirty="0">
                <a:solidFill>
                  <a:srgbClr val="0070C0"/>
                </a:solidFill>
                <a:latin typeface="Times New Roman" pitchFamily="18" charset="0"/>
                <a:cs typeface="Times New Roman" pitchFamily="18" charset="0"/>
              </a:rPr>
              <a:t>e</a:t>
            </a:r>
            <a:r>
              <a:rPr lang="fr-FR" sz="2400" b="1" dirty="0" smtClean="0">
                <a:solidFill>
                  <a:srgbClr val="0070C0"/>
                </a:solidFill>
                <a:latin typeface="Times New Roman" pitchFamily="18" charset="0"/>
                <a:cs typeface="Times New Roman" pitchFamily="18" charset="0"/>
              </a:rPr>
              <a:t>. </a:t>
            </a:r>
            <a:r>
              <a:rPr lang="fr-FR" sz="2400" b="1" dirty="0">
                <a:solidFill>
                  <a:srgbClr val="0070C0"/>
                </a:solidFill>
                <a:latin typeface="Times New Roman" pitchFamily="18" charset="0"/>
                <a:cs typeface="Times New Roman" pitchFamily="18" charset="0"/>
              </a:rPr>
              <a:t>La dureté permanente:</a:t>
            </a:r>
            <a:r>
              <a:rPr lang="fr-FR" sz="2400" dirty="0">
                <a:solidFill>
                  <a:srgbClr val="0070C0"/>
                </a:solidFill>
                <a:latin typeface="Times New Roman" pitchFamily="18" charset="0"/>
                <a:cs typeface="Times New Roman" pitchFamily="18" charset="0"/>
              </a:rPr>
              <a:t> </a:t>
            </a:r>
          </a:p>
          <a:p>
            <a:r>
              <a:rPr lang="fr-FR" sz="2400" dirty="0">
                <a:latin typeface="Times New Roman" pitchFamily="18" charset="0"/>
                <a:cs typeface="Times New Roman" pitchFamily="18" charset="0"/>
              </a:rPr>
              <a:t>Est celle qui ne peut pas être éliminée par chauffage et qui correspond à la combinaison du calcium et du magnésium avec les anions des sels d’acides forts essentiellement  </a:t>
            </a:r>
            <a:r>
              <a:rPr lang="fr-FR" sz="2400" b="1" dirty="0">
                <a:latin typeface="Times New Roman" pitchFamily="18" charset="0"/>
                <a:cs typeface="Times New Roman" pitchFamily="18" charset="0"/>
              </a:rPr>
              <a:t>chlorures</a:t>
            </a:r>
            <a:r>
              <a:rPr lang="fr-FR" sz="2400" dirty="0">
                <a:latin typeface="Times New Roman" pitchFamily="18" charset="0"/>
                <a:cs typeface="Times New Roman" pitchFamily="18" charset="0"/>
              </a:rPr>
              <a:t> et </a:t>
            </a:r>
            <a:r>
              <a:rPr lang="fr-FR" sz="2400" b="1" dirty="0">
                <a:latin typeface="Times New Roman" pitchFamily="18" charset="0"/>
                <a:cs typeface="Times New Roman" pitchFamily="18" charset="0"/>
              </a:rPr>
              <a:t>sulfates </a:t>
            </a:r>
            <a:r>
              <a:rPr lang="fr-FR" sz="2400" dirty="0">
                <a:latin typeface="Times New Roman" pitchFamily="18" charset="0"/>
                <a:cs typeface="Times New Roman" pitchFamily="18" charset="0"/>
              </a:rPr>
              <a:t> et plus rarement </a:t>
            </a:r>
            <a:r>
              <a:rPr lang="fr-FR" sz="2400" b="1" dirty="0">
                <a:latin typeface="Times New Roman" pitchFamily="18" charset="0"/>
                <a:cs typeface="Times New Roman" pitchFamily="18" charset="0"/>
              </a:rPr>
              <a:t>nitrates.</a:t>
            </a:r>
          </a:p>
          <a:p>
            <a:r>
              <a:rPr lang="fr-FR" sz="2400" dirty="0">
                <a:latin typeface="Times New Roman" pitchFamily="18" charset="0"/>
                <a:cs typeface="Times New Roman" pitchFamily="18" charset="0"/>
              </a:rPr>
              <a:t>La dureté permanente est la différence entre la dureté totale et la dureté temporaire.</a:t>
            </a:r>
          </a:p>
          <a:p>
            <a:endParaRPr lang="fr-FR" sz="2000" dirty="0">
              <a:latin typeface="Times New Roman" pitchFamily="18" charset="0"/>
              <a:cs typeface="Times New Roman" pitchFamily="18" charset="0"/>
            </a:endParaRPr>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pPr algn="ctr"/>
            <a:r>
              <a:rPr lang="fr-FR" dirty="0" smtClean="0"/>
              <a:t>Répartition de le dureté </a:t>
            </a:r>
            <a:endParaRPr lang="fr-FR" dirty="0"/>
          </a:p>
        </p:txBody>
      </p:sp>
      <p:pic>
        <p:nvPicPr>
          <p:cNvPr id="82946" name="Picture 2" descr="http://scientificsentence.net/Chemistry/Hardness.jpg"/>
          <p:cNvPicPr>
            <a:picLocks noChangeAspect="1" noChangeArrowheads="1"/>
          </p:cNvPicPr>
          <p:nvPr/>
        </p:nvPicPr>
        <p:blipFill>
          <a:blip r:embed="rId2" cstate="print"/>
          <a:srcRect/>
          <a:stretch>
            <a:fillRect/>
          </a:stretch>
        </p:blipFill>
        <p:spPr bwMode="auto">
          <a:xfrm>
            <a:off x="1285852" y="1643050"/>
            <a:ext cx="6000792" cy="321471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lvl="0" algn="ctr"/>
            <a:r>
              <a:rPr lang="fr-FR" b="1" dirty="0">
                <a:solidFill>
                  <a:srgbClr val="FF0000"/>
                </a:solidFill>
                <a:latin typeface="Times New Roman" pitchFamily="18" charset="0"/>
                <a:cs typeface="Times New Roman" pitchFamily="18" charset="0"/>
              </a:rPr>
              <a:t>5. Evaluation analytique de la dureté </a:t>
            </a:r>
            <a:r>
              <a:rPr lang="fr-FR" b="1" dirty="0" smtClean="0">
                <a:solidFill>
                  <a:srgbClr val="FF0000"/>
                </a:solidFill>
                <a:latin typeface="Times New Roman" pitchFamily="18" charset="0"/>
                <a:cs typeface="Times New Roman" pitchFamily="18" charset="0"/>
              </a:rPr>
              <a:t>:</a:t>
            </a:r>
            <a:r>
              <a:rPr lang="fr-FR" b="1" dirty="0">
                <a:solidFill>
                  <a:srgbClr val="FF0000"/>
                </a:solidFill>
                <a:latin typeface="Times New Roman" pitchFamily="18" charset="0"/>
                <a:cs typeface="Times New Roman" pitchFamily="18" charset="0"/>
              </a:rPr>
              <a:t/>
            </a:r>
            <a:br>
              <a:rPr lang="fr-FR" b="1" dirty="0">
                <a:solidFill>
                  <a:srgbClr val="FF0000"/>
                </a:solidFill>
                <a:latin typeface="Times New Roman" pitchFamily="18" charset="0"/>
                <a:cs typeface="Times New Roman" pitchFamily="18" charset="0"/>
              </a:rPr>
            </a:br>
            <a:r>
              <a:rPr lang="fr-FR" b="1" dirty="0">
                <a:solidFill>
                  <a:srgbClr val="FF0000"/>
                </a:solidFill>
                <a:latin typeface="Times New Roman" pitchFamily="18" charset="0"/>
                <a:cs typeface="Times New Roman" pitchFamily="18" charset="0"/>
              </a:rPr>
              <a:t>la </a:t>
            </a:r>
            <a:r>
              <a:rPr lang="fr-FR" b="1" dirty="0" smtClean="0">
                <a:solidFill>
                  <a:srgbClr val="FF0000"/>
                </a:solidFill>
                <a:latin typeface="Times New Roman" pitchFamily="18" charset="0"/>
                <a:cs typeface="Times New Roman" pitchFamily="18" charset="0"/>
              </a:rPr>
              <a:t>dureté totale: </a:t>
            </a:r>
            <a:endParaRPr lang="fr-FR" dirty="0">
              <a:solidFill>
                <a:srgbClr val="FF0000"/>
              </a:solidFill>
              <a:latin typeface="Times New Roman" pitchFamily="18" charset="0"/>
              <a:cs typeface="Times New Roman" pitchFamily="18" charset="0"/>
            </a:endParaRPr>
          </a:p>
        </p:txBody>
      </p:sp>
      <p:sp>
        <p:nvSpPr>
          <p:cNvPr id="3" name="Espace réservé du contenu 2"/>
          <p:cNvSpPr>
            <a:spLocks noGrp="1"/>
          </p:cNvSpPr>
          <p:nvPr>
            <p:ph idx="1"/>
          </p:nvPr>
        </p:nvSpPr>
        <p:spPr/>
        <p:txBody>
          <a:bodyPr/>
          <a:lstStyle/>
          <a:p>
            <a:pPr marL="0" indent="0">
              <a:buNone/>
            </a:pPr>
            <a:r>
              <a:rPr lang="fr-FR" b="1" dirty="0" smtClean="0">
                <a:solidFill>
                  <a:srgbClr val="00B0F0"/>
                </a:solidFill>
              </a:rPr>
              <a:t>1.Méthode </a:t>
            </a:r>
            <a:r>
              <a:rPr lang="fr-FR" b="1" dirty="0">
                <a:solidFill>
                  <a:srgbClr val="00B0F0"/>
                </a:solidFill>
              </a:rPr>
              <a:t>Classique au </a:t>
            </a:r>
            <a:r>
              <a:rPr lang="fr-FR" b="1" dirty="0" smtClean="0">
                <a:solidFill>
                  <a:srgbClr val="00B0F0"/>
                </a:solidFill>
              </a:rPr>
              <a:t>Savon (</a:t>
            </a:r>
            <a:r>
              <a:rPr lang="fr-FR" b="1" dirty="0">
                <a:solidFill>
                  <a:srgbClr val="00B0F0"/>
                </a:solidFill>
              </a:rPr>
              <a:t>Méthode Empirique)</a:t>
            </a:r>
          </a:p>
          <a:p>
            <a:pPr marL="0" indent="0">
              <a:buNone/>
            </a:pPr>
            <a:r>
              <a:rPr lang="fr-FR" b="1" dirty="0">
                <a:solidFill>
                  <a:srgbClr val="00B050"/>
                </a:solidFill>
              </a:rPr>
              <a:t>•Principe:</a:t>
            </a:r>
          </a:p>
          <a:p>
            <a:pPr marL="0" indent="0">
              <a:buNone/>
            </a:pPr>
            <a:r>
              <a:rPr lang="fr-FR" dirty="0"/>
              <a:t>•C’est la seule mesure directe de la dureté: à un volume d’échantillon à doser, on ajoute progressivement à l’aide d’une burette, une solution normalisée de savon. (1ml correspond à 1mg de CaCO3). </a:t>
            </a:r>
          </a:p>
          <a:p>
            <a:pPr marL="0" indent="0">
              <a:buNone/>
            </a:pPr>
            <a:r>
              <a:rPr lang="fr-FR" dirty="0"/>
              <a:t>•Ce savon précipite tant que l’échantillon contient des ions Ca2+ et Mg2+.</a:t>
            </a:r>
          </a:p>
          <a:p>
            <a:pPr marL="0" indent="0">
              <a:buNone/>
            </a:pPr>
            <a:r>
              <a:rPr lang="fr-FR" dirty="0"/>
              <a:t>•Le dosage est terminé quand il se forme une mousse stable. </a:t>
            </a:r>
          </a:p>
          <a:p>
            <a:pPr marL="0" indent="0">
              <a:buNone/>
            </a:pPr>
            <a:r>
              <a:rPr lang="fr-FR" dirty="0"/>
              <a:t>•A l’aide d’un même volume d’eau distillée, on détermine la quantité minimale de savon nécessaire pour obtenir une mousse stable</a:t>
            </a:r>
            <a:r>
              <a:rPr lang="fr-FR" dirty="0" smtClean="0"/>
              <a:t>.</a:t>
            </a:r>
          </a:p>
          <a:p>
            <a:pPr marL="0" indent="0">
              <a:buNone/>
            </a:pPr>
            <a:r>
              <a:rPr lang="fr-FR" b="1" dirty="0" smtClean="0"/>
              <a:t>Méthode ancienne abandonnées en pratique.</a:t>
            </a:r>
            <a:endParaRPr lang="fr-FR" b="1" dirty="0"/>
          </a:p>
        </p:txBody>
      </p:sp>
    </p:spTree>
    <p:extLst>
      <p:ext uri="{BB962C8B-B14F-4D97-AF65-F5344CB8AC3E}">
        <p14:creationId xmlns:p14="http://schemas.microsoft.com/office/powerpoint/2010/main" val="1450110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51520" y="404664"/>
            <a:ext cx="8712968" cy="5832648"/>
          </a:xfrm>
        </p:spPr>
        <p:txBody>
          <a:bodyPr>
            <a:normAutofit/>
          </a:bodyPr>
          <a:lstStyle/>
          <a:p>
            <a:pPr marL="0" indent="0">
              <a:buNone/>
            </a:pPr>
            <a:endParaRPr lang="fr-FR" dirty="0"/>
          </a:p>
          <a:p>
            <a:pPr marL="0" indent="0">
              <a:buNone/>
            </a:pPr>
            <a:r>
              <a:rPr lang="fr-FR" sz="2800" b="1" dirty="0" smtClean="0">
                <a:solidFill>
                  <a:srgbClr val="00B0F0"/>
                </a:solidFill>
              </a:rPr>
              <a:t>2. Méthode </a:t>
            </a:r>
            <a:r>
              <a:rPr lang="fr-FR" sz="2800" b="1" dirty="0" err="1" smtClean="0">
                <a:solidFill>
                  <a:srgbClr val="00B0F0"/>
                </a:solidFill>
              </a:rPr>
              <a:t>complexométrique</a:t>
            </a:r>
            <a:r>
              <a:rPr lang="fr-FR" sz="2800" b="1" dirty="0" smtClean="0">
                <a:solidFill>
                  <a:srgbClr val="00B0F0"/>
                </a:solidFill>
                <a:cs typeface="Times New Roman" pitchFamily="18" charset="0"/>
              </a:rPr>
              <a:t> </a:t>
            </a:r>
            <a:endParaRPr lang="fr-FR" sz="2800" b="1" dirty="0">
              <a:solidFill>
                <a:srgbClr val="00B0F0"/>
              </a:solidFill>
              <a:cs typeface="Times New Roman" pitchFamily="18" charset="0"/>
            </a:endParaRPr>
          </a:p>
          <a:p>
            <a:pPr marL="0" indent="0">
              <a:buNone/>
            </a:pPr>
            <a:r>
              <a:rPr lang="fr-FR" sz="2400" b="1" dirty="0" smtClean="0">
                <a:solidFill>
                  <a:srgbClr val="00B050"/>
                </a:solidFill>
                <a:cs typeface="Times New Roman" pitchFamily="18" charset="0"/>
              </a:rPr>
              <a:t>Principe </a:t>
            </a:r>
            <a:r>
              <a:rPr lang="fr-FR" sz="2400" b="1" dirty="0">
                <a:solidFill>
                  <a:srgbClr val="00B050"/>
                </a:solidFill>
                <a:cs typeface="Times New Roman" pitchFamily="18" charset="0"/>
              </a:rPr>
              <a:t>général : </a:t>
            </a:r>
            <a:endParaRPr lang="fr-FR" sz="2400" dirty="0" smtClean="0">
              <a:solidFill>
                <a:srgbClr val="00B0F0"/>
              </a:solidFill>
              <a:cs typeface="Times New Roman" pitchFamily="18" charset="0"/>
            </a:endParaRPr>
          </a:p>
          <a:p>
            <a:r>
              <a:rPr lang="fr-FR" sz="2400" dirty="0" smtClean="0">
                <a:cs typeface="Times New Roman" pitchFamily="18" charset="0"/>
              </a:rPr>
              <a:t>La somme Ca</a:t>
            </a:r>
            <a:r>
              <a:rPr lang="fr-FR" sz="2400" baseline="30000" dirty="0" smtClean="0">
                <a:cs typeface="Times New Roman" pitchFamily="18" charset="0"/>
              </a:rPr>
              <a:t>2+</a:t>
            </a:r>
            <a:r>
              <a:rPr lang="fr-FR" sz="2400" dirty="0" smtClean="0">
                <a:cs typeface="Times New Roman" pitchFamily="18" charset="0"/>
              </a:rPr>
              <a:t> et Mg</a:t>
            </a:r>
            <a:r>
              <a:rPr lang="fr-FR" sz="2400" baseline="30000" dirty="0" smtClean="0">
                <a:cs typeface="Times New Roman" pitchFamily="18" charset="0"/>
              </a:rPr>
              <a:t>2+</a:t>
            </a:r>
            <a:r>
              <a:rPr lang="fr-FR" sz="2400" dirty="0" smtClean="0">
                <a:cs typeface="Times New Roman" pitchFamily="18" charset="0"/>
              </a:rPr>
              <a:t> est dosé par complexométrie dans des conditions opératoires bien déterminées, en présence d’EDTA-Mg et de NET comme indicateur de virage. </a:t>
            </a:r>
            <a:endParaRPr lang="fr-FR" sz="2400" dirty="0"/>
          </a:p>
          <a:p>
            <a:r>
              <a:rPr lang="fr-FR" sz="2400" dirty="0">
                <a:cs typeface="Times New Roman" pitchFamily="18" charset="0"/>
              </a:rPr>
              <a:t>Le NET est </a:t>
            </a:r>
            <a:r>
              <a:rPr lang="fr-FR" sz="2400" u="sng" dirty="0">
                <a:solidFill>
                  <a:schemeClr val="accent2">
                    <a:lumMod val="75000"/>
                  </a:schemeClr>
                </a:solidFill>
                <a:cs typeface="Times New Roman" pitchFamily="18" charset="0"/>
              </a:rPr>
              <a:t>rouge veineux </a:t>
            </a:r>
            <a:r>
              <a:rPr lang="fr-FR" sz="2400" dirty="0">
                <a:cs typeface="Times New Roman" pitchFamily="18" charset="0"/>
              </a:rPr>
              <a:t>en présence du Mg (NET-Mg) et il </a:t>
            </a:r>
            <a:r>
              <a:rPr lang="fr-FR" sz="2400" u="sng" dirty="0">
                <a:solidFill>
                  <a:srgbClr val="0070C0"/>
                </a:solidFill>
                <a:cs typeface="Times New Roman" pitchFamily="18" charset="0"/>
              </a:rPr>
              <a:t>vire au bleu </a:t>
            </a:r>
            <a:r>
              <a:rPr lang="fr-FR" sz="2400" dirty="0">
                <a:cs typeface="Times New Roman" pitchFamily="18" charset="0"/>
              </a:rPr>
              <a:t>quand il est libre.                                                                                                                    </a:t>
            </a:r>
            <a:endParaRPr lang="fr-FR" sz="2400" dirty="0" smtClean="0">
              <a:cs typeface="Times New Roman" pitchFamily="18" charset="0"/>
            </a:endParaRPr>
          </a:p>
          <a:p>
            <a:pPr marL="0" indent="0">
              <a:buNone/>
            </a:pPr>
            <a:r>
              <a:rPr lang="fr-FR" sz="2400" b="1" dirty="0" smtClean="0">
                <a:solidFill>
                  <a:srgbClr val="00B050"/>
                </a:solidFill>
              </a:rPr>
              <a:t>Les </a:t>
            </a:r>
            <a:r>
              <a:rPr lang="fr-FR" sz="2400" b="1" dirty="0">
                <a:solidFill>
                  <a:srgbClr val="00B050"/>
                </a:solidFill>
              </a:rPr>
              <a:t>conditions </a:t>
            </a:r>
            <a:r>
              <a:rPr lang="fr-FR" sz="2400" b="1" dirty="0" smtClean="0">
                <a:solidFill>
                  <a:srgbClr val="00B050"/>
                </a:solidFill>
              </a:rPr>
              <a:t>opératoires:</a:t>
            </a:r>
            <a:endParaRPr lang="fr-FR" sz="2400" dirty="0">
              <a:solidFill>
                <a:srgbClr val="00B050"/>
              </a:solidFill>
            </a:endParaRPr>
          </a:p>
          <a:p>
            <a:pPr marL="0" indent="0">
              <a:buNone/>
            </a:pPr>
            <a:r>
              <a:rPr lang="fr-FR" sz="2400" dirty="0"/>
              <a:t>*</a:t>
            </a:r>
            <a:r>
              <a:rPr lang="fr-FR" sz="2400" dirty="0" smtClean="0"/>
              <a:t>une </a:t>
            </a:r>
            <a:r>
              <a:rPr lang="fr-FR" sz="2400" dirty="0"/>
              <a:t>élévation de T°(70°à 80°) favorise la réaction de </a:t>
            </a:r>
            <a:r>
              <a:rPr lang="fr-FR" sz="2400" dirty="0" err="1"/>
              <a:t>complexation</a:t>
            </a:r>
            <a:r>
              <a:rPr lang="fr-FR" sz="2400" dirty="0"/>
              <a:t>.</a:t>
            </a:r>
          </a:p>
          <a:p>
            <a:pPr marL="0" indent="0">
              <a:buNone/>
            </a:pPr>
            <a:r>
              <a:rPr lang="fr-FR" sz="2400" dirty="0"/>
              <a:t>*</a:t>
            </a:r>
            <a:r>
              <a:rPr lang="fr-FR" sz="2400" dirty="0" smtClean="0"/>
              <a:t>un </a:t>
            </a:r>
            <a:r>
              <a:rPr lang="fr-FR" sz="2400" dirty="0"/>
              <a:t>½ alcalin tamponnée à </a:t>
            </a:r>
            <a:r>
              <a:rPr lang="fr-FR" sz="2400" dirty="0" smtClean="0"/>
              <a:t>pH </a:t>
            </a:r>
            <a:r>
              <a:rPr lang="fr-FR" sz="2400" dirty="0"/>
              <a:t>10 est indispensable car c’est à cette valeur de </a:t>
            </a:r>
            <a:r>
              <a:rPr lang="fr-FR" sz="2400" dirty="0" smtClean="0"/>
              <a:t>pH </a:t>
            </a:r>
            <a:r>
              <a:rPr lang="fr-FR" sz="2400" dirty="0"/>
              <a:t>que le complexe EDTA-Mg est le plus </a:t>
            </a:r>
            <a:r>
              <a:rPr lang="fr-FR" sz="2400" dirty="0" smtClean="0"/>
              <a:t>stable.</a:t>
            </a:r>
          </a:p>
          <a:p>
            <a:pPr marL="0" indent="0">
              <a:buNone/>
            </a:pPr>
            <a:r>
              <a:rPr lang="fr-FR" sz="2400" dirty="0"/>
              <a:t>*</a:t>
            </a:r>
            <a:r>
              <a:rPr lang="fr-FR" sz="2400" dirty="0" smtClean="0"/>
              <a:t>La </a:t>
            </a:r>
            <a:r>
              <a:rPr lang="fr-FR" sz="2400" dirty="0"/>
              <a:t>présence de sels ammoniacaux empêche le Mg2</a:t>
            </a:r>
            <a:r>
              <a:rPr lang="fr-FR" sz="2400" dirty="0" smtClean="0"/>
              <a:t>+ de </a:t>
            </a:r>
            <a:r>
              <a:rPr lang="fr-FR" sz="2400" dirty="0"/>
              <a:t>précipiter à l’état de Mg(OH)2</a:t>
            </a:r>
            <a:r>
              <a:rPr lang="fr-FR" sz="2400" dirty="0" smtClean="0"/>
              <a:t>.</a:t>
            </a:r>
            <a:r>
              <a:rPr lang="fr-FR" sz="2400" dirty="0" smtClean="0">
                <a:cs typeface="Times New Roman" pitchFamily="18" charset="0"/>
              </a:rPr>
              <a:t>                                                                                                                        </a:t>
            </a:r>
          </a:p>
          <a:p>
            <a:endParaRPr lang="fr-F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365127"/>
            <a:ext cx="7886700" cy="903634"/>
          </a:xfrm>
        </p:spPr>
        <p:txBody>
          <a:bodyPr>
            <a:normAutofit fontScale="90000"/>
          </a:bodyPr>
          <a:lstStyle/>
          <a:p>
            <a:pPr algn="ctr"/>
            <a:r>
              <a:rPr lang="fr-FR" b="1" dirty="0">
                <a:solidFill>
                  <a:srgbClr val="00B050"/>
                </a:solidFill>
              </a:rPr>
              <a:t>Réactions mises en jeu</a:t>
            </a:r>
            <a:r>
              <a:rPr lang="fr-FR" dirty="0">
                <a:solidFill>
                  <a:srgbClr val="00B050"/>
                </a:solidFill>
              </a:rPr>
              <a:t/>
            </a:r>
            <a:br>
              <a:rPr lang="fr-FR" dirty="0">
                <a:solidFill>
                  <a:srgbClr val="00B050"/>
                </a:solidFill>
              </a:rPr>
            </a:br>
            <a:endParaRPr lang="fr-FR" dirty="0">
              <a:solidFill>
                <a:srgbClr val="00B050"/>
              </a:solidFill>
            </a:endParaRPr>
          </a:p>
        </p:txBody>
      </p:sp>
      <p:sp>
        <p:nvSpPr>
          <p:cNvPr id="3" name="Espace réservé du contenu 2"/>
          <p:cNvSpPr>
            <a:spLocks noGrp="1"/>
          </p:cNvSpPr>
          <p:nvPr>
            <p:ph idx="1"/>
          </p:nvPr>
        </p:nvSpPr>
        <p:spPr/>
        <p:txBody>
          <a:bodyPr/>
          <a:lstStyle/>
          <a:p>
            <a:pPr marL="0" indent="0">
              <a:buNone/>
            </a:pPr>
            <a:r>
              <a:rPr lang="fr-FR" b="1" dirty="0" smtClean="0">
                <a:solidFill>
                  <a:srgbClr val="FF0000"/>
                </a:solidFill>
              </a:rPr>
              <a:t>1</a:t>
            </a:r>
            <a:r>
              <a:rPr lang="fr-FR" b="1" dirty="0">
                <a:solidFill>
                  <a:srgbClr val="FF0000"/>
                </a:solidFill>
              </a:rPr>
              <a:t>) </a:t>
            </a:r>
            <a:r>
              <a:rPr lang="fr-FR" b="1" dirty="0" smtClean="0">
                <a:solidFill>
                  <a:srgbClr val="FF0000"/>
                </a:solidFill>
              </a:rPr>
              <a:t>Par addition du NET:</a:t>
            </a:r>
            <a:endParaRPr lang="fr-FR" b="1" dirty="0">
              <a:solidFill>
                <a:srgbClr val="FF0000"/>
              </a:solidFill>
            </a:endParaRPr>
          </a:p>
          <a:p>
            <a:pPr marL="0" indent="0">
              <a:buNone/>
            </a:pPr>
            <a:r>
              <a:rPr lang="nl-NL" dirty="0"/>
              <a:t> </a:t>
            </a:r>
            <a:r>
              <a:rPr lang="nl-NL" dirty="0" smtClean="0"/>
              <a:t>                  </a:t>
            </a:r>
            <a:r>
              <a:rPr lang="nl-NL" b="1" dirty="0" smtClean="0"/>
              <a:t>NET </a:t>
            </a:r>
            <a:r>
              <a:rPr lang="nl-NL" b="1" dirty="0"/>
              <a:t>+ Ca2</a:t>
            </a:r>
            <a:r>
              <a:rPr lang="nl-NL" b="1" dirty="0" smtClean="0"/>
              <a:t>+  + </a:t>
            </a:r>
            <a:r>
              <a:rPr lang="nl-NL" b="1" dirty="0"/>
              <a:t>Mg2+ </a:t>
            </a:r>
            <a:r>
              <a:rPr lang="nl-NL" b="1" dirty="0" smtClean="0"/>
              <a:t>      </a:t>
            </a:r>
            <a:r>
              <a:rPr lang="nl-NL" b="1" dirty="0" smtClean="0">
                <a:sym typeface="Wingdings" panose="05000000000000000000" pitchFamily="2" charset="2"/>
              </a:rPr>
              <a:t></a:t>
            </a:r>
            <a:r>
              <a:rPr lang="nl-NL" b="1" dirty="0" smtClean="0"/>
              <a:t>        NET-Mg </a:t>
            </a:r>
            <a:r>
              <a:rPr lang="nl-NL" b="1" dirty="0"/>
              <a:t>+ NET-Ca</a:t>
            </a:r>
            <a:endParaRPr lang="nl-NL" dirty="0"/>
          </a:p>
          <a:p>
            <a:pPr marL="0" indent="0">
              <a:buNone/>
            </a:pPr>
            <a:r>
              <a:rPr lang="nn-NO" dirty="0"/>
              <a:t>•</a:t>
            </a:r>
            <a:r>
              <a:rPr lang="nn-NO" sz="2400" i="1" dirty="0"/>
              <a:t>EDTA-Ca &gt; EDTA-Mg &gt; NET-Mg &gt;&gt;&gt; NET-Ca (instable)</a:t>
            </a:r>
            <a:endParaRPr lang="nn-NO" sz="2400" dirty="0"/>
          </a:p>
          <a:p>
            <a:pPr marL="0" indent="0">
              <a:buNone/>
            </a:pPr>
            <a:r>
              <a:rPr lang="fr-FR" sz="2400" dirty="0"/>
              <a:t>•Normalement, par addition de l’EDTA, quand tous les ions Ca2</a:t>
            </a:r>
            <a:r>
              <a:rPr lang="fr-FR" sz="2400" dirty="0" smtClean="0"/>
              <a:t>+  sont </a:t>
            </a:r>
            <a:r>
              <a:rPr lang="fr-FR" sz="2400" dirty="0"/>
              <a:t>complexés, il y’aura virage du NET au bleu. </a:t>
            </a:r>
          </a:p>
          <a:p>
            <a:pPr marL="0" indent="0">
              <a:buNone/>
            </a:pPr>
            <a:r>
              <a:rPr lang="fr-FR" sz="2400" dirty="0"/>
              <a:t>•Cependant, du fait de l’instabilité du NET-Ca, NET vire au bleu avant que tous les Ca2+ ne soient complexés par EDTA.</a:t>
            </a:r>
          </a:p>
        </p:txBody>
      </p:sp>
    </p:spTree>
    <p:extLst>
      <p:ext uri="{BB962C8B-B14F-4D97-AF65-F5344CB8AC3E}">
        <p14:creationId xmlns:p14="http://schemas.microsoft.com/office/powerpoint/2010/main" val="3115792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marL="0" indent="0">
              <a:buNone/>
            </a:pPr>
            <a:r>
              <a:rPr lang="fr-FR" b="1" dirty="0" smtClean="0">
                <a:solidFill>
                  <a:srgbClr val="FF0000"/>
                </a:solidFill>
              </a:rPr>
              <a:t>2) Pour pallier à cet inconvénient, on ajoute l’EDTA-Mg au début qui va déplacer les </a:t>
            </a:r>
            <a:r>
              <a:rPr lang="fr-FR" b="1" dirty="0">
                <a:solidFill>
                  <a:srgbClr val="FF0000"/>
                </a:solidFill>
              </a:rPr>
              <a:t>Ca2+ </a:t>
            </a:r>
            <a:r>
              <a:rPr lang="fr-FR" b="1" dirty="0" smtClean="0">
                <a:solidFill>
                  <a:srgbClr val="FF0000"/>
                </a:solidFill>
              </a:rPr>
              <a:t>du complexe NET-Ca</a:t>
            </a:r>
            <a:endParaRPr lang="fr-FR" dirty="0">
              <a:solidFill>
                <a:srgbClr val="FF0000"/>
              </a:solidFill>
            </a:endParaRPr>
          </a:p>
          <a:p>
            <a:pPr marL="0" indent="0">
              <a:buNone/>
            </a:pPr>
            <a:r>
              <a:rPr lang="fr-FR" dirty="0" smtClean="0"/>
              <a:t>On </a:t>
            </a:r>
            <a:r>
              <a:rPr lang="fr-FR" dirty="0"/>
              <a:t>aura un complexe plus stable EDTA-Ca</a:t>
            </a:r>
          </a:p>
          <a:p>
            <a:pPr marL="0" indent="0">
              <a:buNone/>
            </a:pPr>
            <a:r>
              <a:rPr lang="fr-FR" dirty="0"/>
              <a:t> </a:t>
            </a:r>
            <a:r>
              <a:rPr lang="fr-FR" dirty="0" smtClean="0"/>
              <a:t>                        </a:t>
            </a:r>
            <a:r>
              <a:rPr lang="fr-FR" b="1" dirty="0" smtClean="0"/>
              <a:t>EDTA-Mg </a:t>
            </a:r>
            <a:r>
              <a:rPr lang="fr-FR" b="1" dirty="0"/>
              <a:t>+ Ca2+ </a:t>
            </a:r>
            <a:r>
              <a:rPr lang="fr-FR" b="1" dirty="0" smtClean="0"/>
              <a:t>   </a:t>
            </a:r>
            <a:r>
              <a:rPr lang="fr-FR" b="1" dirty="0" smtClean="0">
                <a:sym typeface="Wingdings" panose="05000000000000000000" pitchFamily="2" charset="2"/>
              </a:rPr>
              <a:t>         </a:t>
            </a:r>
            <a:r>
              <a:rPr lang="fr-FR" b="1" dirty="0" smtClean="0"/>
              <a:t>EDTA-Ca </a:t>
            </a:r>
            <a:r>
              <a:rPr lang="fr-FR" b="1" dirty="0"/>
              <a:t>+ Mg2</a:t>
            </a:r>
            <a:r>
              <a:rPr lang="fr-FR" b="1" dirty="0" smtClean="0"/>
              <a:t>+</a:t>
            </a:r>
          </a:p>
          <a:p>
            <a:pPr marL="0" indent="0">
              <a:buNone/>
            </a:pPr>
            <a:endParaRPr lang="fr-FR" dirty="0"/>
          </a:p>
          <a:p>
            <a:pPr marL="0" indent="0">
              <a:buNone/>
            </a:pPr>
            <a:r>
              <a:rPr lang="fr-FR" b="1" dirty="0" smtClean="0">
                <a:solidFill>
                  <a:srgbClr val="FF0000"/>
                </a:solidFill>
              </a:rPr>
              <a:t>3) Le Mg2+ ainsi </a:t>
            </a:r>
            <a:r>
              <a:rPr lang="fr-FR" b="1" dirty="0">
                <a:solidFill>
                  <a:srgbClr val="FF0000"/>
                </a:solidFill>
              </a:rPr>
              <a:t>libéré forme un complexe rouge veineux avec le NET:</a:t>
            </a:r>
          </a:p>
          <a:p>
            <a:pPr marL="0" indent="0">
              <a:buNone/>
            </a:pPr>
            <a:r>
              <a:rPr lang="fr-FR" b="1" dirty="0"/>
              <a:t> </a:t>
            </a:r>
            <a:r>
              <a:rPr lang="fr-FR" b="1" dirty="0" smtClean="0"/>
              <a:t>                            Mg2+ + </a:t>
            </a:r>
            <a:r>
              <a:rPr lang="fr-FR" b="1" dirty="0"/>
              <a:t>NET </a:t>
            </a:r>
            <a:r>
              <a:rPr lang="fr-FR" b="1" dirty="0" smtClean="0"/>
              <a:t>     </a:t>
            </a:r>
            <a:r>
              <a:rPr lang="fr-FR" b="1" dirty="0" smtClean="0">
                <a:sym typeface="Wingdings" panose="05000000000000000000" pitchFamily="2" charset="2"/>
              </a:rPr>
              <a:t>     </a:t>
            </a:r>
            <a:r>
              <a:rPr lang="fr-FR" b="1" dirty="0" smtClean="0">
                <a:solidFill>
                  <a:srgbClr val="7030A0"/>
                </a:solidFill>
              </a:rPr>
              <a:t>NET-Mg </a:t>
            </a:r>
            <a:endParaRPr lang="fr-FR" b="1" dirty="0">
              <a:solidFill>
                <a:srgbClr val="7030A0"/>
              </a:solidFill>
            </a:endParaRPr>
          </a:p>
          <a:p>
            <a:pPr marL="0" indent="0">
              <a:buNone/>
            </a:pPr>
            <a:r>
              <a:rPr lang="fr-FR" b="1" dirty="0">
                <a:solidFill>
                  <a:srgbClr val="FF0000"/>
                </a:solidFill>
              </a:rPr>
              <a:t>4</a:t>
            </a:r>
            <a:r>
              <a:rPr lang="fr-FR" b="1" dirty="0" smtClean="0">
                <a:solidFill>
                  <a:srgbClr val="FF0000"/>
                </a:solidFill>
              </a:rPr>
              <a:t>) Au  </a:t>
            </a:r>
            <a:r>
              <a:rPr lang="fr-FR" b="1" dirty="0">
                <a:solidFill>
                  <a:srgbClr val="FF0000"/>
                </a:solidFill>
              </a:rPr>
              <a:t>point équivalent, tout le Mg2</a:t>
            </a:r>
            <a:r>
              <a:rPr lang="fr-FR" b="1" dirty="0" smtClean="0">
                <a:solidFill>
                  <a:srgbClr val="FF0000"/>
                </a:solidFill>
              </a:rPr>
              <a:t>+  est </a:t>
            </a:r>
            <a:r>
              <a:rPr lang="fr-FR" b="1" dirty="0">
                <a:solidFill>
                  <a:srgbClr val="FF0000"/>
                </a:solidFill>
              </a:rPr>
              <a:t>complexé par l’EDTA: le NET est à l’état libre: </a:t>
            </a:r>
            <a:endParaRPr lang="fr-FR" b="1" dirty="0" smtClean="0">
              <a:solidFill>
                <a:srgbClr val="FF0000"/>
              </a:solidFill>
            </a:endParaRPr>
          </a:p>
          <a:p>
            <a:pPr marL="0" indent="0">
              <a:buNone/>
            </a:pPr>
            <a:r>
              <a:rPr lang="fr-FR" b="1" dirty="0"/>
              <a:t> </a:t>
            </a:r>
            <a:r>
              <a:rPr lang="fr-FR" b="1" dirty="0" smtClean="0"/>
              <a:t>                       EDTA </a:t>
            </a:r>
            <a:r>
              <a:rPr lang="fr-FR" b="1" dirty="0"/>
              <a:t>+ </a:t>
            </a:r>
            <a:r>
              <a:rPr lang="fr-FR" b="1" dirty="0" smtClean="0"/>
              <a:t>NET-Mg      </a:t>
            </a:r>
            <a:r>
              <a:rPr lang="fr-FR" b="1" dirty="0">
                <a:sym typeface="Wingdings" panose="05000000000000000000" pitchFamily="2" charset="2"/>
              </a:rPr>
              <a:t> </a:t>
            </a:r>
            <a:r>
              <a:rPr lang="fr-FR" b="1" dirty="0" smtClean="0">
                <a:sym typeface="Wingdings" panose="05000000000000000000" pitchFamily="2" charset="2"/>
              </a:rPr>
              <a:t>    </a:t>
            </a:r>
            <a:r>
              <a:rPr lang="fr-FR" b="1" dirty="0" smtClean="0">
                <a:solidFill>
                  <a:srgbClr val="00B0F0"/>
                </a:solidFill>
              </a:rPr>
              <a:t>NET</a:t>
            </a:r>
            <a:r>
              <a:rPr lang="fr-FR" b="1" dirty="0" smtClean="0"/>
              <a:t> </a:t>
            </a:r>
            <a:r>
              <a:rPr lang="fr-FR" b="1" dirty="0"/>
              <a:t>+ EDTA-Mg</a:t>
            </a:r>
            <a:endParaRPr lang="fr-FR" dirty="0"/>
          </a:p>
        </p:txBody>
      </p:sp>
    </p:spTree>
    <p:extLst>
      <p:ext uri="{BB962C8B-B14F-4D97-AF65-F5344CB8AC3E}">
        <p14:creationId xmlns:p14="http://schemas.microsoft.com/office/powerpoint/2010/main" val="26913307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smtClean="0">
                <a:solidFill>
                  <a:srgbClr val="00B050"/>
                </a:solidFill>
              </a:rPr>
              <a:t>Calcul</a:t>
            </a:r>
            <a:r>
              <a:rPr lang="fr-FR" dirty="0" smtClean="0"/>
              <a:t> </a:t>
            </a:r>
            <a:endParaRPr lang="fr-FR" dirty="0"/>
          </a:p>
        </p:txBody>
      </p:sp>
      <p:sp>
        <p:nvSpPr>
          <p:cNvPr id="3" name="Espace réservé du contenu 2"/>
          <p:cNvSpPr>
            <a:spLocks noGrp="1"/>
          </p:cNvSpPr>
          <p:nvPr>
            <p:ph idx="1"/>
          </p:nvPr>
        </p:nvSpPr>
        <p:spPr/>
        <p:txBody>
          <a:bodyPr/>
          <a:lstStyle/>
          <a:p>
            <a:endParaRPr lang="fr-FR" dirty="0"/>
          </a:p>
          <a:p>
            <a:pPr marL="0" indent="0">
              <a:buNone/>
            </a:pPr>
            <a:r>
              <a:rPr lang="nn-NO" dirty="0"/>
              <a:t>1L EDTA 1M </a:t>
            </a:r>
            <a:r>
              <a:rPr lang="nn-NO" dirty="0" smtClean="0"/>
              <a:t>        </a:t>
            </a:r>
            <a:r>
              <a:rPr lang="fr-FR" b="1" dirty="0" smtClean="0">
                <a:sym typeface="Wingdings" panose="05000000000000000000" pitchFamily="2" charset="2"/>
              </a:rPr>
              <a:t>  </a:t>
            </a:r>
            <a:r>
              <a:rPr lang="nn-NO" dirty="0" smtClean="0"/>
              <a:t>2éq </a:t>
            </a:r>
            <a:r>
              <a:rPr lang="fr-FR" b="1" dirty="0">
                <a:sym typeface="Wingdings" panose="05000000000000000000" pitchFamily="2" charset="2"/>
              </a:rPr>
              <a:t> </a:t>
            </a:r>
            <a:r>
              <a:rPr lang="fr-FR" b="1" dirty="0" smtClean="0">
                <a:sym typeface="Wingdings" panose="05000000000000000000" pitchFamily="2" charset="2"/>
              </a:rPr>
              <a:t> </a:t>
            </a:r>
            <a:r>
              <a:rPr lang="nn-NO" dirty="0" smtClean="0"/>
              <a:t>40 </a:t>
            </a:r>
            <a:r>
              <a:rPr lang="nn-NO" dirty="0"/>
              <a:t>g Ca </a:t>
            </a:r>
            <a:r>
              <a:rPr lang="fr-FR" b="1" dirty="0">
                <a:sym typeface="Wingdings" panose="05000000000000000000" pitchFamily="2" charset="2"/>
              </a:rPr>
              <a:t> </a:t>
            </a:r>
            <a:r>
              <a:rPr lang="fr-FR" b="1" dirty="0" smtClean="0">
                <a:sym typeface="Wingdings" panose="05000000000000000000" pitchFamily="2" charset="2"/>
              </a:rPr>
              <a:t> </a:t>
            </a:r>
            <a:r>
              <a:rPr lang="nn-NO" dirty="0" smtClean="0"/>
              <a:t>100 </a:t>
            </a:r>
            <a:r>
              <a:rPr lang="nn-NO" dirty="0"/>
              <a:t>g CaCO3</a:t>
            </a:r>
          </a:p>
          <a:p>
            <a:pPr marL="0" indent="0">
              <a:buNone/>
            </a:pPr>
            <a:r>
              <a:rPr lang="nn-NO" dirty="0" smtClean="0"/>
              <a:t>1ml </a:t>
            </a:r>
            <a:r>
              <a:rPr lang="nn-NO" dirty="0"/>
              <a:t>EDTA 1M </a:t>
            </a:r>
            <a:r>
              <a:rPr lang="nn-NO" dirty="0" smtClean="0"/>
              <a:t>   </a:t>
            </a:r>
            <a:r>
              <a:rPr lang="fr-FR" b="1" dirty="0" smtClean="0">
                <a:sym typeface="Wingdings" panose="05000000000000000000" pitchFamily="2" charset="2"/>
              </a:rPr>
              <a:t> </a:t>
            </a:r>
            <a:r>
              <a:rPr lang="nn-NO" dirty="0" smtClean="0"/>
              <a:t>2méq </a:t>
            </a:r>
            <a:r>
              <a:rPr lang="fr-FR" b="1" dirty="0">
                <a:sym typeface="Wingdings" panose="05000000000000000000" pitchFamily="2" charset="2"/>
              </a:rPr>
              <a:t> </a:t>
            </a:r>
            <a:r>
              <a:rPr lang="nn-NO" dirty="0" smtClean="0"/>
              <a:t>40 </a:t>
            </a:r>
            <a:r>
              <a:rPr lang="nn-NO" dirty="0"/>
              <a:t>mg Ca </a:t>
            </a:r>
            <a:r>
              <a:rPr lang="fr-FR" b="1" dirty="0">
                <a:sym typeface="Wingdings" panose="05000000000000000000" pitchFamily="2" charset="2"/>
              </a:rPr>
              <a:t> </a:t>
            </a:r>
            <a:r>
              <a:rPr lang="nn-NO" dirty="0" smtClean="0"/>
              <a:t>100 </a:t>
            </a:r>
            <a:r>
              <a:rPr lang="nn-NO" dirty="0"/>
              <a:t>mg CaCO3</a:t>
            </a:r>
          </a:p>
          <a:p>
            <a:pPr marL="0" indent="0">
              <a:buNone/>
            </a:pPr>
            <a:r>
              <a:rPr lang="fr-FR" dirty="0" smtClean="0"/>
              <a:t>1ml </a:t>
            </a:r>
            <a:r>
              <a:rPr lang="fr-FR" dirty="0"/>
              <a:t>EDTA </a:t>
            </a:r>
            <a:r>
              <a:rPr lang="fr-FR" dirty="0" smtClean="0"/>
              <a:t>M/100 </a:t>
            </a:r>
            <a:r>
              <a:rPr lang="fr-FR" b="1" dirty="0">
                <a:sym typeface="Wingdings" panose="05000000000000000000" pitchFamily="2" charset="2"/>
              </a:rPr>
              <a:t></a:t>
            </a:r>
            <a:r>
              <a:rPr lang="fr-FR" dirty="0" smtClean="0"/>
              <a:t> </a:t>
            </a:r>
            <a:r>
              <a:rPr lang="fr-FR" dirty="0"/>
              <a:t>2/100méq </a:t>
            </a:r>
            <a:r>
              <a:rPr lang="fr-FR" b="1" dirty="0">
                <a:sym typeface="Wingdings" panose="05000000000000000000" pitchFamily="2" charset="2"/>
              </a:rPr>
              <a:t> </a:t>
            </a:r>
            <a:r>
              <a:rPr lang="fr-FR" dirty="0" smtClean="0"/>
              <a:t>4/10mgCa </a:t>
            </a:r>
            <a:r>
              <a:rPr lang="fr-FR" b="1" dirty="0">
                <a:sym typeface="Wingdings" panose="05000000000000000000" pitchFamily="2" charset="2"/>
              </a:rPr>
              <a:t> </a:t>
            </a:r>
            <a:r>
              <a:rPr lang="fr-FR" b="1" dirty="0" smtClean="0">
                <a:sym typeface="Wingdings" panose="05000000000000000000" pitchFamily="2" charset="2"/>
              </a:rPr>
              <a:t> </a:t>
            </a:r>
            <a:r>
              <a:rPr lang="fr-FR" dirty="0" smtClean="0"/>
              <a:t>1 </a:t>
            </a:r>
            <a:r>
              <a:rPr lang="fr-FR" dirty="0"/>
              <a:t>mg </a:t>
            </a:r>
            <a:r>
              <a:rPr lang="fr-FR" dirty="0" smtClean="0"/>
              <a:t>CaCO3</a:t>
            </a:r>
          </a:p>
          <a:p>
            <a:pPr marL="0" indent="0">
              <a:buNone/>
            </a:pPr>
            <a:r>
              <a:rPr lang="pt-BR" b="1" dirty="0" smtClean="0"/>
              <a:t>n1</a:t>
            </a:r>
            <a:r>
              <a:rPr lang="pt-BR" dirty="0" smtClean="0"/>
              <a:t>ml </a:t>
            </a:r>
            <a:r>
              <a:rPr lang="pt-BR" dirty="0"/>
              <a:t>EDTA M/100 </a:t>
            </a:r>
            <a:r>
              <a:rPr lang="fr-FR" b="1" dirty="0">
                <a:sym typeface="Wingdings" panose="05000000000000000000" pitchFamily="2" charset="2"/>
              </a:rPr>
              <a:t> </a:t>
            </a:r>
            <a:r>
              <a:rPr lang="fr-FR" b="1" dirty="0" smtClean="0">
                <a:sym typeface="Wingdings" panose="05000000000000000000" pitchFamily="2" charset="2"/>
              </a:rPr>
              <a:t> </a:t>
            </a:r>
            <a:r>
              <a:rPr lang="pt-BR" b="1" dirty="0" smtClean="0"/>
              <a:t>n1 </a:t>
            </a:r>
            <a:r>
              <a:rPr lang="pt-BR" dirty="0" smtClean="0"/>
              <a:t>0.02méq </a:t>
            </a:r>
            <a:r>
              <a:rPr lang="fr-FR" b="1" dirty="0">
                <a:sym typeface="Wingdings" panose="05000000000000000000" pitchFamily="2" charset="2"/>
              </a:rPr>
              <a:t> </a:t>
            </a:r>
            <a:r>
              <a:rPr lang="fr-FR" b="1" dirty="0" smtClean="0">
                <a:sym typeface="Wingdings" panose="05000000000000000000" pitchFamily="2" charset="2"/>
              </a:rPr>
              <a:t> </a:t>
            </a:r>
            <a:r>
              <a:rPr lang="pt-BR" b="1" dirty="0" smtClean="0"/>
              <a:t>n1 </a:t>
            </a:r>
            <a:r>
              <a:rPr lang="pt-BR" dirty="0" smtClean="0"/>
              <a:t>0.40mg Ca </a:t>
            </a:r>
            <a:r>
              <a:rPr lang="fr-FR" b="1" dirty="0">
                <a:sym typeface="Wingdings" panose="05000000000000000000" pitchFamily="2" charset="2"/>
              </a:rPr>
              <a:t> </a:t>
            </a:r>
            <a:r>
              <a:rPr lang="pt-BR" b="1" dirty="0" smtClean="0"/>
              <a:t>n1 </a:t>
            </a:r>
            <a:r>
              <a:rPr lang="pt-BR" dirty="0" smtClean="0"/>
              <a:t>mg </a:t>
            </a:r>
            <a:r>
              <a:rPr lang="pt-BR" dirty="0"/>
              <a:t>CaCO3</a:t>
            </a:r>
          </a:p>
          <a:p>
            <a:pPr marL="0" indent="0">
              <a:buNone/>
            </a:pPr>
            <a:endParaRPr lang="pt-BR" dirty="0" smtClean="0"/>
          </a:p>
          <a:p>
            <a:pPr marL="0" indent="0">
              <a:buNone/>
            </a:pPr>
            <a:r>
              <a:rPr lang="pt-BR" dirty="0" smtClean="0"/>
              <a:t>n1 </a:t>
            </a:r>
            <a:r>
              <a:rPr lang="pt-BR" dirty="0"/>
              <a:t>0.02 </a:t>
            </a:r>
            <a:r>
              <a:rPr lang="pt-BR" dirty="0" smtClean="0"/>
              <a:t>méq</a:t>
            </a:r>
            <a:r>
              <a:rPr lang="fr-FR" b="1" dirty="0">
                <a:sym typeface="Wingdings" panose="05000000000000000000" pitchFamily="2" charset="2"/>
              </a:rPr>
              <a:t>  </a:t>
            </a:r>
            <a:r>
              <a:rPr lang="pt-BR" dirty="0" smtClean="0"/>
              <a:t>PE </a:t>
            </a:r>
            <a:r>
              <a:rPr lang="pt-BR" dirty="0"/>
              <a:t>=50 ml</a:t>
            </a:r>
          </a:p>
          <a:p>
            <a:pPr marL="0" indent="0">
              <a:buNone/>
            </a:pPr>
            <a:r>
              <a:rPr lang="fr-FR" dirty="0" smtClean="0"/>
              <a:t>     DT              </a:t>
            </a:r>
            <a:r>
              <a:rPr lang="fr-FR" b="1" dirty="0" smtClean="0">
                <a:sym typeface="Wingdings" panose="05000000000000000000" pitchFamily="2" charset="2"/>
              </a:rPr>
              <a:t> </a:t>
            </a:r>
            <a:r>
              <a:rPr lang="fr-FR" dirty="0" smtClean="0"/>
              <a:t>1000 </a:t>
            </a:r>
            <a:r>
              <a:rPr lang="fr-FR" dirty="0"/>
              <a:t>ml </a:t>
            </a:r>
          </a:p>
        </p:txBody>
      </p:sp>
    </p:spTree>
    <p:extLst>
      <p:ext uri="{BB962C8B-B14F-4D97-AF65-F5344CB8AC3E}">
        <p14:creationId xmlns:p14="http://schemas.microsoft.com/office/powerpoint/2010/main" val="5295346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0B050"/>
                </a:solidFill>
              </a:rPr>
              <a:t>Expression des résultats</a:t>
            </a:r>
          </a:p>
        </p:txBody>
      </p:sp>
      <p:sp>
        <p:nvSpPr>
          <p:cNvPr id="3" name="Espace réservé du contenu 2"/>
          <p:cNvSpPr>
            <a:spLocks noGrp="1"/>
          </p:cNvSpPr>
          <p:nvPr>
            <p:ph idx="1"/>
          </p:nvPr>
        </p:nvSpPr>
        <p:spPr/>
        <p:txBody>
          <a:bodyPr/>
          <a:lstStyle/>
          <a:p>
            <a:endParaRPr lang="fr-FR" dirty="0"/>
          </a:p>
          <a:p>
            <a:r>
              <a:rPr lang="fr-FR" dirty="0" smtClean="0"/>
              <a:t>DT</a:t>
            </a:r>
            <a:r>
              <a:rPr lang="fr-FR" b="1" dirty="0" smtClean="0"/>
              <a:t>= </a:t>
            </a:r>
            <a:r>
              <a:rPr lang="fr-FR" b="1" dirty="0"/>
              <a:t>0.4n </a:t>
            </a:r>
            <a:r>
              <a:rPr lang="fr-FR" b="1" dirty="0" smtClean="0"/>
              <a:t>             </a:t>
            </a:r>
            <a:r>
              <a:rPr lang="fr-FR" b="1" dirty="0" err="1" smtClean="0"/>
              <a:t>méq</a:t>
            </a:r>
            <a:r>
              <a:rPr lang="fr-FR" b="1" dirty="0" smtClean="0"/>
              <a:t>/l </a:t>
            </a:r>
          </a:p>
          <a:p>
            <a:pPr marL="0" indent="0">
              <a:buNone/>
            </a:pPr>
            <a:r>
              <a:rPr lang="fr-FR" b="1" dirty="0"/>
              <a:t> </a:t>
            </a:r>
            <a:r>
              <a:rPr lang="fr-FR" b="1" dirty="0" smtClean="0"/>
              <a:t>      =  8n                 mg/l </a:t>
            </a:r>
            <a:r>
              <a:rPr lang="fr-FR" b="1" dirty="0"/>
              <a:t>de </a:t>
            </a:r>
            <a:r>
              <a:rPr lang="fr-FR" b="1" dirty="0" smtClean="0"/>
              <a:t>Ca2+ </a:t>
            </a:r>
          </a:p>
          <a:p>
            <a:pPr marL="0" indent="0">
              <a:buNone/>
            </a:pPr>
            <a:r>
              <a:rPr lang="fr-FR" b="1" dirty="0"/>
              <a:t> </a:t>
            </a:r>
            <a:r>
              <a:rPr lang="fr-FR" b="1" dirty="0" smtClean="0"/>
              <a:t>      = 20n                mg/l de CaCO3 </a:t>
            </a:r>
          </a:p>
          <a:p>
            <a:pPr marL="0" indent="0">
              <a:buNone/>
            </a:pPr>
            <a:r>
              <a:rPr lang="fr-FR" b="1" dirty="0" smtClean="0"/>
              <a:t>       = 2n                   °HF</a:t>
            </a:r>
            <a:endParaRPr lang="fr-FR" b="1" dirty="0"/>
          </a:p>
        </p:txBody>
      </p:sp>
    </p:spTree>
    <p:extLst>
      <p:ext uri="{BB962C8B-B14F-4D97-AF65-F5344CB8AC3E}">
        <p14:creationId xmlns:p14="http://schemas.microsoft.com/office/powerpoint/2010/main" val="15931945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0B050"/>
                </a:solidFill>
              </a:rPr>
              <a:t>Normes et interprétation</a:t>
            </a:r>
            <a:r>
              <a:rPr lang="fr-FR" dirty="0">
                <a:solidFill>
                  <a:srgbClr val="00B050"/>
                </a:solidFill>
              </a:rPr>
              <a:t/>
            </a:r>
            <a:br>
              <a:rPr lang="fr-FR" dirty="0">
                <a:solidFill>
                  <a:srgbClr val="00B050"/>
                </a:solidFill>
              </a:rPr>
            </a:br>
            <a:endParaRPr lang="fr-FR" dirty="0">
              <a:solidFill>
                <a:srgbClr val="00B050"/>
              </a:solidFill>
            </a:endParaRPr>
          </a:p>
        </p:txBody>
      </p:sp>
      <p:sp>
        <p:nvSpPr>
          <p:cNvPr id="3" name="Espace réservé du contenu 2"/>
          <p:cNvSpPr>
            <a:spLocks noGrp="1"/>
          </p:cNvSpPr>
          <p:nvPr>
            <p:ph idx="1"/>
          </p:nvPr>
        </p:nvSpPr>
        <p:spPr/>
        <p:txBody>
          <a:bodyPr/>
          <a:lstStyle/>
          <a:p>
            <a:pPr marL="0" indent="0">
              <a:buNone/>
            </a:pPr>
            <a:r>
              <a:rPr lang="fr-FR" dirty="0" smtClean="0"/>
              <a:t>•</a:t>
            </a:r>
            <a:r>
              <a:rPr lang="fr-FR" b="1" dirty="0"/>
              <a:t>JORADP </a:t>
            </a:r>
            <a:r>
              <a:rPr lang="fr-FR" b="1" dirty="0" smtClean="0"/>
              <a:t>2014</a:t>
            </a:r>
            <a:r>
              <a:rPr lang="fr-FR" b="1" dirty="0"/>
              <a:t>: valeur indicative: 500 mg/l de Ca CO3</a:t>
            </a:r>
            <a:endParaRPr lang="fr-FR" dirty="0"/>
          </a:p>
        </p:txBody>
      </p:sp>
    </p:spTree>
    <p:extLst>
      <p:ext uri="{BB962C8B-B14F-4D97-AF65-F5344CB8AC3E}">
        <p14:creationId xmlns:p14="http://schemas.microsoft.com/office/powerpoint/2010/main" val="2962191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51520" y="1124744"/>
            <a:ext cx="8435280" cy="4882547"/>
          </a:xfrm>
        </p:spPr>
        <p:txBody>
          <a:bodyPr/>
          <a:lstStyle/>
          <a:p>
            <a:pPr algn="ctr">
              <a:buNone/>
            </a:pPr>
            <a:endParaRPr lang="fr-FR" b="1" dirty="0" smtClean="0">
              <a:solidFill>
                <a:srgbClr val="00B0F0"/>
              </a:solidFill>
            </a:endParaRPr>
          </a:p>
          <a:p>
            <a:pPr algn="ctr">
              <a:buNone/>
            </a:pPr>
            <a:endParaRPr lang="fr-FR" b="1" dirty="0">
              <a:solidFill>
                <a:srgbClr val="00B0F0"/>
              </a:solidFill>
            </a:endParaRPr>
          </a:p>
          <a:p>
            <a:pPr algn="ctr">
              <a:buNone/>
            </a:pPr>
            <a:endParaRPr lang="fr-FR" b="1" dirty="0" smtClean="0">
              <a:solidFill>
                <a:srgbClr val="00B0F0"/>
              </a:solidFill>
            </a:endParaRPr>
          </a:p>
          <a:p>
            <a:pPr algn="just">
              <a:spcBef>
                <a:spcPct val="50000"/>
              </a:spcBef>
              <a:buNone/>
              <a:defRPr/>
            </a:pPr>
            <a:r>
              <a:rPr lang="fr-FR" sz="2400" i="1" dirty="0" smtClean="0">
                <a:solidFill>
                  <a:srgbClr val="00B050"/>
                </a:solidFill>
                <a:latin typeface="Times New Roman" pitchFamily="18" charset="0"/>
                <a:cs typeface="Times New Roman" pitchFamily="18" charset="0"/>
              </a:rPr>
              <a:t>Principe :</a:t>
            </a:r>
            <a:r>
              <a:rPr lang="fr-FR" sz="2400" dirty="0" smtClean="0">
                <a:solidFill>
                  <a:srgbClr val="00B050"/>
                </a:solidFill>
                <a:latin typeface="Times New Roman" pitchFamily="18" charset="0"/>
                <a:cs typeface="Times New Roman" pitchFamily="18" charset="0"/>
              </a:rPr>
              <a:t> </a:t>
            </a:r>
            <a:r>
              <a:rPr lang="fr-FR" sz="2400" dirty="0" smtClean="0">
                <a:latin typeface="Times New Roman" pitchFamily="18" charset="0"/>
                <a:cs typeface="Times New Roman" pitchFamily="18" charset="0"/>
              </a:rPr>
              <a:t>est déterminée selon le même principe mais après élimination des cations Ca</a:t>
            </a:r>
            <a:r>
              <a:rPr lang="fr-FR" sz="2400" baseline="30000" dirty="0" smtClean="0">
                <a:latin typeface="Times New Roman" pitchFamily="18" charset="0"/>
                <a:cs typeface="Times New Roman" pitchFamily="18" charset="0"/>
              </a:rPr>
              <a:t>2+</a:t>
            </a:r>
            <a:r>
              <a:rPr lang="fr-FR" sz="2400" dirty="0" smtClean="0">
                <a:latin typeface="Times New Roman" pitchFamily="18" charset="0"/>
                <a:cs typeface="Times New Roman" pitchFamily="18" charset="0"/>
              </a:rPr>
              <a:t> par précipitation sous forme d’oxalate de calcium puis filtration. Dans le filtrat il ne subsiste que les ions Mg</a:t>
            </a:r>
            <a:r>
              <a:rPr lang="fr-FR" sz="2400" baseline="30000" dirty="0" smtClean="0">
                <a:latin typeface="Times New Roman" pitchFamily="18" charset="0"/>
                <a:cs typeface="Times New Roman" pitchFamily="18" charset="0"/>
              </a:rPr>
              <a:t>2+</a:t>
            </a:r>
            <a:endParaRPr lang="fr-FR" sz="2400" dirty="0" smtClean="0">
              <a:latin typeface="Times New Roman" pitchFamily="18" charset="0"/>
              <a:cs typeface="Times New Roman" pitchFamily="18" charset="0"/>
            </a:endParaRPr>
          </a:p>
          <a:p>
            <a:pPr algn="just">
              <a:spcBef>
                <a:spcPct val="50000"/>
              </a:spcBef>
              <a:defRPr/>
            </a:pPr>
            <a:r>
              <a:rPr lang="fr-FR" sz="2400" dirty="0" smtClean="0">
                <a:latin typeface="Times New Roman" pitchFamily="18" charset="0"/>
                <a:cs typeface="Times New Roman" pitchFamily="18" charset="0"/>
              </a:rPr>
              <a:t>L’addition de EDTA-Mg n’est plus nécessaire dans ce cas.</a:t>
            </a:r>
          </a:p>
          <a:p>
            <a:pPr algn="just">
              <a:spcBef>
                <a:spcPct val="50000"/>
              </a:spcBef>
              <a:defRPr/>
            </a:pPr>
            <a:endParaRPr lang="fr-FR" sz="2400" dirty="0" smtClean="0">
              <a:latin typeface="Times New Roman" pitchFamily="18" charset="0"/>
              <a:cs typeface="Times New Roman" pitchFamily="18" charset="0"/>
            </a:endParaRPr>
          </a:p>
          <a:p>
            <a:pPr algn="just">
              <a:spcBef>
                <a:spcPct val="50000"/>
              </a:spcBef>
              <a:defRPr/>
            </a:pPr>
            <a:endParaRPr lang="fr-FR" dirty="0" smtClean="0">
              <a:latin typeface="Arial" charset="0"/>
            </a:endParaRPr>
          </a:p>
          <a:p>
            <a:pPr>
              <a:buNone/>
            </a:pPr>
            <a:endParaRPr lang="fr-FR" dirty="0"/>
          </a:p>
        </p:txBody>
      </p:sp>
      <p:sp>
        <p:nvSpPr>
          <p:cNvPr id="3" name="Titre 1"/>
          <p:cNvSpPr>
            <a:spLocks noGrp="1"/>
          </p:cNvSpPr>
          <p:nvPr>
            <p:ph type="title"/>
          </p:nvPr>
        </p:nvSpPr>
        <p:spPr>
          <a:xfrm>
            <a:off x="628650" y="365126"/>
            <a:ext cx="7886700" cy="1325563"/>
          </a:xfrm>
        </p:spPr>
        <p:txBody>
          <a:bodyPr/>
          <a:lstStyle/>
          <a:p>
            <a:pPr lvl="0" algn="ctr"/>
            <a:r>
              <a:rPr lang="fr-FR" b="1" dirty="0">
                <a:solidFill>
                  <a:srgbClr val="FF0000"/>
                </a:solidFill>
                <a:latin typeface="Times New Roman" pitchFamily="18" charset="0"/>
                <a:cs typeface="Times New Roman" pitchFamily="18" charset="0"/>
              </a:rPr>
              <a:t>5. Evaluation analytique de la dureté </a:t>
            </a:r>
            <a:r>
              <a:rPr lang="fr-FR" b="1" dirty="0" smtClean="0">
                <a:solidFill>
                  <a:srgbClr val="FF0000"/>
                </a:solidFill>
                <a:latin typeface="Times New Roman" pitchFamily="18" charset="0"/>
                <a:cs typeface="Times New Roman" pitchFamily="18" charset="0"/>
              </a:rPr>
              <a:t>:</a:t>
            </a:r>
            <a:r>
              <a:rPr lang="fr-FR" b="1" dirty="0">
                <a:solidFill>
                  <a:srgbClr val="FF0000"/>
                </a:solidFill>
                <a:latin typeface="Times New Roman" pitchFamily="18" charset="0"/>
                <a:cs typeface="Times New Roman" pitchFamily="18" charset="0"/>
              </a:rPr>
              <a:t/>
            </a:r>
            <a:br>
              <a:rPr lang="fr-FR" b="1" dirty="0">
                <a:solidFill>
                  <a:srgbClr val="FF0000"/>
                </a:solidFill>
                <a:latin typeface="Times New Roman" pitchFamily="18" charset="0"/>
                <a:cs typeface="Times New Roman" pitchFamily="18" charset="0"/>
              </a:rPr>
            </a:br>
            <a:r>
              <a:rPr lang="fr-FR" b="1" dirty="0">
                <a:solidFill>
                  <a:srgbClr val="FF0000"/>
                </a:solidFill>
                <a:latin typeface="+mn-lt"/>
                <a:cs typeface="Times New Roman" pitchFamily="18" charset="0"/>
              </a:rPr>
              <a:t>la </a:t>
            </a:r>
            <a:r>
              <a:rPr lang="fr-FR" b="1" dirty="0" smtClean="0">
                <a:solidFill>
                  <a:srgbClr val="FF0000"/>
                </a:solidFill>
                <a:latin typeface="+mn-lt"/>
                <a:cs typeface="Times New Roman" pitchFamily="18" charset="0"/>
              </a:rPr>
              <a:t>dureté </a:t>
            </a:r>
            <a:r>
              <a:rPr lang="fr-FR" b="1" dirty="0">
                <a:solidFill>
                  <a:srgbClr val="FF0000"/>
                </a:solidFill>
                <a:latin typeface="+mn-lt"/>
              </a:rPr>
              <a:t>magnésienne </a:t>
            </a:r>
            <a:r>
              <a:rPr lang="fr-FR" b="1" dirty="0" smtClean="0">
                <a:solidFill>
                  <a:srgbClr val="FF0000"/>
                </a:solidFill>
                <a:latin typeface="+mn-lt"/>
                <a:cs typeface="Times New Roman" pitchFamily="18" charset="0"/>
              </a:rPr>
              <a:t>: </a:t>
            </a:r>
            <a:endParaRPr lang="fr-FR" b="1" dirty="0">
              <a:solidFill>
                <a:srgbClr val="FF0000"/>
              </a:solidFill>
              <a:latin typeface="+mn-lt"/>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Grp="1" noChangeAspect="1" noChangeArrowheads="1"/>
          </p:cNvPicPr>
          <p:nvPr>
            <p:ph idx="1"/>
          </p:nvPr>
        </p:nvPicPr>
        <p:blipFill>
          <a:blip r:embed="rId2" cstate="print"/>
          <a:srcRect/>
          <a:stretch>
            <a:fillRect/>
          </a:stretch>
        </p:blipFill>
        <p:spPr bwMode="auto">
          <a:xfrm>
            <a:off x="323528" y="548680"/>
            <a:ext cx="8496944" cy="50405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39552" y="260648"/>
            <a:ext cx="7886700" cy="5976664"/>
          </a:xfrm>
        </p:spPr>
        <p:txBody>
          <a:bodyPr>
            <a:normAutofit fontScale="92500" lnSpcReduction="10000"/>
          </a:bodyPr>
          <a:lstStyle/>
          <a:p>
            <a:pPr marL="0" indent="0" algn="ctr">
              <a:buNone/>
            </a:pPr>
            <a:r>
              <a:rPr lang="fr-FR" b="1" dirty="0">
                <a:solidFill>
                  <a:srgbClr val="00B050"/>
                </a:solidFill>
              </a:rPr>
              <a:t>Expression des résultats :</a:t>
            </a:r>
            <a:endParaRPr lang="fr-FR" dirty="0">
              <a:solidFill>
                <a:srgbClr val="00B050"/>
              </a:solidFill>
            </a:endParaRPr>
          </a:p>
          <a:p>
            <a:r>
              <a:rPr lang="fr-FR" dirty="0"/>
              <a:t>La </a:t>
            </a:r>
            <a:r>
              <a:rPr lang="fr-FR" b="1" dirty="0"/>
              <a:t>dureté peut être exprimée en : </a:t>
            </a:r>
            <a:r>
              <a:rPr lang="fr-FR" b="1" dirty="0" err="1"/>
              <a:t>méq</a:t>
            </a:r>
            <a:r>
              <a:rPr lang="fr-FR" b="1" i="1" dirty="0"/>
              <a:t>/l</a:t>
            </a:r>
            <a:r>
              <a:rPr lang="fr-FR" b="1" dirty="0"/>
              <a:t>, mg MgCO3/l et en °HF</a:t>
            </a:r>
            <a:endParaRPr lang="fr-FR" dirty="0"/>
          </a:p>
          <a:p>
            <a:pPr marL="0" indent="0">
              <a:buNone/>
            </a:pPr>
            <a:r>
              <a:rPr lang="fr-FR" dirty="0" smtClean="0"/>
              <a:t>1L </a:t>
            </a:r>
            <a:r>
              <a:rPr lang="fr-FR" dirty="0"/>
              <a:t>EDTA 1M </a:t>
            </a:r>
            <a:r>
              <a:rPr lang="fr-FR" b="1" dirty="0">
                <a:sym typeface="Wingdings" panose="05000000000000000000" pitchFamily="2" charset="2"/>
              </a:rPr>
              <a:t> </a:t>
            </a:r>
            <a:r>
              <a:rPr lang="fr-FR" dirty="0" smtClean="0"/>
              <a:t>2éq </a:t>
            </a:r>
            <a:r>
              <a:rPr lang="fr-FR" b="1" dirty="0">
                <a:sym typeface="Wingdings" panose="05000000000000000000" pitchFamily="2" charset="2"/>
              </a:rPr>
              <a:t> </a:t>
            </a:r>
            <a:r>
              <a:rPr lang="fr-FR" dirty="0" smtClean="0"/>
              <a:t>24 </a:t>
            </a:r>
            <a:r>
              <a:rPr lang="fr-FR" dirty="0"/>
              <a:t>g Mg </a:t>
            </a:r>
            <a:r>
              <a:rPr lang="fr-FR" b="1" dirty="0">
                <a:sym typeface="Wingdings" panose="05000000000000000000" pitchFamily="2" charset="2"/>
              </a:rPr>
              <a:t> </a:t>
            </a:r>
            <a:r>
              <a:rPr lang="fr-FR" dirty="0" smtClean="0"/>
              <a:t>84 </a:t>
            </a:r>
            <a:r>
              <a:rPr lang="fr-FR" dirty="0"/>
              <a:t>g MgCO3</a:t>
            </a:r>
          </a:p>
          <a:p>
            <a:pPr marL="0" indent="0">
              <a:buNone/>
            </a:pPr>
            <a:r>
              <a:rPr lang="fr-FR" dirty="0" smtClean="0"/>
              <a:t>1ml </a:t>
            </a:r>
            <a:r>
              <a:rPr lang="fr-FR" dirty="0"/>
              <a:t>EDTA 1M </a:t>
            </a:r>
            <a:r>
              <a:rPr lang="fr-FR" b="1" dirty="0">
                <a:sym typeface="Wingdings" panose="05000000000000000000" pitchFamily="2" charset="2"/>
              </a:rPr>
              <a:t> </a:t>
            </a:r>
            <a:r>
              <a:rPr lang="fr-FR" dirty="0" smtClean="0"/>
              <a:t>2méq </a:t>
            </a:r>
            <a:r>
              <a:rPr lang="fr-FR" b="1" dirty="0">
                <a:sym typeface="Wingdings" panose="05000000000000000000" pitchFamily="2" charset="2"/>
              </a:rPr>
              <a:t> </a:t>
            </a:r>
            <a:r>
              <a:rPr lang="fr-FR" dirty="0" smtClean="0"/>
              <a:t>24 </a:t>
            </a:r>
            <a:r>
              <a:rPr lang="fr-FR" dirty="0"/>
              <a:t>mg </a:t>
            </a:r>
            <a:r>
              <a:rPr lang="fr-FR" dirty="0" err="1" smtClean="0"/>
              <a:t>Mg</a:t>
            </a:r>
            <a:r>
              <a:rPr lang="fr-FR" dirty="0" smtClean="0"/>
              <a:t> </a:t>
            </a:r>
            <a:r>
              <a:rPr lang="fr-FR" b="1" dirty="0">
                <a:sym typeface="Wingdings" panose="05000000000000000000" pitchFamily="2" charset="2"/>
              </a:rPr>
              <a:t> </a:t>
            </a:r>
            <a:r>
              <a:rPr lang="fr-FR" dirty="0" smtClean="0"/>
              <a:t>84 </a:t>
            </a:r>
            <a:r>
              <a:rPr lang="fr-FR" dirty="0"/>
              <a:t>mg MgCO3</a:t>
            </a:r>
          </a:p>
          <a:p>
            <a:pPr marL="0" indent="0">
              <a:buNone/>
            </a:pPr>
            <a:r>
              <a:rPr lang="fr-FR" dirty="0" smtClean="0"/>
              <a:t>1ml </a:t>
            </a:r>
            <a:r>
              <a:rPr lang="fr-FR" dirty="0"/>
              <a:t>EDTA M/100 </a:t>
            </a:r>
            <a:r>
              <a:rPr lang="fr-FR" b="1" dirty="0">
                <a:sym typeface="Wingdings" panose="05000000000000000000" pitchFamily="2" charset="2"/>
              </a:rPr>
              <a:t> </a:t>
            </a:r>
            <a:r>
              <a:rPr lang="fr-FR" dirty="0" smtClean="0"/>
              <a:t>2/100méq </a:t>
            </a:r>
            <a:r>
              <a:rPr lang="fr-FR" b="1" dirty="0">
                <a:sym typeface="Wingdings" panose="05000000000000000000" pitchFamily="2" charset="2"/>
              </a:rPr>
              <a:t> </a:t>
            </a:r>
            <a:r>
              <a:rPr lang="fr-FR" dirty="0" smtClean="0"/>
              <a:t>2.4/10mg Mg</a:t>
            </a:r>
            <a:r>
              <a:rPr lang="fr-FR" b="1" dirty="0">
                <a:sym typeface="Wingdings" panose="05000000000000000000" pitchFamily="2" charset="2"/>
              </a:rPr>
              <a:t></a:t>
            </a:r>
            <a:r>
              <a:rPr lang="fr-FR" dirty="0" smtClean="0"/>
              <a:t> </a:t>
            </a:r>
            <a:r>
              <a:rPr lang="fr-FR" dirty="0"/>
              <a:t>0.84 mg MgCO3</a:t>
            </a:r>
          </a:p>
          <a:p>
            <a:pPr marL="0" indent="0">
              <a:buNone/>
            </a:pPr>
            <a:r>
              <a:rPr lang="pt-BR" b="1" dirty="0" smtClean="0"/>
              <a:t>n2 </a:t>
            </a:r>
            <a:r>
              <a:rPr lang="pt-BR" dirty="0" smtClean="0"/>
              <a:t>ml </a:t>
            </a:r>
            <a:r>
              <a:rPr lang="pt-BR" dirty="0"/>
              <a:t>EDTA </a:t>
            </a:r>
            <a:r>
              <a:rPr lang="pt-BR" dirty="0" smtClean="0"/>
              <a:t>M/100</a:t>
            </a:r>
            <a:r>
              <a:rPr lang="fr-FR" b="1" dirty="0">
                <a:sym typeface="Wingdings" panose="05000000000000000000" pitchFamily="2" charset="2"/>
              </a:rPr>
              <a:t> </a:t>
            </a:r>
            <a:r>
              <a:rPr lang="pt-BR" dirty="0" smtClean="0"/>
              <a:t> </a:t>
            </a:r>
            <a:r>
              <a:rPr lang="pt-BR" b="1" dirty="0" smtClean="0"/>
              <a:t>n2 </a:t>
            </a:r>
            <a:r>
              <a:rPr lang="pt-BR" dirty="0" smtClean="0"/>
              <a:t>0.02méq</a:t>
            </a:r>
            <a:r>
              <a:rPr lang="fr-FR" b="1" dirty="0" smtClean="0">
                <a:sym typeface="Wingdings" panose="05000000000000000000" pitchFamily="2" charset="2"/>
              </a:rPr>
              <a:t> </a:t>
            </a:r>
            <a:r>
              <a:rPr lang="fr-FR" b="1" dirty="0">
                <a:sym typeface="Wingdings" panose="05000000000000000000" pitchFamily="2" charset="2"/>
              </a:rPr>
              <a:t></a:t>
            </a:r>
            <a:r>
              <a:rPr lang="pt-BR" dirty="0" smtClean="0"/>
              <a:t> </a:t>
            </a:r>
            <a:r>
              <a:rPr lang="pt-BR" b="1" dirty="0" smtClean="0"/>
              <a:t>n2 </a:t>
            </a:r>
            <a:r>
              <a:rPr lang="pt-BR" dirty="0" smtClean="0"/>
              <a:t>0.24mg </a:t>
            </a:r>
            <a:r>
              <a:rPr lang="pt-BR" dirty="0"/>
              <a:t>Mg </a:t>
            </a:r>
            <a:r>
              <a:rPr lang="fr-FR" b="1" dirty="0">
                <a:sym typeface="Wingdings" panose="05000000000000000000" pitchFamily="2" charset="2"/>
              </a:rPr>
              <a:t> </a:t>
            </a:r>
            <a:r>
              <a:rPr lang="pt-BR" b="1" dirty="0" smtClean="0"/>
              <a:t>n2</a:t>
            </a:r>
            <a:r>
              <a:rPr lang="pt-BR" i="1" dirty="0"/>
              <a:t> </a:t>
            </a:r>
            <a:r>
              <a:rPr lang="pt-BR" dirty="0" smtClean="0"/>
              <a:t>0.84mg MgCO3</a:t>
            </a:r>
            <a:endParaRPr lang="pt-BR" dirty="0"/>
          </a:p>
          <a:p>
            <a:pPr marL="0" indent="0">
              <a:buNone/>
            </a:pPr>
            <a:endParaRPr lang="fr-FR" dirty="0"/>
          </a:p>
          <a:p>
            <a:pPr marL="0" indent="0">
              <a:buNone/>
            </a:pPr>
            <a:r>
              <a:rPr lang="fr-FR" dirty="0" smtClean="0"/>
              <a:t>                                            0.02 </a:t>
            </a:r>
            <a:r>
              <a:rPr lang="fr-FR" dirty="0" err="1" smtClean="0"/>
              <a:t>méq</a:t>
            </a:r>
            <a:r>
              <a:rPr lang="fr-FR" dirty="0" smtClean="0"/>
              <a:t> </a:t>
            </a:r>
            <a:r>
              <a:rPr lang="fr-FR" b="1" dirty="0">
                <a:sym typeface="Wingdings" panose="05000000000000000000" pitchFamily="2" charset="2"/>
              </a:rPr>
              <a:t> </a:t>
            </a:r>
            <a:r>
              <a:rPr lang="fr-FR" b="1" dirty="0" smtClean="0">
                <a:sym typeface="Wingdings" panose="05000000000000000000" pitchFamily="2" charset="2"/>
              </a:rPr>
              <a:t> </a:t>
            </a:r>
            <a:r>
              <a:rPr lang="fr-FR" dirty="0" smtClean="0"/>
              <a:t>PE </a:t>
            </a:r>
            <a:endParaRPr lang="fr-FR" dirty="0"/>
          </a:p>
          <a:p>
            <a:pPr marL="0" indent="0">
              <a:buNone/>
            </a:pPr>
            <a:r>
              <a:rPr lang="fr-FR" dirty="0"/>
              <a:t> </a:t>
            </a:r>
            <a:r>
              <a:rPr lang="fr-FR" dirty="0" smtClean="0"/>
              <a:t>                                           </a:t>
            </a:r>
            <a:r>
              <a:rPr lang="fr-FR" dirty="0" err="1" smtClean="0"/>
              <a:t>DMg</a:t>
            </a:r>
            <a:r>
              <a:rPr lang="fr-FR" dirty="0" smtClean="0"/>
              <a:t>         </a:t>
            </a:r>
            <a:r>
              <a:rPr lang="fr-FR" b="1" dirty="0">
                <a:sym typeface="Wingdings" panose="05000000000000000000" pitchFamily="2" charset="2"/>
              </a:rPr>
              <a:t> </a:t>
            </a:r>
            <a:r>
              <a:rPr lang="fr-FR" dirty="0" smtClean="0"/>
              <a:t>1000 </a:t>
            </a:r>
            <a:r>
              <a:rPr lang="fr-FR" dirty="0"/>
              <a:t>ml </a:t>
            </a:r>
            <a:endParaRPr lang="fr-FR" dirty="0" smtClean="0"/>
          </a:p>
          <a:p>
            <a:endParaRPr lang="fr-FR" dirty="0"/>
          </a:p>
          <a:p>
            <a:r>
              <a:rPr lang="fr-FR" dirty="0"/>
              <a:t>Pour ramener </a:t>
            </a:r>
            <a:r>
              <a:rPr lang="fr-FR" b="1" dirty="0" smtClean="0"/>
              <a:t>n2 </a:t>
            </a:r>
            <a:r>
              <a:rPr lang="fr-FR" dirty="0" smtClean="0"/>
              <a:t>à </a:t>
            </a:r>
            <a:r>
              <a:rPr lang="fr-FR" dirty="0"/>
              <a:t>1 litre de prise d’essai, il faut tenir compte des 10ml d’oxalate d’ammonium, ajouté aux 100ml d’eau à analyser</a:t>
            </a:r>
          </a:p>
          <a:p>
            <a:pPr marL="0" indent="0">
              <a:buNone/>
            </a:pPr>
            <a:r>
              <a:rPr lang="fr-FR" dirty="0" smtClean="0"/>
              <a:t>                     110 </a:t>
            </a:r>
            <a:r>
              <a:rPr lang="fr-FR" dirty="0"/>
              <a:t>ml (volume final) </a:t>
            </a:r>
            <a:r>
              <a:rPr lang="fr-FR" b="1" dirty="0">
                <a:sym typeface="Wingdings" panose="05000000000000000000" pitchFamily="2" charset="2"/>
              </a:rPr>
              <a:t> </a:t>
            </a:r>
            <a:r>
              <a:rPr lang="fr-FR" b="1" dirty="0" smtClean="0">
                <a:sym typeface="Wingdings" panose="05000000000000000000" pitchFamily="2" charset="2"/>
              </a:rPr>
              <a:t> </a:t>
            </a:r>
            <a:r>
              <a:rPr lang="fr-FR" dirty="0" smtClean="0"/>
              <a:t>100 </a:t>
            </a:r>
            <a:r>
              <a:rPr lang="fr-FR" dirty="0"/>
              <a:t>ml (échantillon) </a:t>
            </a:r>
          </a:p>
          <a:p>
            <a:pPr marL="0" indent="0">
              <a:buNone/>
            </a:pPr>
            <a:r>
              <a:rPr lang="fr-FR" dirty="0" smtClean="0"/>
              <a:t>                                 50 </a:t>
            </a:r>
            <a:r>
              <a:rPr lang="fr-FR" dirty="0"/>
              <a:t>ml (filtrat) </a:t>
            </a:r>
            <a:r>
              <a:rPr lang="fr-FR" dirty="0" smtClean="0"/>
              <a:t>  </a:t>
            </a:r>
            <a:r>
              <a:rPr lang="fr-FR" b="1" dirty="0" smtClean="0">
                <a:sym typeface="Wingdings" panose="05000000000000000000" pitchFamily="2" charset="2"/>
              </a:rPr>
              <a:t> </a:t>
            </a:r>
            <a:r>
              <a:rPr lang="fr-FR" dirty="0" smtClean="0"/>
              <a:t>PE</a:t>
            </a:r>
            <a:endParaRPr lang="fr-FR" dirty="0"/>
          </a:p>
          <a:p>
            <a:pPr marL="0" indent="0">
              <a:buNone/>
            </a:pPr>
            <a:r>
              <a:rPr lang="it-IT" dirty="0" smtClean="0"/>
              <a:t>                          PE </a:t>
            </a:r>
            <a:r>
              <a:rPr lang="it-IT" dirty="0"/>
              <a:t>= 50x100 /110 = 500/11 = 45.45 ml</a:t>
            </a:r>
          </a:p>
          <a:p>
            <a:pPr marL="0" indent="0">
              <a:buNone/>
            </a:pPr>
            <a:endParaRPr lang="fr-FR" dirty="0"/>
          </a:p>
          <a:p>
            <a:r>
              <a:rPr lang="pt-BR" b="1" dirty="0"/>
              <a:t>D Mg= n2X0,44 meq/l=n2X 2,2 °HF</a:t>
            </a:r>
            <a:endParaRPr lang="pt-BR" dirty="0"/>
          </a:p>
          <a:p>
            <a:pPr marL="0" indent="0">
              <a:buNone/>
            </a:pPr>
            <a:endParaRPr lang="pt-BR" dirty="0"/>
          </a:p>
        </p:txBody>
      </p:sp>
    </p:spTree>
    <p:extLst>
      <p:ext uri="{BB962C8B-B14F-4D97-AF65-F5344CB8AC3E}">
        <p14:creationId xmlns:p14="http://schemas.microsoft.com/office/powerpoint/2010/main" val="33041267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4" name="Picture 2"/>
          <p:cNvPicPr>
            <a:picLocks noChangeAspect="1" noChangeArrowheads="1"/>
          </p:cNvPicPr>
          <p:nvPr/>
        </p:nvPicPr>
        <p:blipFill>
          <a:blip r:embed="rId2"/>
          <a:srcRect/>
          <a:stretch>
            <a:fillRect/>
          </a:stretch>
        </p:blipFill>
        <p:spPr bwMode="auto">
          <a:xfrm>
            <a:off x="-357222" y="0"/>
            <a:ext cx="9501222" cy="6856187"/>
          </a:xfrm>
          <a:prstGeom prst="rect">
            <a:avLst/>
          </a:prstGeom>
          <a:noFill/>
          <a:ln w="9525">
            <a:noFill/>
            <a:miter lim="800000"/>
            <a:headEnd/>
            <a:tailEnd/>
          </a:ln>
          <a:effectLst/>
        </p:spPr>
      </p:pic>
      <p:sp>
        <p:nvSpPr>
          <p:cNvPr id="5" name="Titre 1"/>
          <p:cNvSpPr txBox="1">
            <a:spLocks/>
          </p:cNvSpPr>
          <p:nvPr/>
        </p:nvSpPr>
        <p:spPr>
          <a:xfrm>
            <a:off x="3491880" y="1500174"/>
            <a:ext cx="5544616" cy="707886"/>
          </a:xfrm>
          <a:prstGeom prst="rect">
            <a:avLst/>
          </a:prstGeom>
        </p:spPr>
        <p:txBody>
          <a:bodyPr vert="horz" lIns="91440" tIns="45720" rIns="91440" bIns="45720" rtlCol="0" anchor="ctr">
            <a:normAutofit fontScale="925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fr-FR" sz="3400" b="1" dirty="0" smtClean="0">
                <a:latin typeface="Times New Roman" panose="02020603050405020304" pitchFamily="18" charset="0"/>
                <a:cs typeface="Times New Roman" panose="02020603050405020304" pitchFamily="18" charset="0"/>
              </a:rPr>
              <a:t>       </a:t>
            </a:r>
            <a:r>
              <a:rPr lang="fr-FR" sz="3400" b="1" dirty="0" smtClean="0">
                <a:solidFill>
                  <a:schemeClr val="bg1"/>
                </a:solidFill>
                <a:latin typeface="Times New Roman" panose="02020603050405020304" pitchFamily="18" charset="0"/>
                <a:cs typeface="Times New Roman" panose="02020603050405020304" pitchFamily="18" charset="0"/>
              </a:rPr>
              <a:t>Merci pour votre attention </a:t>
            </a:r>
            <a:endParaRPr lang="fr-FR" sz="34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98311961"/>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3327</TotalTime>
  <Words>685</Words>
  <Application>Microsoft Office PowerPoint</Application>
  <PresentationFormat>Affichage à l'écran (4:3)</PresentationFormat>
  <Paragraphs>135</Paragraphs>
  <Slides>20</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20</vt:i4>
      </vt:variant>
    </vt:vector>
  </HeadingPairs>
  <TitlesOfParts>
    <vt:vector size="28" baseType="lpstr">
      <vt:lpstr>Arial</vt:lpstr>
      <vt:lpstr>Arial Black</vt:lpstr>
      <vt:lpstr>Calibri</vt:lpstr>
      <vt:lpstr>Calibri Light</vt:lpstr>
      <vt:lpstr>Segoe UI Historic</vt:lpstr>
      <vt:lpstr>Times New Roman</vt:lpstr>
      <vt:lpstr>Wingdings</vt:lpstr>
      <vt:lpstr>Thème Office</vt:lpstr>
      <vt:lpstr>Les Eléments fondamentaux d’une eau Naturelle</vt:lpstr>
      <vt:lpstr>IV. Hydrotimétrie : </vt:lpstr>
      <vt:lpstr>Présentation PowerPoint</vt:lpstr>
      <vt:lpstr>Présentation PowerPoint</vt:lpstr>
      <vt:lpstr>Présentation PowerPoint</vt:lpstr>
      <vt:lpstr>Présentation PowerPoint</vt:lpstr>
      <vt:lpstr>Présentation PowerPoint</vt:lpstr>
      <vt:lpstr>Présentation PowerPoint</vt:lpstr>
      <vt:lpstr>Répartition de le dureté </vt:lpstr>
      <vt:lpstr>5. Evaluation analytique de la dureté : la dureté totale: </vt:lpstr>
      <vt:lpstr>Présentation PowerPoint</vt:lpstr>
      <vt:lpstr>Réactions mises en jeu </vt:lpstr>
      <vt:lpstr>Présentation PowerPoint</vt:lpstr>
      <vt:lpstr>Calcul </vt:lpstr>
      <vt:lpstr>Expression des résultats</vt:lpstr>
      <vt:lpstr>Normes et interprétation </vt:lpstr>
      <vt:lpstr>5. Evaluation analytique de la dureté : la dureté magnésienne : </vt:lpstr>
      <vt:lpstr>Présentation PowerPoint</vt:lpstr>
      <vt:lpstr>Présentation PowerPoint</vt:lpstr>
      <vt:lpstr>Présentation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éléments fondamentaux d’une eau de consommation</dc:title>
  <dc:creator>Salim</dc:creator>
  <cp:lastModifiedBy>Admin</cp:lastModifiedBy>
  <cp:revision>159</cp:revision>
  <dcterms:created xsi:type="dcterms:W3CDTF">2014-09-08T17:57:23Z</dcterms:created>
  <dcterms:modified xsi:type="dcterms:W3CDTF">2022-10-20T09:16:50Z</dcterms:modified>
</cp:coreProperties>
</file>