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2" r:id="rId7"/>
    <p:sldId id="263" r:id="rId8"/>
    <p:sldId id="265" r:id="rId9"/>
    <p:sldId id="270" r:id="rId10"/>
    <p:sldId id="264" r:id="rId11"/>
    <p:sldId id="266" r:id="rId12"/>
    <p:sldId id="267" r:id="rId13"/>
    <p:sldId id="268"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3" r:id="rId28"/>
  </p:sldIdLst>
  <p:sldSz cx="709136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000" autoAdjust="0"/>
    <p:restoredTop sz="94660"/>
  </p:normalViewPr>
  <p:slideViewPr>
    <p:cSldViewPr snapToGrid="0">
      <p:cViewPr varScale="1">
        <p:scale>
          <a:sx n="71" d="100"/>
          <a:sy n="71" d="100"/>
        </p:scale>
        <p:origin x="-114" y="-144"/>
      </p:cViewPr>
      <p:guideLst>
        <p:guide orient="horz" pos="2381"/>
        <p:guide pos="22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8" name="Group 17"/>
          <p:cNvGrpSpPr/>
          <p:nvPr/>
        </p:nvGrpSpPr>
        <p:grpSpPr>
          <a:xfrm>
            <a:off x="0" y="0"/>
            <a:ext cx="7091888" cy="7559675"/>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490500" y="1997244"/>
            <a:ext cx="4117136" cy="1670594"/>
          </a:xfrm>
        </p:spPr>
        <p:txBody>
          <a:bodyPr anchor="b">
            <a:noAutofit/>
          </a:bodyPr>
          <a:lstStyle>
            <a:lvl1pPr algn="ctr">
              <a:defRPr sz="3722">
                <a:effectLst/>
              </a:defRPr>
            </a:lvl1pPr>
          </a:lstStyle>
          <a:p>
            <a:r>
              <a:rPr lang="fr-FR" smtClean="0"/>
              <a:t>Modifiez le style du titre</a:t>
            </a:r>
            <a:endParaRPr lang="en-US" dirty="0"/>
          </a:p>
        </p:txBody>
      </p:sp>
      <p:sp>
        <p:nvSpPr>
          <p:cNvPr id="3" name="Subtitle 2"/>
          <p:cNvSpPr>
            <a:spLocks noGrp="1"/>
          </p:cNvSpPr>
          <p:nvPr>
            <p:ph type="subTitle" idx="1"/>
          </p:nvPr>
        </p:nvSpPr>
        <p:spPr>
          <a:xfrm>
            <a:off x="1490500" y="3966490"/>
            <a:ext cx="4117136" cy="1518605"/>
          </a:xfrm>
        </p:spPr>
        <p:txBody>
          <a:bodyPr anchor="t">
            <a:normAutofit/>
          </a:bodyPr>
          <a:lstStyle>
            <a:lvl1pPr marL="0" indent="0" algn="ctr">
              <a:buNone/>
              <a:defRPr sz="1551">
                <a:solidFill>
                  <a:schemeClr val="tx1"/>
                </a:solidFill>
              </a:defRPr>
            </a:lvl1pPr>
            <a:lvl2pPr marL="354559" indent="0" algn="ctr">
              <a:buNone/>
              <a:defRPr>
                <a:solidFill>
                  <a:schemeClr val="tx1">
                    <a:tint val="75000"/>
                  </a:schemeClr>
                </a:solidFill>
              </a:defRPr>
            </a:lvl2pPr>
            <a:lvl3pPr marL="709117" indent="0" algn="ctr">
              <a:buNone/>
              <a:defRPr>
                <a:solidFill>
                  <a:schemeClr val="tx1">
                    <a:tint val="75000"/>
                  </a:schemeClr>
                </a:solidFill>
              </a:defRPr>
            </a:lvl3pPr>
            <a:lvl4pPr marL="1063676" indent="0" algn="ctr">
              <a:buNone/>
              <a:defRPr>
                <a:solidFill>
                  <a:schemeClr val="tx1">
                    <a:tint val="75000"/>
                  </a:schemeClr>
                </a:solidFill>
              </a:defRPr>
            </a:lvl4pPr>
            <a:lvl5pPr marL="1418234" indent="0" algn="ctr">
              <a:buNone/>
              <a:defRPr>
                <a:solidFill>
                  <a:schemeClr val="tx1">
                    <a:tint val="75000"/>
                  </a:schemeClr>
                </a:solidFill>
              </a:defRPr>
            </a:lvl5pPr>
            <a:lvl6pPr marL="1772793" indent="0" algn="ctr">
              <a:buNone/>
              <a:defRPr>
                <a:solidFill>
                  <a:schemeClr val="tx1">
                    <a:tint val="75000"/>
                  </a:schemeClr>
                </a:solidFill>
              </a:defRPr>
            </a:lvl6pPr>
            <a:lvl7pPr marL="2127352" indent="0" algn="ctr">
              <a:buNone/>
              <a:defRPr>
                <a:solidFill>
                  <a:schemeClr val="tx1">
                    <a:tint val="75000"/>
                  </a:schemeClr>
                </a:solidFill>
              </a:defRPr>
            </a:lvl7pPr>
            <a:lvl8pPr marL="2481910" indent="0" algn="ctr">
              <a:buNone/>
              <a:defRPr>
                <a:solidFill>
                  <a:schemeClr val="tx1">
                    <a:tint val="75000"/>
                  </a:schemeClr>
                </a:solidFill>
              </a:defRPr>
            </a:lvl8pPr>
            <a:lvl9pPr marL="2836469"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4703857" y="5571763"/>
            <a:ext cx="522140" cy="307987"/>
          </a:xfrm>
        </p:spPr>
        <p:txBody>
          <a:bodyPr/>
          <a:lstStyle/>
          <a:p>
            <a:fld id="{A423BF71-38B7-8642-BFCE-EDAE9BD0CBAF}" type="datetimeFigureOut">
              <a:rPr lang="en-US" smtClean="0"/>
              <a:t>10/29/2019</a:t>
            </a:fld>
            <a:endParaRPr lang="en-US" dirty="0"/>
          </a:p>
        </p:txBody>
      </p:sp>
      <p:sp>
        <p:nvSpPr>
          <p:cNvPr id="5" name="Footer Placeholder 4"/>
          <p:cNvSpPr>
            <a:spLocks noGrp="1"/>
          </p:cNvSpPr>
          <p:nvPr>
            <p:ph type="ftr" sz="quarter" idx="11"/>
          </p:nvPr>
        </p:nvSpPr>
        <p:spPr>
          <a:xfrm>
            <a:off x="1490500" y="5571763"/>
            <a:ext cx="3152384" cy="307987"/>
          </a:xfrm>
        </p:spPr>
        <p:txBody>
          <a:bodyPr/>
          <a:lstStyle/>
          <a:p>
            <a:endParaRPr lang="en-US" dirty="0"/>
          </a:p>
        </p:txBody>
      </p:sp>
      <p:sp>
        <p:nvSpPr>
          <p:cNvPr id="6" name="Slide Number Placeholder 5"/>
          <p:cNvSpPr>
            <a:spLocks noGrp="1"/>
          </p:cNvSpPr>
          <p:nvPr>
            <p:ph type="sldNum" sz="quarter" idx="12"/>
          </p:nvPr>
        </p:nvSpPr>
        <p:spPr>
          <a:xfrm>
            <a:off x="5286972" y="5571763"/>
            <a:ext cx="320665" cy="307987"/>
          </a:xfrm>
        </p:spPr>
        <p:txBody>
          <a:bodyPr/>
          <a:lstStyle/>
          <a:p>
            <a:fld id="{6D22F896-40B5-4ADD-8801-0D06FADFA095}" type="slidenum">
              <a:rPr lang="en-US" smtClean="0"/>
              <a:t>‹#›</a:t>
            </a:fld>
            <a:endParaRPr lang="en-US" dirty="0"/>
          </a:p>
        </p:txBody>
      </p:sp>
      <p:cxnSp>
        <p:nvCxnSpPr>
          <p:cNvPr id="15" name="Straight Connector 14"/>
          <p:cNvCxnSpPr/>
          <p:nvPr/>
        </p:nvCxnSpPr>
        <p:spPr>
          <a:xfrm>
            <a:off x="1566417" y="3826497"/>
            <a:ext cx="39653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6099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991477" y="2597340"/>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1135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91477" y="1809354"/>
            <a:ext cx="5114974" cy="2008984"/>
          </a:xfrm>
        </p:spPr>
        <p:txBody>
          <a:bodyPr anchor="b">
            <a:normAutofit/>
          </a:bodyPr>
          <a:lstStyle>
            <a:lvl1pPr algn="ctr">
              <a:defRPr sz="3102" b="0" cap="none"/>
            </a:lvl1pPr>
          </a:lstStyle>
          <a:p>
            <a:r>
              <a:rPr lang="fr-FR" smtClean="0"/>
              <a:t>Modifiez le style du titre</a:t>
            </a:r>
            <a:endParaRPr lang="en-US" dirty="0"/>
          </a:p>
        </p:txBody>
      </p:sp>
      <p:sp>
        <p:nvSpPr>
          <p:cNvPr id="3" name="Text Placeholder 2"/>
          <p:cNvSpPr>
            <a:spLocks noGrp="1"/>
          </p:cNvSpPr>
          <p:nvPr>
            <p:ph type="body" idx="1"/>
          </p:nvPr>
        </p:nvSpPr>
        <p:spPr>
          <a:xfrm>
            <a:off x="991477" y="4116991"/>
            <a:ext cx="5114974" cy="1201540"/>
          </a:xfrm>
        </p:spPr>
        <p:txBody>
          <a:bodyPr anchor="t">
            <a:normAutofit/>
          </a:bodyPr>
          <a:lstStyle>
            <a:lvl1pPr marL="0" indent="0" algn="ctr">
              <a:buNone/>
              <a:defRPr sz="1861">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55BA285-9698-1B45-8319-D90A8C63F150}"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991477" y="3967663"/>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9137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991477" y="2597340"/>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12684" y="1008990"/>
            <a:ext cx="5272560" cy="1437272"/>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912684" y="2741642"/>
            <a:ext cx="2588347" cy="379999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3602413" y="2741642"/>
            <a:ext cx="2588347" cy="379999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smtClean="0"/>
              <a:t>10/29/2019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8276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912686" y="2930540"/>
            <a:ext cx="2588347" cy="635222"/>
          </a:xfrm>
        </p:spPr>
        <p:txBody>
          <a:bodyPr anchor="b">
            <a:noAutofit/>
          </a:bodyPr>
          <a:lstStyle>
            <a:lvl1pPr marL="0" indent="0">
              <a:buNone/>
              <a:defRPr sz="1861" b="0">
                <a:solidFill>
                  <a:schemeClr val="accent1"/>
                </a:solidFill>
              </a:defRPr>
            </a:lvl1pPr>
            <a:lvl2pPr marL="354559" indent="0">
              <a:buNone/>
              <a:defRPr sz="1551" b="1"/>
            </a:lvl2pPr>
            <a:lvl3pPr marL="709117" indent="0">
              <a:buNone/>
              <a:defRPr sz="1396" b="1"/>
            </a:lvl3pPr>
            <a:lvl4pPr marL="1063676" indent="0">
              <a:buNone/>
              <a:defRPr sz="1241" b="1"/>
            </a:lvl4pPr>
            <a:lvl5pPr marL="1418234" indent="0">
              <a:buNone/>
              <a:defRPr sz="1241" b="1"/>
            </a:lvl5pPr>
            <a:lvl6pPr marL="1772793" indent="0">
              <a:buNone/>
              <a:defRPr sz="1241" b="1"/>
            </a:lvl6pPr>
            <a:lvl7pPr marL="2127352" indent="0">
              <a:buNone/>
              <a:defRPr sz="1241" b="1"/>
            </a:lvl7pPr>
            <a:lvl8pPr marL="2481910" indent="0">
              <a:buNone/>
              <a:defRPr sz="1241" b="1"/>
            </a:lvl8pPr>
            <a:lvl9pPr marL="2836469" indent="0">
              <a:buNone/>
              <a:defRPr sz="1241" b="1"/>
            </a:lvl9pPr>
          </a:lstStyle>
          <a:p>
            <a:pPr lvl="0"/>
            <a:r>
              <a:rPr lang="fr-FR" smtClean="0"/>
              <a:t>Modifier les styles du texte du masque</a:t>
            </a:r>
          </a:p>
        </p:txBody>
      </p:sp>
      <p:sp>
        <p:nvSpPr>
          <p:cNvPr id="4" name="Content Placeholder 3"/>
          <p:cNvSpPr>
            <a:spLocks noGrp="1"/>
          </p:cNvSpPr>
          <p:nvPr>
            <p:ph sz="half" idx="2"/>
          </p:nvPr>
        </p:nvSpPr>
        <p:spPr>
          <a:xfrm>
            <a:off x="912686" y="3575097"/>
            <a:ext cx="2588347" cy="298355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3599838" y="2930540"/>
            <a:ext cx="2588347" cy="635222"/>
          </a:xfrm>
        </p:spPr>
        <p:txBody>
          <a:bodyPr anchor="b">
            <a:noAutofit/>
          </a:bodyPr>
          <a:lstStyle>
            <a:lvl1pPr marL="0" indent="0">
              <a:buNone/>
              <a:defRPr sz="1861" b="0">
                <a:solidFill>
                  <a:schemeClr val="accent1"/>
                </a:solidFill>
              </a:defRPr>
            </a:lvl1pPr>
            <a:lvl2pPr marL="354559" indent="0">
              <a:buNone/>
              <a:defRPr sz="1551" b="1"/>
            </a:lvl2pPr>
            <a:lvl3pPr marL="709117" indent="0">
              <a:buNone/>
              <a:defRPr sz="1396" b="1"/>
            </a:lvl3pPr>
            <a:lvl4pPr marL="1063676" indent="0">
              <a:buNone/>
              <a:defRPr sz="1241" b="1"/>
            </a:lvl4pPr>
            <a:lvl5pPr marL="1418234" indent="0">
              <a:buNone/>
              <a:defRPr sz="1241" b="1"/>
            </a:lvl5pPr>
            <a:lvl6pPr marL="1772793" indent="0">
              <a:buNone/>
              <a:defRPr sz="1241" b="1"/>
            </a:lvl6pPr>
            <a:lvl7pPr marL="2127352" indent="0">
              <a:buNone/>
              <a:defRPr sz="1241" b="1"/>
            </a:lvl7pPr>
            <a:lvl8pPr marL="2481910" indent="0">
              <a:buNone/>
              <a:defRPr sz="1241" b="1"/>
            </a:lvl8pPr>
            <a:lvl9pPr marL="2836469" indent="0">
              <a:buNone/>
              <a:defRPr sz="1241" b="1"/>
            </a:lvl9pPr>
          </a:lstStyle>
          <a:p>
            <a:pPr lvl="0"/>
            <a:r>
              <a:rPr lang="fr-FR" smtClean="0"/>
              <a:t>Modifier les styles du texte du masque</a:t>
            </a:r>
          </a:p>
        </p:txBody>
      </p:sp>
      <p:sp>
        <p:nvSpPr>
          <p:cNvPr id="6" name="Content Placeholder 5"/>
          <p:cNvSpPr>
            <a:spLocks noGrp="1"/>
          </p:cNvSpPr>
          <p:nvPr>
            <p:ph sz="quarter" idx="4"/>
          </p:nvPr>
        </p:nvSpPr>
        <p:spPr>
          <a:xfrm>
            <a:off x="3599838" y="3575097"/>
            <a:ext cx="2588347" cy="298355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smtClean="0"/>
              <a:t>10/29/2019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41" name="Straight Connector 40"/>
          <p:cNvCxnSpPr/>
          <p:nvPr/>
        </p:nvCxnSpPr>
        <p:spPr>
          <a:xfrm>
            <a:off x="991477" y="2595588"/>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134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912684" y="1008990"/>
            <a:ext cx="5272561" cy="1437272"/>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smtClean="0"/>
              <a:t>10/29/2019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991477" y="2595588"/>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143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smtClean="0"/>
              <a:t>10/29/2019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237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12683" y="1530602"/>
            <a:ext cx="1967340" cy="1511935"/>
          </a:xfrm>
        </p:spPr>
        <p:txBody>
          <a:bodyPr anchor="b">
            <a:normAutofit/>
          </a:bodyPr>
          <a:lstStyle>
            <a:lvl1pPr algn="ctr">
              <a:defRPr sz="1861" b="0"/>
            </a:lvl1pPr>
          </a:lstStyle>
          <a:p>
            <a:r>
              <a:rPr lang="fr-FR" smtClean="0"/>
              <a:t>Modifiez le style du titre</a:t>
            </a:r>
            <a:endParaRPr lang="en-US" dirty="0"/>
          </a:p>
        </p:txBody>
      </p:sp>
      <p:sp>
        <p:nvSpPr>
          <p:cNvPr id="3" name="Content Placeholder 2"/>
          <p:cNvSpPr>
            <a:spLocks noGrp="1"/>
          </p:cNvSpPr>
          <p:nvPr>
            <p:ph idx="1"/>
          </p:nvPr>
        </p:nvSpPr>
        <p:spPr>
          <a:xfrm>
            <a:off x="3195195" y="1082619"/>
            <a:ext cx="2990051" cy="5394437"/>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912683" y="3341188"/>
            <a:ext cx="1967340" cy="2687889"/>
          </a:xfrm>
        </p:spPr>
        <p:txBody>
          <a:bodyPr anchor="t">
            <a:normAutofit/>
          </a:bodyPr>
          <a:lstStyle>
            <a:lvl1pPr marL="0" indent="0" algn="ctr">
              <a:buNone/>
              <a:defRPr sz="1241"/>
            </a:lvl1pPr>
            <a:lvl2pPr marL="354559" indent="0">
              <a:buNone/>
              <a:defRPr sz="931"/>
            </a:lvl2pPr>
            <a:lvl3pPr marL="709117" indent="0">
              <a:buNone/>
              <a:defRPr sz="776"/>
            </a:lvl3pPr>
            <a:lvl4pPr marL="1063676" indent="0">
              <a:buNone/>
              <a:defRPr sz="698"/>
            </a:lvl4pPr>
            <a:lvl5pPr marL="1418234" indent="0">
              <a:buNone/>
              <a:defRPr sz="698"/>
            </a:lvl5pPr>
            <a:lvl6pPr marL="1772793" indent="0">
              <a:buNone/>
              <a:defRPr sz="698"/>
            </a:lvl6pPr>
            <a:lvl7pPr marL="2127352" indent="0">
              <a:buNone/>
              <a:defRPr sz="698"/>
            </a:lvl7pPr>
            <a:lvl8pPr marL="2481910" indent="0">
              <a:buNone/>
              <a:defRPr sz="698"/>
            </a:lvl8pPr>
            <a:lvl9pPr marL="2836469" indent="0">
              <a:buNone/>
              <a:defRPr sz="698"/>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61CFCDFD-B4CF-A241-8D71-E814B10BEAF4}" type="datetimeFigureOut">
              <a:rPr lang="en-US" smtClean="0"/>
              <a:t>10/29/2019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991477" y="3210528"/>
            <a:ext cx="180975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5861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12683" y="2076576"/>
            <a:ext cx="2816849" cy="1511935"/>
          </a:xfrm>
        </p:spPr>
        <p:txBody>
          <a:bodyPr anchor="b">
            <a:normAutofit/>
          </a:bodyPr>
          <a:lstStyle>
            <a:lvl1pPr algn="ctr">
              <a:defRPr sz="1861"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4019579" y="1138617"/>
            <a:ext cx="2271860" cy="5282443"/>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41"/>
            </a:lvl1pPr>
            <a:lvl2pPr marL="354559" indent="0">
              <a:buNone/>
              <a:defRPr sz="1241"/>
            </a:lvl2pPr>
            <a:lvl3pPr marL="709117" indent="0">
              <a:buNone/>
              <a:defRPr sz="1241"/>
            </a:lvl3pPr>
            <a:lvl4pPr marL="1063676" indent="0">
              <a:buNone/>
              <a:defRPr sz="1241"/>
            </a:lvl4pPr>
            <a:lvl5pPr marL="1418234" indent="0">
              <a:buNone/>
              <a:defRPr sz="1241"/>
            </a:lvl5pPr>
            <a:lvl6pPr marL="1772793" indent="0">
              <a:buNone/>
              <a:defRPr sz="1241"/>
            </a:lvl6pPr>
            <a:lvl7pPr marL="2127352" indent="0">
              <a:buNone/>
              <a:defRPr sz="1241"/>
            </a:lvl7pPr>
            <a:lvl8pPr marL="2481910" indent="0">
              <a:buNone/>
              <a:defRPr sz="1241"/>
            </a:lvl8pPr>
            <a:lvl9pPr marL="2836469" indent="0">
              <a:buNone/>
              <a:defRPr sz="1241"/>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2684" y="3588511"/>
            <a:ext cx="2816848" cy="2015913"/>
          </a:xfrm>
        </p:spPr>
        <p:txBody>
          <a:bodyPr anchor="t">
            <a:normAutofit/>
          </a:bodyPr>
          <a:lstStyle>
            <a:lvl1pPr marL="0" indent="0" algn="ctr">
              <a:buNone/>
              <a:defRPr sz="1241"/>
            </a:lvl1pPr>
            <a:lvl2pPr marL="354559" indent="0">
              <a:buNone/>
              <a:defRPr sz="931"/>
            </a:lvl2pPr>
            <a:lvl3pPr marL="709117" indent="0">
              <a:buNone/>
              <a:defRPr sz="776"/>
            </a:lvl3pPr>
            <a:lvl4pPr marL="1063676" indent="0">
              <a:buNone/>
              <a:defRPr sz="698"/>
            </a:lvl4pPr>
            <a:lvl5pPr marL="1418234" indent="0">
              <a:buNone/>
              <a:defRPr sz="698"/>
            </a:lvl5pPr>
            <a:lvl6pPr marL="1772793" indent="0">
              <a:buNone/>
              <a:defRPr sz="698"/>
            </a:lvl6pPr>
            <a:lvl7pPr marL="2127352" indent="0">
              <a:buNone/>
              <a:defRPr sz="698"/>
            </a:lvl7pPr>
            <a:lvl8pPr marL="2481910" indent="0">
              <a:buNone/>
              <a:defRPr sz="698"/>
            </a:lvl8pPr>
            <a:lvl9pPr marL="2836469" indent="0">
              <a:buNone/>
              <a:defRPr sz="698"/>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26A7B589-FD4B-7E46-869A-CBADC5FC564E}" type="datetimeFigureOut">
              <a:rPr lang="en-US" smtClean="0"/>
              <a:t>10/29/2019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04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12684" y="5308103"/>
            <a:ext cx="5272560" cy="624724"/>
          </a:xfrm>
        </p:spPr>
        <p:txBody>
          <a:bodyPr anchor="b">
            <a:normAutofit/>
          </a:bodyPr>
          <a:lstStyle>
            <a:lvl1pPr algn="ctr">
              <a:defRPr sz="1861"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95886" y="1138618"/>
            <a:ext cx="5499592" cy="3705177"/>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41"/>
            </a:lvl1pPr>
            <a:lvl2pPr marL="354559" indent="0">
              <a:buNone/>
              <a:defRPr sz="1241"/>
            </a:lvl2pPr>
            <a:lvl3pPr marL="709117" indent="0">
              <a:buNone/>
              <a:defRPr sz="1241"/>
            </a:lvl3pPr>
            <a:lvl4pPr marL="1063676" indent="0">
              <a:buNone/>
              <a:defRPr sz="1241"/>
            </a:lvl4pPr>
            <a:lvl5pPr marL="1418234" indent="0">
              <a:buNone/>
              <a:defRPr sz="1241"/>
            </a:lvl5pPr>
            <a:lvl6pPr marL="1772793" indent="0">
              <a:buNone/>
              <a:defRPr sz="1241"/>
            </a:lvl6pPr>
            <a:lvl7pPr marL="2127352" indent="0">
              <a:buNone/>
              <a:defRPr sz="1241"/>
            </a:lvl7pPr>
            <a:lvl8pPr marL="2481910" indent="0">
              <a:buNone/>
              <a:defRPr sz="1241"/>
            </a:lvl8pPr>
            <a:lvl9pPr marL="2836469" indent="0">
              <a:buNone/>
              <a:defRPr sz="1241"/>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2684" y="5932827"/>
            <a:ext cx="5272560" cy="544226"/>
          </a:xfrm>
        </p:spPr>
        <p:txBody>
          <a:bodyPr anchor="t">
            <a:normAutofit/>
          </a:bodyPr>
          <a:lstStyle>
            <a:lvl1pPr marL="0" indent="0" algn="ctr">
              <a:buNone/>
              <a:defRPr sz="1241"/>
            </a:lvl1pPr>
            <a:lvl2pPr marL="354559" indent="0">
              <a:buNone/>
              <a:defRPr sz="931"/>
            </a:lvl2pPr>
            <a:lvl3pPr marL="709117" indent="0">
              <a:buNone/>
              <a:defRPr sz="776"/>
            </a:lvl3pPr>
            <a:lvl4pPr marL="1063676" indent="0">
              <a:buNone/>
              <a:defRPr sz="698"/>
            </a:lvl4pPr>
            <a:lvl5pPr marL="1418234" indent="0">
              <a:buNone/>
              <a:defRPr sz="698"/>
            </a:lvl5pPr>
            <a:lvl6pPr marL="1772793" indent="0">
              <a:buNone/>
              <a:defRPr sz="698"/>
            </a:lvl6pPr>
            <a:lvl7pPr marL="2127352" indent="0">
              <a:buNone/>
              <a:defRPr sz="698"/>
            </a:lvl7pPr>
            <a:lvl8pPr marL="2481910" indent="0">
              <a:buNone/>
              <a:defRPr sz="698"/>
            </a:lvl8pPr>
            <a:lvl9pPr marL="2836469" indent="0">
              <a:buNone/>
              <a:defRPr sz="698"/>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5735321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912684" y="999660"/>
            <a:ext cx="5272560" cy="3414817"/>
          </a:xfrm>
        </p:spPr>
        <p:txBody>
          <a:bodyPr anchor="ctr">
            <a:normAutofit/>
          </a:bodyPr>
          <a:lstStyle>
            <a:lvl1pPr algn="ctr">
              <a:defRPr sz="2482" b="0" cap="none"/>
            </a:lvl1pPr>
          </a:lstStyle>
          <a:p>
            <a:r>
              <a:rPr lang="fr-FR" smtClean="0"/>
              <a:t>Modifiez le style du titre</a:t>
            </a:r>
            <a:endParaRPr lang="en-US" dirty="0"/>
          </a:p>
        </p:txBody>
      </p:sp>
      <p:sp>
        <p:nvSpPr>
          <p:cNvPr id="3" name="Text Placeholder 2"/>
          <p:cNvSpPr>
            <a:spLocks noGrp="1"/>
          </p:cNvSpPr>
          <p:nvPr>
            <p:ph type="body" idx="1"/>
          </p:nvPr>
        </p:nvSpPr>
        <p:spPr>
          <a:xfrm>
            <a:off x="912683" y="4713130"/>
            <a:ext cx="5272562" cy="1763926"/>
          </a:xfrm>
        </p:spPr>
        <p:txBody>
          <a:bodyPr anchor="ctr">
            <a:normAutofit/>
          </a:bodyPr>
          <a:lstStyle>
            <a:lvl1pPr marL="0" indent="0" algn="ctr">
              <a:buNone/>
              <a:defRPr sz="1551">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91476" y="4563803"/>
            <a:ext cx="5123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811466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034803" y="1082619"/>
            <a:ext cx="4963528" cy="2613222"/>
          </a:xfrm>
        </p:spPr>
        <p:txBody>
          <a:bodyPr anchor="ctr">
            <a:normAutofit/>
          </a:bodyPr>
          <a:lstStyle>
            <a:lvl1pPr algn="ctr">
              <a:defRPr sz="2482"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240988" y="3695841"/>
            <a:ext cx="4569988" cy="718635"/>
          </a:xfrm>
        </p:spPr>
        <p:txBody>
          <a:bodyPr anchor="ctr">
            <a:normAutofit/>
          </a:bodyPr>
          <a:lstStyle>
            <a:lvl1pPr marL="0" indent="0" algn="r">
              <a:buFontTx/>
              <a:buNone/>
              <a:defRPr sz="1396"/>
            </a:lvl1pPr>
            <a:lvl2pPr marL="354559" indent="0">
              <a:buFontTx/>
              <a:buNone/>
              <a:defRPr/>
            </a:lvl2pPr>
            <a:lvl3pPr marL="709117" indent="0">
              <a:buFontTx/>
              <a:buNone/>
              <a:defRPr/>
            </a:lvl3pPr>
            <a:lvl4pPr marL="1063676" indent="0">
              <a:buFontTx/>
              <a:buNone/>
              <a:defRPr/>
            </a:lvl4pPr>
            <a:lvl5pPr marL="1418234"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912682" y="4787795"/>
            <a:ext cx="5272563" cy="1689261"/>
          </a:xfrm>
        </p:spPr>
        <p:txBody>
          <a:bodyPr anchor="ctr">
            <a:normAutofit/>
          </a:bodyPr>
          <a:lstStyle>
            <a:lvl1pPr marL="0" indent="0" algn="ctr">
              <a:buNone/>
              <a:defRPr sz="1551">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659169" y="997994"/>
            <a:ext cx="354660" cy="644607"/>
          </a:xfrm>
          <a:prstGeom prst="rect">
            <a:avLst/>
          </a:prstGeom>
        </p:spPr>
        <p:txBody>
          <a:bodyPr vert="horz" lIns="70914" tIns="35457" rIns="70914" bIns="35457" rtlCol="0" anchor="ctr">
            <a:noAutofit/>
          </a:bodyPr>
          <a:lstStyle/>
          <a:p>
            <a:pPr lvl="0"/>
            <a:r>
              <a:rPr lang="en-US" sz="5584" dirty="0">
                <a:solidFill>
                  <a:schemeClr val="tx1"/>
                </a:solidFill>
                <a:effectLst/>
              </a:rPr>
              <a:t>“</a:t>
            </a:r>
          </a:p>
        </p:txBody>
      </p:sp>
      <p:sp>
        <p:nvSpPr>
          <p:cNvPr id="15" name="TextBox 14"/>
          <p:cNvSpPr txBox="1"/>
          <p:nvPr/>
        </p:nvSpPr>
        <p:spPr>
          <a:xfrm>
            <a:off x="5919942" y="3117203"/>
            <a:ext cx="354660" cy="644607"/>
          </a:xfrm>
          <a:prstGeom prst="rect">
            <a:avLst/>
          </a:prstGeom>
        </p:spPr>
        <p:txBody>
          <a:bodyPr vert="horz" lIns="70914" tIns="35457" rIns="70914" bIns="35457" rtlCol="0" anchor="ctr">
            <a:noAutofit/>
          </a:bodyPr>
          <a:lstStyle/>
          <a:p>
            <a:pPr lvl="0" algn="r"/>
            <a:r>
              <a:rPr lang="en-US" sz="5584" dirty="0">
                <a:solidFill>
                  <a:schemeClr val="tx1"/>
                </a:solidFill>
                <a:effectLst/>
              </a:rPr>
              <a:t>”</a:t>
            </a:r>
          </a:p>
        </p:txBody>
      </p:sp>
      <p:cxnSp>
        <p:nvCxnSpPr>
          <p:cNvPr id="19" name="Straight Connector 18"/>
          <p:cNvCxnSpPr/>
          <p:nvPr/>
        </p:nvCxnSpPr>
        <p:spPr>
          <a:xfrm>
            <a:off x="991477" y="4563803"/>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531640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912686" y="3647098"/>
            <a:ext cx="5272556" cy="1619080"/>
          </a:xfrm>
        </p:spPr>
        <p:txBody>
          <a:bodyPr anchor="b">
            <a:normAutofit/>
          </a:bodyPr>
          <a:lstStyle>
            <a:lvl1pPr algn="l">
              <a:defRPr sz="2482" b="0" cap="none"/>
            </a:lvl1pPr>
          </a:lstStyle>
          <a:p>
            <a:r>
              <a:rPr lang="fr-FR" smtClean="0"/>
              <a:t>Modifiez le style du titre</a:t>
            </a:r>
            <a:endParaRPr lang="en-US" dirty="0"/>
          </a:p>
        </p:txBody>
      </p:sp>
      <p:sp>
        <p:nvSpPr>
          <p:cNvPr id="3" name="Text Placeholder 2"/>
          <p:cNvSpPr>
            <a:spLocks noGrp="1"/>
          </p:cNvSpPr>
          <p:nvPr>
            <p:ph type="body" idx="1"/>
          </p:nvPr>
        </p:nvSpPr>
        <p:spPr>
          <a:xfrm>
            <a:off x="912686" y="5266178"/>
            <a:ext cx="5272557" cy="948432"/>
          </a:xfrm>
        </p:spPr>
        <p:txBody>
          <a:bodyPr anchor="t">
            <a:normAutofit/>
          </a:bodyPr>
          <a:lstStyle>
            <a:lvl1pPr marL="0" indent="0" algn="l">
              <a:buNone/>
              <a:defRPr sz="1396">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557621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093032" y="1082619"/>
            <a:ext cx="4905300" cy="2473228"/>
          </a:xfrm>
        </p:spPr>
        <p:txBody>
          <a:bodyPr anchor="ctr">
            <a:normAutofit/>
          </a:bodyPr>
          <a:lstStyle>
            <a:lvl1pPr algn="ctr">
              <a:defRPr sz="2482" b="0" cap="none">
                <a:solidFill>
                  <a:schemeClr val="tx1"/>
                </a:solidFill>
              </a:defRPr>
            </a:lvl1pPr>
          </a:lstStyle>
          <a:p>
            <a:r>
              <a:rPr lang="fr-FR" smtClean="0"/>
              <a:t>Modifiez le style du titre</a:t>
            </a:r>
            <a:endParaRPr lang="en-US" dirty="0"/>
          </a:p>
        </p:txBody>
      </p:sp>
      <p:sp>
        <p:nvSpPr>
          <p:cNvPr id="18" name="Text Placeholder 2"/>
          <p:cNvSpPr>
            <a:spLocks noGrp="1"/>
          </p:cNvSpPr>
          <p:nvPr>
            <p:ph type="body" idx="13"/>
          </p:nvPr>
        </p:nvSpPr>
        <p:spPr>
          <a:xfrm>
            <a:off x="912686" y="4011668"/>
            <a:ext cx="5272557" cy="977718"/>
          </a:xfrm>
        </p:spPr>
        <p:txBody>
          <a:bodyPr anchor="b">
            <a:normAutofit/>
          </a:bodyPr>
          <a:lstStyle>
            <a:lvl1pPr marL="0" indent="0" algn="l">
              <a:spcBef>
                <a:spcPts val="0"/>
              </a:spcBef>
              <a:buNone/>
              <a:defRPr sz="1551">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912683" y="4993119"/>
            <a:ext cx="5272562" cy="1483936"/>
          </a:xfrm>
        </p:spPr>
        <p:txBody>
          <a:bodyPr anchor="t">
            <a:normAutofit/>
          </a:bodyPr>
          <a:lstStyle>
            <a:lvl1pPr marL="0" indent="0" algn="l">
              <a:buNone/>
              <a:defRPr sz="1241">
                <a:solidFill>
                  <a:schemeClr val="tx1"/>
                </a:solidFill>
              </a:defRPr>
            </a:lvl1pPr>
            <a:lvl2pPr marL="354559" indent="0">
              <a:buNone/>
              <a:defRPr sz="1241">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680954" y="988661"/>
            <a:ext cx="354660" cy="644607"/>
          </a:xfrm>
          <a:prstGeom prst="rect">
            <a:avLst/>
          </a:prstGeom>
        </p:spPr>
        <p:txBody>
          <a:bodyPr vert="horz" lIns="70914" tIns="35457" rIns="70914" bIns="35457" rtlCol="0" anchor="ctr">
            <a:noAutofit/>
          </a:bodyPr>
          <a:lstStyle/>
          <a:p>
            <a:pPr lvl="0"/>
            <a:r>
              <a:rPr lang="en-US" sz="6204" dirty="0">
                <a:solidFill>
                  <a:schemeClr val="tx1"/>
                </a:solidFill>
                <a:effectLst/>
              </a:rPr>
              <a:t>“</a:t>
            </a:r>
          </a:p>
        </p:txBody>
      </p:sp>
      <p:sp>
        <p:nvSpPr>
          <p:cNvPr id="13" name="TextBox 12"/>
          <p:cNvSpPr txBox="1"/>
          <p:nvPr/>
        </p:nvSpPr>
        <p:spPr>
          <a:xfrm>
            <a:off x="5932577" y="2874537"/>
            <a:ext cx="354660" cy="644607"/>
          </a:xfrm>
          <a:prstGeom prst="rect">
            <a:avLst/>
          </a:prstGeom>
        </p:spPr>
        <p:txBody>
          <a:bodyPr vert="horz" lIns="70914" tIns="35457" rIns="70914" bIns="35457" rtlCol="0" anchor="ctr">
            <a:noAutofit/>
          </a:bodyPr>
          <a:lstStyle/>
          <a:p>
            <a:pPr lvl="0" algn="r"/>
            <a:r>
              <a:rPr lang="en-US" sz="6204" dirty="0">
                <a:solidFill>
                  <a:schemeClr val="tx1"/>
                </a:solidFill>
                <a:effectLst/>
              </a:rPr>
              <a:t>”</a:t>
            </a:r>
          </a:p>
        </p:txBody>
      </p:sp>
      <p:cxnSp>
        <p:nvCxnSpPr>
          <p:cNvPr id="26" name="Straight Connector 25"/>
          <p:cNvCxnSpPr/>
          <p:nvPr/>
        </p:nvCxnSpPr>
        <p:spPr>
          <a:xfrm>
            <a:off x="991477" y="3779838"/>
            <a:ext cx="51149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622931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912684" y="1082618"/>
            <a:ext cx="5272560" cy="2529225"/>
          </a:xfrm>
        </p:spPr>
        <p:txBody>
          <a:bodyPr vert="horz" lIns="91440" tIns="45720" rIns="91440" bIns="45720" rtlCol="0" anchor="ctr">
            <a:normAutofit/>
          </a:bodyPr>
          <a:lstStyle>
            <a:lvl1pPr>
              <a:defRPr lang="en-US" sz="2482" b="0" dirty="0"/>
            </a:lvl1pPr>
          </a:lstStyle>
          <a:p>
            <a:pPr marL="0" lvl="0"/>
            <a:r>
              <a:rPr lang="fr-FR" smtClean="0"/>
              <a:t>Modifiez le style du titre</a:t>
            </a:r>
            <a:endParaRPr lang="en-US" dirty="0"/>
          </a:p>
        </p:txBody>
      </p:sp>
      <p:sp>
        <p:nvSpPr>
          <p:cNvPr id="14" name="Text Placeholder 2"/>
          <p:cNvSpPr>
            <a:spLocks noGrp="1"/>
          </p:cNvSpPr>
          <p:nvPr>
            <p:ph type="body" idx="13"/>
          </p:nvPr>
        </p:nvSpPr>
        <p:spPr>
          <a:xfrm>
            <a:off x="912686" y="3931031"/>
            <a:ext cx="5272557" cy="997877"/>
          </a:xfrm>
        </p:spPr>
        <p:txBody>
          <a:bodyPr anchor="b">
            <a:normAutofit/>
          </a:bodyPr>
          <a:lstStyle>
            <a:lvl1pPr marL="0" indent="0" algn="l">
              <a:spcBef>
                <a:spcPts val="0"/>
              </a:spcBef>
              <a:buNone/>
              <a:defRPr sz="1551">
                <a:solidFill>
                  <a:schemeClr val="tx1"/>
                </a:solidFill>
              </a:defRPr>
            </a:lvl1pPr>
            <a:lvl2pPr marL="354559" indent="0">
              <a:buNone/>
              <a:defRPr sz="1396">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912684" y="4927789"/>
            <a:ext cx="5272560" cy="1549267"/>
          </a:xfrm>
        </p:spPr>
        <p:txBody>
          <a:bodyPr anchor="t">
            <a:normAutofit/>
          </a:bodyPr>
          <a:lstStyle>
            <a:lvl1pPr marL="0" indent="0" algn="l">
              <a:buNone/>
              <a:defRPr sz="1241">
                <a:solidFill>
                  <a:schemeClr val="tx1"/>
                </a:solidFill>
              </a:defRPr>
            </a:lvl1pPr>
            <a:lvl2pPr marL="354559" indent="0">
              <a:buNone/>
              <a:defRPr sz="1241">
                <a:solidFill>
                  <a:schemeClr val="tx1">
                    <a:tint val="75000"/>
                  </a:schemeClr>
                </a:solidFill>
              </a:defRPr>
            </a:lvl2pPr>
            <a:lvl3pPr marL="709117" indent="0">
              <a:buNone/>
              <a:defRPr sz="1241">
                <a:solidFill>
                  <a:schemeClr val="tx1">
                    <a:tint val="75000"/>
                  </a:schemeClr>
                </a:solidFill>
              </a:defRPr>
            </a:lvl3pPr>
            <a:lvl4pPr marL="1063676" indent="0">
              <a:buNone/>
              <a:defRPr sz="1086">
                <a:solidFill>
                  <a:schemeClr val="tx1">
                    <a:tint val="75000"/>
                  </a:schemeClr>
                </a:solidFill>
              </a:defRPr>
            </a:lvl4pPr>
            <a:lvl5pPr marL="1418234" indent="0">
              <a:buNone/>
              <a:defRPr sz="1086">
                <a:solidFill>
                  <a:schemeClr val="tx1">
                    <a:tint val="75000"/>
                  </a:schemeClr>
                </a:solidFill>
              </a:defRPr>
            </a:lvl5pPr>
            <a:lvl6pPr marL="1772793" indent="0">
              <a:buNone/>
              <a:defRPr sz="1086">
                <a:solidFill>
                  <a:schemeClr val="tx1">
                    <a:tint val="75000"/>
                  </a:schemeClr>
                </a:solidFill>
              </a:defRPr>
            </a:lvl6pPr>
            <a:lvl7pPr marL="2127352" indent="0">
              <a:buNone/>
              <a:defRPr sz="1086">
                <a:solidFill>
                  <a:schemeClr val="tx1">
                    <a:tint val="75000"/>
                  </a:schemeClr>
                </a:solidFill>
              </a:defRPr>
            </a:lvl7pPr>
            <a:lvl8pPr marL="2481910" indent="0">
              <a:buNone/>
              <a:defRPr sz="1086">
                <a:solidFill>
                  <a:schemeClr val="tx1">
                    <a:tint val="75000"/>
                  </a:schemeClr>
                </a:solidFill>
              </a:defRPr>
            </a:lvl8pPr>
            <a:lvl9pPr marL="2836469" indent="0">
              <a:buNone/>
              <a:defRPr sz="1086">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91480" y="3779838"/>
            <a:ext cx="5123417"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507517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912683" y="2744913"/>
            <a:ext cx="5272562" cy="3732144"/>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991477" y="2595588"/>
            <a:ext cx="512342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7568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29728" y="999660"/>
            <a:ext cx="1255514" cy="5477397"/>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912685" y="999660"/>
            <a:ext cx="3812080" cy="5477395"/>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smtClean="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4843525" y="999660"/>
            <a:ext cx="0" cy="5477395"/>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61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 y="0"/>
            <a:ext cx="7097929" cy="7559675"/>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912684" y="1008990"/>
            <a:ext cx="5272560" cy="1437272"/>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912683" y="2744913"/>
            <a:ext cx="5272562" cy="3797471"/>
          </a:xfrm>
          <a:prstGeom prst="rect">
            <a:avLst/>
          </a:prstGeom>
        </p:spPr>
        <p:txBody>
          <a:bodyPr vert="horz" lIns="91440" tIns="45720" rIns="91440" bIns="45720" rtlCol="0"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4929731" y="6570384"/>
            <a:ext cx="890517" cy="307987"/>
          </a:xfrm>
          <a:prstGeom prst="rect">
            <a:avLst/>
          </a:prstGeom>
        </p:spPr>
        <p:txBody>
          <a:bodyPr vert="horz" lIns="91440" tIns="45720" rIns="91440" bIns="45720" rtlCol="0" anchor="ctr"/>
          <a:lstStyle>
            <a:lvl1pPr algn="r">
              <a:defRPr sz="776" b="0" i="0">
                <a:solidFill>
                  <a:schemeClr val="tx1"/>
                </a:solidFill>
                <a:effectLst/>
                <a:latin typeface="+mn-lt"/>
              </a:defRPr>
            </a:lvl1pPr>
          </a:lstStyle>
          <a:p>
            <a:fld id="{4CD8A92E-5FF9-8143-81B3-CCB531513398}" type="datetimeFigureOut">
              <a:rPr lang="en-US" smtClean="0"/>
              <a:t>10/29/2019</a:t>
            </a:fld>
            <a:endParaRPr lang="en-US" dirty="0"/>
          </a:p>
        </p:txBody>
      </p:sp>
      <p:sp>
        <p:nvSpPr>
          <p:cNvPr id="5" name="Footer Placeholder 4"/>
          <p:cNvSpPr>
            <a:spLocks noGrp="1"/>
          </p:cNvSpPr>
          <p:nvPr>
            <p:ph type="ftr" sz="quarter" idx="3"/>
          </p:nvPr>
        </p:nvSpPr>
        <p:spPr>
          <a:xfrm>
            <a:off x="912684" y="6570384"/>
            <a:ext cx="3958776" cy="307987"/>
          </a:xfrm>
          <a:prstGeom prst="rect">
            <a:avLst/>
          </a:prstGeom>
        </p:spPr>
        <p:txBody>
          <a:bodyPr vert="horz" lIns="91440" tIns="45720" rIns="91440" bIns="45720" rtlCol="0" anchor="ctr"/>
          <a:lstStyle>
            <a:lvl1pPr algn="l">
              <a:defRPr sz="776"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5878519" y="6570384"/>
            <a:ext cx="306726" cy="307987"/>
          </a:xfrm>
          <a:prstGeom prst="rect">
            <a:avLst/>
          </a:prstGeom>
        </p:spPr>
        <p:txBody>
          <a:bodyPr vert="horz" lIns="91440" tIns="45720" rIns="91440" bIns="45720" rtlCol="0" anchor="ctr"/>
          <a:lstStyle>
            <a:lvl1pPr algn="r">
              <a:defRPr sz="776"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256866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hf sldNum="0" hdr="0" ftr="0" dt="0"/>
  <p:txStyles>
    <p:titleStyle>
      <a:lvl1pPr algn="ctr" defTabSz="354559" rtl="0" eaLnBrk="1" latinLnBrk="0" hangingPunct="1">
        <a:spcBef>
          <a:spcPct val="0"/>
        </a:spcBef>
        <a:buNone/>
        <a:defRPr sz="3102"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1599" indent="-221599" algn="l" defTabSz="354559" rtl="0" eaLnBrk="1" latinLnBrk="0" hangingPunct="1">
        <a:spcBef>
          <a:spcPct val="20000"/>
        </a:spcBef>
        <a:spcAft>
          <a:spcPts val="465"/>
        </a:spcAft>
        <a:buClr>
          <a:schemeClr val="accent1"/>
        </a:buClr>
        <a:buSzPct val="115000"/>
        <a:buFont typeface="Arial"/>
        <a:buChar char="•"/>
        <a:defRPr sz="1861" kern="1200" cap="none">
          <a:solidFill>
            <a:schemeClr val="tx1">
              <a:lumMod val="85000"/>
              <a:lumOff val="15000"/>
            </a:schemeClr>
          </a:solidFill>
          <a:effectLst/>
          <a:latin typeface="+mn-lt"/>
          <a:ea typeface="+mn-ea"/>
          <a:cs typeface="+mn-cs"/>
        </a:defRPr>
      </a:lvl1pPr>
      <a:lvl2pPr marL="576158" indent="-221599" algn="l" defTabSz="354559" rtl="0" eaLnBrk="1" latinLnBrk="0" hangingPunct="1">
        <a:spcBef>
          <a:spcPct val="20000"/>
        </a:spcBef>
        <a:spcAft>
          <a:spcPts val="465"/>
        </a:spcAft>
        <a:buClr>
          <a:schemeClr val="accent1"/>
        </a:buClr>
        <a:buSzPct val="115000"/>
        <a:buFont typeface="Arial"/>
        <a:buChar char="•"/>
        <a:defRPr sz="1551" kern="1200" cap="none">
          <a:solidFill>
            <a:schemeClr val="tx1">
              <a:lumMod val="85000"/>
              <a:lumOff val="15000"/>
            </a:schemeClr>
          </a:solidFill>
          <a:effectLst/>
          <a:latin typeface="+mn-lt"/>
          <a:ea typeface="+mn-ea"/>
          <a:cs typeface="+mn-cs"/>
        </a:defRPr>
      </a:lvl2pPr>
      <a:lvl3pPr marL="930716" indent="-221599" algn="l" defTabSz="354559" rtl="0" eaLnBrk="1" latinLnBrk="0" hangingPunct="1">
        <a:spcBef>
          <a:spcPct val="20000"/>
        </a:spcBef>
        <a:spcAft>
          <a:spcPts val="465"/>
        </a:spcAft>
        <a:buClr>
          <a:schemeClr val="accent1"/>
        </a:buClr>
        <a:buSzPct val="115000"/>
        <a:buFont typeface="Arial"/>
        <a:buChar char="•"/>
        <a:defRPr sz="1396" kern="1200" cap="none">
          <a:solidFill>
            <a:schemeClr val="tx1">
              <a:lumMod val="85000"/>
              <a:lumOff val="15000"/>
            </a:schemeClr>
          </a:solidFill>
          <a:effectLst/>
          <a:latin typeface="+mn-lt"/>
          <a:ea typeface="+mn-ea"/>
          <a:cs typeface="+mn-cs"/>
        </a:defRPr>
      </a:lvl3pPr>
      <a:lvl4pPr marL="1196635" indent="-132959" algn="l" defTabSz="354559" rtl="0" eaLnBrk="1" latinLnBrk="0" hangingPunct="1">
        <a:spcBef>
          <a:spcPct val="20000"/>
        </a:spcBef>
        <a:spcAft>
          <a:spcPts val="465"/>
        </a:spcAft>
        <a:buClr>
          <a:schemeClr val="accent1"/>
        </a:buClr>
        <a:buSzPct val="115000"/>
        <a:buFont typeface="Arial"/>
        <a:buChar char="•"/>
        <a:defRPr sz="1241" kern="1200" cap="none">
          <a:solidFill>
            <a:schemeClr val="tx1">
              <a:lumMod val="85000"/>
              <a:lumOff val="15000"/>
            </a:schemeClr>
          </a:solidFill>
          <a:effectLst/>
          <a:latin typeface="+mn-lt"/>
          <a:ea typeface="+mn-ea"/>
          <a:cs typeface="+mn-cs"/>
        </a:defRPr>
      </a:lvl4pPr>
      <a:lvl5pPr marL="1551194" indent="-132959" algn="l" defTabSz="354559" rtl="0" eaLnBrk="1" latinLnBrk="0" hangingPunct="1">
        <a:spcBef>
          <a:spcPct val="20000"/>
        </a:spcBef>
        <a:spcAft>
          <a:spcPts val="465"/>
        </a:spcAft>
        <a:buClr>
          <a:schemeClr val="accent1"/>
        </a:buClr>
        <a:buSzPct val="115000"/>
        <a:buFont typeface="Arial"/>
        <a:buChar char="•"/>
        <a:defRPr sz="1086" kern="1200" cap="none">
          <a:solidFill>
            <a:schemeClr val="tx1">
              <a:lumMod val="85000"/>
              <a:lumOff val="15000"/>
            </a:schemeClr>
          </a:solidFill>
          <a:effectLst/>
          <a:latin typeface="+mn-lt"/>
          <a:ea typeface="+mn-ea"/>
          <a:cs typeface="+mn-cs"/>
        </a:defRPr>
      </a:lvl5pPr>
      <a:lvl6pPr marL="1950072" indent="-177279" algn="l" defTabSz="354559" rtl="0" eaLnBrk="1" latinLnBrk="0" hangingPunct="1">
        <a:spcBef>
          <a:spcPct val="20000"/>
        </a:spcBef>
        <a:spcAft>
          <a:spcPts val="465"/>
        </a:spcAft>
        <a:buClr>
          <a:schemeClr val="accent1"/>
        </a:buClr>
        <a:buSzPct val="115000"/>
        <a:buFont typeface="Arial"/>
        <a:buChar char="•"/>
        <a:defRPr sz="1086" kern="1200" cap="none">
          <a:solidFill>
            <a:schemeClr val="tx1">
              <a:lumMod val="85000"/>
              <a:lumOff val="15000"/>
            </a:schemeClr>
          </a:solidFill>
          <a:effectLst/>
          <a:latin typeface="+mn-lt"/>
          <a:ea typeface="+mn-ea"/>
          <a:cs typeface="+mn-cs"/>
        </a:defRPr>
      </a:lvl6pPr>
      <a:lvl7pPr marL="2304631" indent="-177279" algn="l" defTabSz="354559" rtl="0" eaLnBrk="1" latinLnBrk="0" hangingPunct="1">
        <a:spcBef>
          <a:spcPct val="20000"/>
        </a:spcBef>
        <a:spcAft>
          <a:spcPts val="465"/>
        </a:spcAft>
        <a:buClr>
          <a:schemeClr val="accent1"/>
        </a:buClr>
        <a:buSzPct val="115000"/>
        <a:buFont typeface="Arial"/>
        <a:buChar char="•"/>
        <a:defRPr sz="1086" kern="1200" cap="none">
          <a:solidFill>
            <a:schemeClr val="tx1">
              <a:lumMod val="85000"/>
              <a:lumOff val="15000"/>
            </a:schemeClr>
          </a:solidFill>
          <a:effectLst/>
          <a:latin typeface="+mn-lt"/>
          <a:ea typeface="+mn-ea"/>
          <a:cs typeface="+mn-cs"/>
        </a:defRPr>
      </a:lvl7pPr>
      <a:lvl8pPr marL="2659190" indent="-177279" algn="l" defTabSz="354559" rtl="0" eaLnBrk="1" latinLnBrk="0" hangingPunct="1">
        <a:spcBef>
          <a:spcPct val="20000"/>
        </a:spcBef>
        <a:spcAft>
          <a:spcPts val="465"/>
        </a:spcAft>
        <a:buClr>
          <a:schemeClr val="accent1"/>
        </a:buClr>
        <a:buSzPct val="115000"/>
        <a:buFont typeface="Arial"/>
        <a:buChar char="•"/>
        <a:defRPr sz="1086" kern="1200" cap="none">
          <a:solidFill>
            <a:schemeClr val="tx1">
              <a:lumMod val="85000"/>
              <a:lumOff val="15000"/>
            </a:schemeClr>
          </a:solidFill>
          <a:effectLst/>
          <a:latin typeface="+mn-lt"/>
          <a:ea typeface="+mn-ea"/>
          <a:cs typeface="+mn-cs"/>
        </a:defRPr>
      </a:lvl8pPr>
      <a:lvl9pPr marL="3013748" indent="-177279" algn="l" defTabSz="354559" rtl="0" eaLnBrk="1" latinLnBrk="0" hangingPunct="1">
        <a:spcBef>
          <a:spcPct val="20000"/>
        </a:spcBef>
        <a:spcAft>
          <a:spcPts val="465"/>
        </a:spcAft>
        <a:buClr>
          <a:schemeClr val="accent1"/>
        </a:buClr>
        <a:buSzPct val="115000"/>
        <a:buFont typeface="Arial"/>
        <a:buChar char="•"/>
        <a:defRPr sz="1086" kern="1200" cap="none">
          <a:solidFill>
            <a:schemeClr val="tx1">
              <a:lumMod val="85000"/>
              <a:lumOff val="15000"/>
            </a:schemeClr>
          </a:solidFill>
          <a:effectLst/>
          <a:latin typeface="+mn-lt"/>
          <a:ea typeface="+mn-ea"/>
          <a:cs typeface="+mn-cs"/>
        </a:defRPr>
      </a:lvl9pPr>
    </p:bodyStyle>
    <p:otherStyle>
      <a:defPPr>
        <a:defRPr lang="en-US"/>
      </a:defPPr>
      <a:lvl1pPr marL="0" algn="l" defTabSz="354559" rtl="0" eaLnBrk="1" latinLnBrk="0" hangingPunct="1">
        <a:defRPr sz="1396" kern="1200">
          <a:solidFill>
            <a:schemeClr val="tx1"/>
          </a:solidFill>
          <a:latin typeface="+mn-lt"/>
          <a:ea typeface="+mn-ea"/>
          <a:cs typeface="+mn-cs"/>
        </a:defRPr>
      </a:lvl1pPr>
      <a:lvl2pPr marL="354559" algn="l" defTabSz="354559" rtl="0" eaLnBrk="1" latinLnBrk="0" hangingPunct="1">
        <a:defRPr sz="1396" kern="1200">
          <a:solidFill>
            <a:schemeClr val="tx1"/>
          </a:solidFill>
          <a:latin typeface="+mn-lt"/>
          <a:ea typeface="+mn-ea"/>
          <a:cs typeface="+mn-cs"/>
        </a:defRPr>
      </a:lvl2pPr>
      <a:lvl3pPr marL="709117" algn="l" defTabSz="354559" rtl="0" eaLnBrk="1" latinLnBrk="0" hangingPunct="1">
        <a:defRPr sz="1396" kern="1200">
          <a:solidFill>
            <a:schemeClr val="tx1"/>
          </a:solidFill>
          <a:latin typeface="+mn-lt"/>
          <a:ea typeface="+mn-ea"/>
          <a:cs typeface="+mn-cs"/>
        </a:defRPr>
      </a:lvl3pPr>
      <a:lvl4pPr marL="1063676" algn="l" defTabSz="354559" rtl="0" eaLnBrk="1" latinLnBrk="0" hangingPunct="1">
        <a:defRPr sz="1396" kern="1200">
          <a:solidFill>
            <a:schemeClr val="tx1"/>
          </a:solidFill>
          <a:latin typeface="+mn-lt"/>
          <a:ea typeface="+mn-ea"/>
          <a:cs typeface="+mn-cs"/>
        </a:defRPr>
      </a:lvl4pPr>
      <a:lvl5pPr marL="1418234" algn="l" defTabSz="354559" rtl="0" eaLnBrk="1" latinLnBrk="0" hangingPunct="1">
        <a:defRPr sz="1396" kern="1200">
          <a:solidFill>
            <a:schemeClr val="tx1"/>
          </a:solidFill>
          <a:latin typeface="+mn-lt"/>
          <a:ea typeface="+mn-ea"/>
          <a:cs typeface="+mn-cs"/>
        </a:defRPr>
      </a:lvl5pPr>
      <a:lvl6pPr marL="1772793" algn="l" defTabSz="354559" rtl="0" eaLnBrk="1" latinLnBrk="0" hangingPunct="1">
        <a:defRPr sz="1396" kern="1200">
          <a:solidFill>
            <a:schemeClr val="tx1"/>
          </a:solidFill>
          <a:latin typeface="+mn-lt"/>
          <a:ea typeface="+mn-ea"/>
          <a:cs typeface="+mn-cs"/>
        </a:defRPr>
      </a:lvl6pPr>
      <a:lvl7pPr marL="2127352" algn="l" defTabSz="354559" rtl="0" eaLnBrk="1" latinLnBrk="0" hangingPunct="1">
        <a:defRPr sz="1396" kern="1200">
          <a:solidFill>
            <a:schemeClr val="tx1"/>
          </a:solidFill>
          <a:latin typeface="+mn-lt"/>
          <a:ea typeface="+mn-ea"/>
          <a:cs typeface="+mn-cs"/>
        </a:defRPr>
      </a:lvl7pPr>
      <a:lvl8pPr marL="2481910" algn="l" defTabSz="354559" rtl="0" eaLnBrk="1" latinLnBrk="0" hangingPunct="1">
        <a:defRPr sz="1396" kern="1200">
          <a:solidFill>
            <a:schemeClr val="tx1"/>
          </a:solidFill>
          <a:latin typeface="+mn-lt"/>
          <a:ea typeface="+mn-ea"/>
          <a:cs typeface="+mn-cs"/>
        </a:defRPr>
      </a:lvl8pPr>
      <a:lvl9pPr marL="2836469" algn="l" defTabSz="354559" rtl="0" eaLnBrk="1" latinLnBrk="0" hangingPunct="1">
        <a:defRPr sz="139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journals.openedition.org/vertigo/12775#tocto2n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utura-sciences.com/planete/definitions/meteorologie-inondation-6305/" TargetMode="External"/><Relationship Id="rId2" Type="http://schemas.openxmlformats.org/officeDocument/2006/relationships/hyperlink" Target="https://www.futura-sciences.com/sante/definitions/medecine-incidence-13469/"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fr.wikipedia.org/wiki/D%C3%A9gazage_(marine)" TargetMode="External"/><Relationship Id="rId2" Type="http://schemas.openxmlformats.org/officeDocument/2006/relationships/hyperlink" Target="https://fr.wikipedia.org/wiki/Hydrocarbure" TargetMode="External"/><Relationship Id="rId1" Type="http://schemas.openxmlformats.org/officeDocument/2006/relationships/slideLayout" Target="../slideLayouts/slideLayout2.xml"/><Relationship Id="rId4" Type="http://schemas.openxmlformats.org/officeDocument/2006/relationships/hyperlink" Target="https://fr.wikipedia.org/wiki/Lisier"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fr.wikipedia.org/wiki/%C3%89puration_des_eaux"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fr.wikipedia.org/wiki/Eaux_us%C3%A9es" TargetMode="External"/><Relationship Id="rId2" Type="http://schemas.openxmlformats.org/officeDocument/2006/relationships/hyperlink" Target="https://fr.wikipedia.org/wiki/Pollution_des_eaux"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fr.wikipedia.org/wiki/Inde" TargetMode="External"/><Relationship Id="rId4" Type="http://schemas.openxmlformats.org/officeDocument/2006/relationships/hyperlink" Target="https://fr.wikipedia.org/wiki/Pays_en_voie_de_d%C3%A9veloppement"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53514" y="3289615"/>
            <a:ext cx="5096910" cy="1077646"/>
          </a:xfrm>
        </p:spPr>
        <p:txBody>
          <a:bodyPr>
            <a:normAutofit/>
          </a:bodyPr>
          <a:lstStyle/>
          <a:p>
            <a:r>
              <a:rPr lang="fr-FR" sz="2400" b="1" dirty="0" smtClean="0">
                <a:solidFill>
                  <a:schemeClr val="accent3">
                    <a:lumMod val="75000"/>
                  </a:schemeClr>
                </a:solidFill>
                <a:latin typeface="Times New Roman" panose="02020603050405020304" pitchFamily="18" charset="0"/>
                <a:cs typeface="Times New Roman" panose="02020603050405020304" pitchFamily="18" charset="0"/>
              </a:rPr>
              <a:t>Air _eau _sol</a:t>
            </a:r>
            <a:endParaRPr lang="fr-FR" sz="2400" dirty="0">
              <a:solidFill>
                <a:schemeClr val="accent3">
                  <a:lumMod val="75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1090195" y="1957896"/>
            <a:ext cx="4860229" cy="1077218"/>
          </a:xfrm>
          <a:prstGeom prst="rect">
            <a:avLst/>
          </a:prstGeom>
        </p:spPr>
        <p:txBody>
          <a:bodyPr wrap="square">
            <a:spAutoFit/>
          </a:bodyPr>
          <a:lstStyle/>
          <a:p>
            <a:pPr algn="ctr"/>
            <a:r>
              <a:rPr lang="fr-FR"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 pollution en milieu urbain</a:t>
            </a:r>
            <a:endParaRPr lang="fr-FR" sz="3200" dirty="0">
              <a:latin typeface="Times New Roman" panose="02020603050405020304" pitchFamily="18" charset="0"/>
              <a:cs typeface="Times New Roman" panose="02020603050405020304" pitchFamily="18" charset="0"/>
            </a:endParaRPr>
          </a:p>
        </p:txBody>
      </p:sp>
      <p:pic>
        <p:nvPicPr>
          <p:cNvPr id="5" name="Image 4" descr="peripherique-incineration"/>
          <p:cNvPicPr/>
          <p:nvPr/>
        </p:nvPicPr>
        <p:blipFill>
          <a:blip r:embed="rId2">
            <a:extLst>
              <a:ext uri="{28A0092B-C50C-407E-A947-70E740481C1C}">
                <a14:useLocalDpi xmlns:a14="http://schemas.microsoft.com/office/drawing/2010/main" val="0"/>
              </a:ext>
            </a:extLst>
          </a:blip>
          <a:srcRect/>
          <a:stretch>
            <a:fillRect/>
          </a:stretch>
        </p:blipFill>
        <p:spPr bwMode="auto">
          <a:xfrm>
            <a:off x="1090195" y="3828438"/>
            <a:ext cx="5020319" cy="3731237"/>
          </a:xfrm>
          <a:prstGeom prst="rect">
            <a:avLst/>
          </a:prstGeom>
          <a:noFill/>
          <a:ln>
            <a:noFill/>
          </a:ln>
        </p:spPr>
      </p:pic>
    </p:spTree>
    <p:extLst>
      <p:ext uri="{BB962C8B-B14F-4D97-AF65-F5344CB8AC3E}">
        <p14:creationId xmlns:p14="http://schemas.microsoft.com/office/powerpoint/2010/main" val="4012501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684" y="1008990"/>
            <a:ext cx="5272560" cy="1226210"/>
          </a:xfrm>
        </p:spPr>
        <p:txBody>
          <a:bodyPr>
            <a:normAutofit/>
          </a:bodyPr>
          <a:lstStyle/>
          <a:p>
            <a:r>
              <a:rPr lang="fr-FR" sz="2800" b="1" dirty="0" smtClean="0">
                <a:latin typeface="Times New Roman" panose="02020603050405020304" pitchFamily="18" charset="0"/>
                <a:cs typeface="Times New Roman" panose="02020603050405020304" pitchFamily="18" charset="0"/>
              </a:rPr>
              <a:t>Introduction</a:t>
            </a:r>
            <a:r>
              <a:rPr lang="fr-FR" sz="2800" dirty="0" smtClean="0">
                <a:latin typeface="Times New Roman" panose="02020603050405020304" pitchFamily="18"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lnSpcReduction="10000"/>
          </a:bodyPr>
          <a:lstStyle/>
          <a:p>
            <a:pPr algn="just"/>
            <a:r>
              <a:rPr lang="fr-FR" dirty="0"/>
              <a:t> L’espace urbain est un milieu complexe constitué à proportions variables </a:t>
            </a:r>
            <a:r>
              <a:rPr lang="fr-FR" b="1" dirty="0">
                <a:solidFill>
                  <a:schemeClr val="accent3">
                    <a:lumMod val="75000"/>
                  </a:schemeClr>
                </a:solidFill>
              </a:rPr>
              <a:t>d’espaces construits</a:t>
            </a:r>
            <a:r>
              <a:rPr lang="fr-FR" dirty="0"/>
              <a:t>, de </a:t>
            </a:r>
            <a:r>
              <a:rPr lang="fr-FR" b="1" dirty="0">
                <a:solidFill>
                  <a:schemeClr val="accent4"/>
                </a:solidFill>
              </a:rPr>
              <a:t>voies de communication, de sols nus, d’espaces résidentiels, industriels, herbacés et boisés</a:t>
            </a:r>
          </a:p>
          <a:p>
            <a:pPr algn="just"/>
            <a:r>
              <a:rPr lang="fr-FR" dirty="0"/>
              <a:t>La pollution n’est évidemment pas la même dans chacun de ces espaces » (Beaucoup trop d’études considèrent la ville comme un milieu homogène, or la diversité des architectures, la topographie, la plus ou moins grande proximité à la mer créent des conditions propices à une hétérogénéité spatiale.</a:t>
            </a:r>
          </a:p>
          <a:p>
            <a:pPr algn="just"/>
            <a:r>
              <a:rPr lang="fr-FR" dirty="0"/>
              <a:t>La pollution urbaine est </a:t>
            </a:r>
            <a:r>
              <a:rPr lang="fr-FR" b="1" dirty="0">
                <a:solidFill>
                  <a:schemeClr val="accent4"/>
                </a:solidFill>
              </a:rPr>
              <a:t>le résultat des émissions des diverses sources de polluants. </a:t>
            </a:r>
            <a:r>
              <a:rPr lang="fr-FR" dirty="0"/>
              <a:t>Il s’agit de polluants primaires directement issus des sources. </a:t>
            </a:r>
          </a:p>
          <a:p>
            <a:endParaRPr lang="fr-FR" dirty="0"/>
          </a:p>
        </p:txBody>
      </p:sp>
    </p:spTree>
    <p:extLst>
      <p:ext uri="{BB962C8B-B14F-4D97-AF65-F5344CB8AC3E}">
        <p14:creationId xmlns:p14="http://schemas.microsoft.com/office/powerpoint/2010/main" val="305127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685" y="955344"/>
            <a:ext cx="5272560" cy="1419367"/>
          </a:xfrm>
        </p:spPr>
        <p:txBody>
          <a:bodyPr>
            <a:normAutofit fontScale="90000"/>
          </a:bodyPr>
          <a:lstStyle/>
          <a:p>
            <a:pPr algn="l"/>
            <a:r>
              <a:rPr lang="fr-FR" b="1" dirty="0">
                <a:solidFill>
                  <a:srgbClr val="FF0000"/>
                </a:solidFill>
              </a:rPr>
              <a:t>Quelles sont les principales sources ou causes de pollution de l’air en milieu urbain?</a:t>
            </a:r>
            <a:r>
              <a:rPr lang="fr-FR" dirty="0">
                <a:solidFill>
                  <a:srgbClr val="FF0000"/>
                </a:solidFill>
              </a:rPr>
              <a:t/>
            </a:r>
            <a:br>
              <a:rPr lang="fr-FR" dirty="0">
                <a:solidFill>
                  <a:srgbClr val="FF0000"/>
                </a:solidFill>
              </a:rPr>
            </a:b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fontAlgn="base"/>
            <a:r>
              <a:rPr lang="fr-FR" dirty="0" smtClean="0"/>
              <a:t>Tant </a:t>
            </a:r>
            <a:r>
              <a:rPr lang="fr-FR" dirty="0"/>
              <a:t>des sources mobiles (voitures, par exemple) que stationnaires (cheminées d’usines, par exemple) peuvent contribuer sensiblement à la pollution de l’air des villes. Parmi les principales sources figurent les gaz d’échappement des véhicules, les émissions des usines et des centrales énergétiques (par exemple cheminées de centrales à charbon). De la même façon, dans les villes où l’utilisation du charbon est autorisée pour la cuisine et le chauffage, les émissions des habitations utilisant ce combustible peuvent contribuer de façon importante au niveau de pollution de l’air en milieu urbain.</a:t>
            </a:r>
          </a:p>
          <a:p>
            <a:endParaRPr lang="fr-FR" dirty="0"/>
          </a:p>
        </p:txBody>
      </p:sp>
    </p:spTree>
    <p:extLst>
      <p:ext uri="{BB962C8B-B14F-4D97-AF65-F5344CB8AC3E}">
        <p14:creationId xmlns:p14="http://schemas.microsoft.com/office/powerpoint/2010/main" val="1085804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Image 1" descr="http://www.cotebleue.org/Images/pollurba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62" y="532264"/>
            <a:ext cx="6417196" cy="647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9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685" y="1131819"/>
            <a:ext cx="5272560" cy="1133709"/>
          </a:xfrm>
        </p:spPr>
        <p:txBody>
          <a:bodyPr>
            <a:normAutofit fontScale="90000"/>
          </a:bodyPr>
          <a:lstStyle/>
          <a:p>
            <a:r>
              <a:rPr lang="fr-FR" b="1" dirty="0" smtClean="0">
                <a:solidFill>
                  <a:schemeClr val="tx1"/>
                </a:solidFill>
                <a:latin typeface="Times New Roman" panose="02020603050405020304" pitchFamily="18" charset="0"/>
                <a:cs typeface="Times New Roman" panose="02020603050405020304" pitchFamily="18" charset="0"/>
                <a:hlinkClick r:id="rId2"/>
              </a:rPr>
              <a:t>I- La </a:t>
            </a:r>
            <a:r>
              <a:rPr lang="fr-FR" b="1" dirty="0">
                <a:solidFill>
                  <a:schemeClr val="tx1"/>
                </a:solidFill>
                <a:latin typeface="Times New Roman" panose="02020603050405020304" pitchFamily="18" charset="0"/>
                <a:cs typeface="Times New Roman" panose="02020603050405020304" pitchFamily="18" charset="0"/>
                <a:hlinkClick r:id="rId2"/>
              </a:rPr>
              <a:t>pollution de l’air en </a:t>
            </a:r>
            <a:r>
              <a:rPr lang="fr-FR" b="1" dirty="0" smtClean="0">
                <a:solidFill>
                  <a:schemeClr val="tx1"/>
                </a:solidFill>
                <a:latin typeface="Times New Roman" panose="02020603050405020304" pitchFamily="18" charset="0"/>
                <a:cs typeface="Times New Roman" panose="02020603050405020304" pitchFamily="18" charset="0"/>
                <a:hlinkClick r:id="rId2"/>
              </a:rPr>
              <a:t>milieu urbain</a:t>
            </a:r>
            <a:r>
              <a:rPr lang="fr-FR" dirty="0">
                <a:solidFill>
                  <a:schemeClr val="tx1"/>
                </a:solidFill>
                <a:latin typeface="Times New Roman" panose="02020603050405020304" pitchFamily="18" charset="0"/>
                <a:cs typeface="Times New Roman" panose="02020603050405020304" pitchFamily="18" charset="0"/>
              </a:rPr>
              <a:t/>
            </a:r>
            <a:br>
              <a:rPr lang="fr-FR" dirty="0">
                <a:solidFill>
                  <a:schemeClr val="tx1"/>
                </a:solidFill>
                <a:latin typeface="Times New Roman" panose="02020603050405020304" pitchFamily="18" charset="0"/>
                <a:cs typeface="Times New Roman" panose="02020603050405020304" pitchFamily="18" charset="0"/>
              </a:rPr>
            </a:br>
            <a:endParaRPr lang="fr-FR"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64570" y="2552131"/>
            <a:ext cx="6168789" cy="4476466"/>
          </a:xfrm>
        </p:spPr>
        <p:txBody>
          <a:bodyPr>
            <a:normAutofit lnSpcReduction="10000"/>
          </a:bodyPr>
          <a:lstStyle/>
          <a:p>
            <a:pPr algn="just" fontAlgn="base"/>
            <a:r>
              <a:rPr lang="fr-FR" dirty="0" smtClean="0">
                <a:solidFill>
                  <a:schemeClr val="tx1"/>
                </a:solidFill>
              </a:rPr>
              <a:t>On </a:t>
            </a:r>
            <a:r>
              <a:rPr lang="fr-FR" dirty="0">
                <a:solidFill>
                  <a:schemeClr val="tx1"/>
                </a:solidFill>
              </a:rPr>
              <a:t>entend par pollution de l’air en milieu urbain la pollution atmosphérique ressentie par les populations vivant dans les zones urbaines et périurbaines. </a:t>
            </a:r>
            <a:r>
              <a:rPr lang="fr-FR" dirty="0"/>
              <a:t>La pollution atmosphérique peut être définie comme la </a:t>
            </a:r>
            <a:r>
              <a:rPr lang="fr-FR" b="1" dirty="0"/>
              <a:t>présence d’impuretés dans l’air pouvant provoquer un gène notable pour les personnes et un dommage aux </a:t>
            </a:r>
            <a:r>
              <a:rPr lang="fr-FR" b="1" dirty="0" smtClean="0"/>
              <a:t>biens</a:t>
            </a:r>
          </a:p>
          <a:p>
            <a:pPr algn="just" fontAlgn="base"/>
            <a:r>
              <a:rPr lang="fr-FR" dirty="0" smtClean="0">
                <a:solidFill>
                  <a:schemeClr val="tx1"/>
                </a:solidFill>
              </a:rPr>
              <a:t> </a:t>
            </a:r>
            <a:r>
              <a:rPr lang="fr-FR" dirty="0">
                <a:solidFill>
                  <a:schemeClr val="tx1"/>
                </a:solidFill>
              </a:rPr>
              <a:t>La pollution de l’air est pour l’essentiel, d’origine, humaine </a:t>
            </a:r>
            <a:r>
              <a:rPr lang="fr-FR" dirty="0" smtClean="0">
                <a:solidFill>
                  <a:schemeClr val="tx1"/>
                </a:solidFill>
              </a:rPr>
              <a:t>:</a:t>
            </a:r>
          </a:p>
          <a:p>
            <a:pPr algn="just" fontAlgn="base"/>
            <a:r>
              <a:rPr lang="fr-FR" dirty="0" smtClean="0">
                <a:solidFill>
                  <a:schemeClr val="tx1"/>
                </a:solidFill>
              </a:rPr>
              <a:t>*</a:t>
            </a:r>
            <a:r>
              <a:rPr lang="fr-FR" b="1" dirty="0">
                <a:solidFill>
                  <a:schemeClr val="tx1"/>
                </a:solidFill>
              </a:rPr>
              <a:t>La pollution de l’air à l’intérieur des habitations </a:t>
            </a:r>
            <a:r>
              <a:rPr lang="fr-FR" dirty="0">
                <a:solidFill>
                  <a:schemeClr val="tx1"/>
                </a:solidFill>
              </a:rPr>
              <a:t>est due aux polluants que l’on y trouve. La principale cause de cette pollution est une mauvaise combustion des combustibles utilisés de façon rudimentaire pour la cuisine, le chauffage et l’éclairage. Il existe également des polluants naturels de l’air à l’intérieur des habitations, tels que le radon et les polluants chimiques provenant des matériaux de construction et des produits de nettoyage, qui ont également des effets sur la </a:t>
            </a:r>
            <a:r>
              <a:rPr lang="fr-FR" dirty="0" smtClean="0">
                <a:solidFill>
                  <a:schemeClr val="tx1"/>
                </a:solidFill>
              </a:rPr>
              <a:t>santé</a:t>
            </a:r>
            <a:endParaRPr lang="fr-FR" dirty="0">
              <a:solidFill>
                <a:schemeClr val="tx1"/>
              </a:solidFill>
            </a:endParaRPr>
          </a:p>
        </p:txBody>
      </p:sp>
    </p:spTree>
    <p:extLst>
      <p:ext uri="{BB962C8B-B14F-4D97-AF65-F5344CB8AC3E}">
        <p14:creationId xmlns:p14="http://schemas.microsoft.com/office/powerpoint/2010/main" val="3295650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2651133"/>
            <a:ext cx="6214280" cy="4286696"/>
          </a:xfrm>
        </p:spPr>
        <p:txBody>
          <a:bodyPr>
            <a:noAutofit/>
          </a:bodyPr>
          <a:lstStyle/>
          <a:p>
            <a:pPr algn="just"/>
            <a:r>
              <a:rPr lang="fr-FR" sz="2000" dirty="0"/>
              <a:t>*</a:t>
            </a:r>
            <a:r>
              <a:rPr lang="fr-FR" sz="2000" b="1" dirty="0"/>
              <a:t>le trafic automobile</a:t>
            </a:r>
            <a:r>
              <a:rPr lang="fr-FR" sz="2000" dirty="0"/>
              <a:t> : La pollution d’origine routière, liée aux émissions du moteur à l’échappement, à l’usure des véhicules, de la chaussée et des équipements de la route, constitue une pollution chronique qui affecte directement l’environnement de proximité via les eaux de ruissellement et les dépôts atmosphériques secs et humides</a:t>
            </a:r>
            <a:r>
              <a:rPr lang="fr-FR" sz="2000" dirty="0" smtClean="0"/>
              <a:t>.</a:t>
            </a:r>
          </a:p>
          <a:p>
            <a:pPr algn="just"/>
            <a:r>
              <a:rPr lang="fr-FR" sz="2000" dirty="0" smtClean="0"/>
              <a:t> </a:t>
            </a:r>
            <a:r>
              <a:rPr lang="fr-FR" sz="2000" dirty="0"/>
              <a:t>Les milieux impactés sont les </a:t>
            </a:r>
            <a:r>
              <a:rPr lang="fr-FR" sz="2000" dirty="0" err="1"/>
              <a:t>hydrosystèmes</a:t>
            </a:r>
            <a:r>
              <a:rPr lang="fr-FR" sz="2000" dirty="0"/>
              <a:t> superficiels et/ou souterrains, l’atmosphère, les sols et les végétaux </a:t>
            </a:r>
            <a:r>
              <a:rPr lang="fr-FR" sz="2000" dirty="0" smtClean="0"/>
              <a:t>qu’ils supportent. Outre </a:t>
            </a:r>
            <a:r>
              <a:rPr lang="fr-FR" sz="2000" dirty="0"/>
              <a:t>l’évolution de ces sources d’émissions (matériel roulant, équipements de la route), </a:t>
            </a:r>
          </a:p>
        </p:txBody>
      </p:sp>
      <p:pic>
        <p:nvPicPr>
          <p:cNvPr id="4098" name="Picture 2" descr="Émissions de CO2 des voitures : les constructeurs progressent vers l'objectif européen de 130 g/k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97575"/>
            <a:ext cx="6324600" cy="199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76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36910" y="964010"/>
            <a:ext cx="5880003" cy="5723518"/>
          </a:xfrm>
        </p:spPr>
        <p:txBody>
          <a:bodyPr>
            <a:normAutofit/>
          </a:bodyPr>
          <a:lstStyle/>
          <a:p>
            <a:pPr marL="0" indent="0" algn="just">
              <a:buNone/>
            </a:pPr>
            <a:r>
              <a:rPr lang="fr-FR" sz="2000" dirty="0"/>
              <a:t>un certain nombre de facteurs vont influencer les </a:t>
            </a:r>
            <a:r>
              <a:rPr lang="fr-FR" sz="2000" dirty="0" smtClean="0"/>
              <a:t>concentrations </a:t>
            </a:r>
            <a:r>
              <a:rPr lang="fr-FR" sz="2000" dirty="0"/>
              <a:t>de polluants dans l’environnement de la route </a:t>
            </a:r>
            <a:r>
              <a:rPr lang="fr-FR" sz="2000" dirty="0" smtClean="0"/>
              <a:t>:</a:t>
            </a:r>
            <a:endParaRPr lang="fr-FR" sz="2000" dirty="0"/>
          </a:p>
          <a:p>
            <a:pPr algn="just"/>
            <a:r>
              <a:rPr lang="fr-FR" sz="2000" dirty="0"/>
              <a:t>-</a:t>
            </a:r>
            <a:r>
              <a:rPr lang="fr-FR" sz="2000" b="1" dirty="0"/>
              <a:t>Les charges émises </a:t>
            </a:r>
            <a:r>
              <a:rPr lang="fr-FR" sz="2000" dirty="0"/>
              <a:t>; il est ainsi possible de citer plusieurs facteurs jouant sur les émissions : trafic, caractéristique du parc roulant, conditions de circulation, vitesse, pente, situation urbaine ou interurbaine, </a:t>
            </a:r>
            <a:r>
              <a:rPr lang="fr-FR" sz="2000" dirty="0" smtClean="0"/>
              <a:t>...</a:t>
            </a:r>
          </a:p>
          <a:p>
            <a:pPr algn="just"/>
            <a:endParaRPr lang="fr-FR" sz="2000" dirty="0" smtClean="0"/>
          </a:p>
          <a:p>
            <a:pPr algn="just"/>
            <a:r>
              <a:rPr lang="fr-FR" sz="2000" dirty="0" smtClean="0"/>
              <a:t>-La dispersion</a:t>
            </a:r>
            <a:r>
              <a:rPr lang="fr-FR" sz="2000" dirty="0"/>
              <a:t> de </a:t>
            </a:r>
            <a:r>
              <a:rPr lang="fr-FR" sz="2000" dirty="0" smtClean="0"/>
              <a:t>La </a:t>
            </a:r>
            <a:r>
              <a:rPr lang="fr-FR" sz="2000" dirty="0"/>
              <a:t>pollution atmosphérique est donc fortement influencée par </a:t>
            </a:r>
            <a:r>
              <a:rPr lang="fr-FR" sz="2000" b="1" dirty="0"/>
              <a:t>le climat </a:t>
            </a:r>
            <a:r>
              <a:rPr lang="fr-FR" sz="2000" dirty="0"/>
              <a:t>et tout particulièrement par le vent, la température, l’humidité et la pression </a:t>
            </a:r>
            <a:r>
              <a:rPr lang="fr-FR" sz="2000" dirty="0" smtClean="0"/>
              <a:t>atmosphérique, </a:t>
            </a:r>
            <a:r>
              <a:rPr lang="fr-FR" sz="2000" dirty="0"/>
              <a:t>liés à la géométrie de la route, à son revêtement, à son environnement physique.</a:t>
            </a:r>
          </a:p>
          <a:p>
            <a:pPr marL="0" indent="0" algn="just">
              <a:buNone/>
            </a:pPr>
            <a:endParaRPr lang="fr-FR" sz="2300" dirty="0" smtClean="0"/>
          </a:p>
          <a:p>
            <a:endParaRPr lang="fr-FR" dirty="0"/>
          </a:p>
        </p:txBody>
      </p:sp>
    </p:spTree>
    <p:extLst>
      <p:ext uri="{BB962C8B-B14F-4D97-AF65-F5344CB8AC3E}">
        <p14:creationId xmlns:p14="http://schemas.microsoft.com/office/powerpoint/2010/main" val="4273905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 name="Image 6"/>
          <p:cNvPicPr>
            <a:picLocks noChangeAspect="1"/>
          </p:cNvPicPr>
          <p:nvPr/>
        </p:nvPicPr>
        <p:blipFill rotWithShape="1">
          <a:blip r:embed="rId2"/>
          <a:srcRect t="1" b="2000"/>
          <a:stretch/>
        </p:blipFill>
        <p:spPr>
          <a:xfrm>
            <a:off x="280014" y="423081"/>
            <a:ext cx="6482096" cy="5935832"/>
          </a:xfrm>
          <a:prstGeom prst="rect">
            <a:avLst/>
          </a:prstGeom>
        </p:spPr>
      </p:pic>
      <p:sp>
        <p:nvSpPr>
          <p:cNvPr id="8" name="ZoneTexte 7"/>
          <p:cNvSpPr txBox="1"/>
          <p:nvPr/>
        </p:nvSpPr>
        <p:spPr>
          <a:xfrm>
            <a:off x="379449" y="6358913"/>
            <a:ext cx="6339029" cy="369332"/>
          </a:xfrm>
          <a:prstGeom prst="rect">
            <a:avLst/>
          </a:prstGeom>
          <a:noFill/>
        </p:spPr>
        <p:txBody>
          <a:bodyPr wrap="square" rtlCol="0">
            <a:spAutoFit/>
          </a:bodyPr>
          <a:lstStyle/>
          <a:p>
            <a:pPr algn="ctr"/>
            <a:r>
              <a:rPr lang="fr-FR" b="1" dirty="0" smtClean="0"/>
              <a:t>Source de pollution mobile: Gaz d’ </a:t>
            </a:r>
            <a:r>
              <a:rPr lang="fr-FR" b="1" dirty="0"/>
              <a:t>é</a:t>
            </a:r>
            <a:r>
              <a:rPr lang="fr-FR" b="1" dirty="0" smtClean="0"/>
              <a:t>chappement des voitures</a:t>
            </a:r>
            <a:endParaRPr lang="fr-FR" b="1" dirty="0"/>
          </a:p>
        </p:txBody>
      </p:sp>
    </p:spTree>
    <p:extLst>
      <p:ext uri="{BB962C8B-B14F-4D97-AF65-F5344CB8AC3E}">
        <p14:creationId xmlns:p14="http://schemas.microsoft.com/office/powerpoint/2010/main" val="1572759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7030" y="3151313"/>
            <a:ext cx="5994399" cy="3797471"/>
          </a:xfrm>
        </p:spPr>
        <p:txBody>
          <a:bodyPr/>
          <a:lstStyle/>
          <a:p>
            <a:pPr algn="just"/>
            <a:r>
              <a:rPr lang="fr-FR" sz="2000" dirty="0"/>
              <a:t>Diverses évolutions technologiques ont conduit à des modifications significatives des émissions polluantes. Il s’agit notamment de l’introduction dans les années </a:t>
            </a:r>
            <a:r>
              <a:rPr lang="fr-FR" sz="2000" b="1" dirty="0"/>
              <a:t>1990 des pots catalytiques</a:t>
            </a:r>
            <a:r>
              <a:rPr lang="fr-FR" sz="2000" dirty="0"/>
              <a:t> dont l’objectif est de </a:t>
            </a:r>
            <a:r>
              <a:rPr lang="fr-FR" sz="2000" b="1" dirty="0">
                <a:solidFill>
                  <a:srgbClr val="FF0000"/>
                </a:solidFill>
              </a:rPr>
              <a:t>réduire l’émission </a:t>
            </a:r>
            <a:r>
              <a:rPr lang="fr-FR" sz="2000" dirty="0"/>
              <a:t>du monoxyde de carbone, des hydrocarbures non brûlés et pour les véhicules à essence du monoxyde d’azote.). Une autre avancée majeure a concerné </a:t>
            </a:r>
            <a:r>
              <a:rPr lang="fr-FR" sz="2000" b="1" dirty="0"/>
              <a:t>l’introduction du filtre à particules (FAP) </a:t>
            </a:r>
            <a:r>
              <a:rPr lang="fr-FR" sz="2000" dirty="0"/>
              <a:t>sur les véhicules diesel ,</a:t>
            </a:r>
          </a:p>
          <a:p>
            <a:pPr algn="just"/>
            <a:endParaRPr lang="fr-FR" dirty="0"/>
          </a:p>
        </p:txBody>
      </p:sp>
      <p:pic>
        <p:nvPicPr>
          <p:cNvPr id="1026" name="Picture 2" descr="Figure 1. Principales sources de pollution routiè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030" y="473753"/>
            <a:ext cx="6154056" cy="2677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412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71740" y="996286"/>
            <a:ext cx="5272562" cy="5964072"/>
          </a:xfrm>
        </p:spPr>
        <p:txBody>
          <a:bodyPr>
            <a:normAutofit lnSpcReduction="10000"/>
          </a:bodyPr>
          <a:lstStyle/>
          <a:p>
            <a:pPr marL="0" indent="0" algn="just">
              <a:buNone/>
            </a:pPr>
            <a:r>
              <a:rPr lang="fr-FR" dirty="0"/>
              <a:t>*</a:t>
            </a:r>
            <a:r>
              <a:rPr lang="fr-FR" b="1" dirty="0"/>
              <a:t>les activités industrielles intra-urbaines</a:t>
            </a:r>
            <a:r>
              <a:rPr lang="fr-FR" dirty="0"/>
              <a:t> toute l’année</a:t>
            </a:r>
          </a:p>
          <a:p>
            <a:pPr algn="just"/>
            <a:r>
              <a:rPr lang="fr-FR" dirty="0"/>
              <a:t> </a:t>
            </a:r>
            <a:r>
              <a:rPr lang="fr-FR" sz="2200" dirty="0"/>
              <a:t>Les concentrations des polluants dans l’atmosphère urbaine varient donc en fonction de la saison, des conditions météorologiques, et de l’activité humaine.  Les principaux polluants rencontrés dans l’atmosphère urbaine sont les oxydes d’azote (NO et NO2), le monoxyde de </a:t>
            </a:r>
            <a:r>
              <a:rPr lang="fr-FR" sz="2200" dirty="0" smtClean="0"/>
              <a:t>carbone CO, </a:t>
            </a:r>
            <a:r>
              <a:rPr lang="fr-FR" sz="2200" dirty="0"/>
              <a:t>les composés organiques </a:t>
            </a:r>
            <a:r>
              <a:rPr lang="fr-FR" sz="2200" dirty="0" smtClean="0"/>
              <a:t>volatils COV.</a:t>
            </a:r>
            <a:r>
              <a:rPr lang="fr-FR" sz="2200" dirty="0"/>
              <a:t> </a:t>
            </a:r>
            <a:r>
              <a:rPr lang="fr-FR" sz="2200" dirty="0" smtClean="0"/>
              <a:t>A ces </a:t>
            </a:r>
            <a:r>
              <a:rPr lang="fr-FR" sz="2200" dirty="0"/>
              <a:t>polluants s’ajoute l’ozone formé par réaction photochimique, essentiellement au printemps et en été, lorsque la durée d’ensoleillement est suffisante, ainsi que les particules qui sont à la fois émises directement ou formées par réaction gaz-particules.</a:t>
            </a:r>
          </a:p>
          <a:p>
            <a:endParaRPr lang="fr-FR" sz="2200" dirty="0"/>
          </a:p>
        </p:txBody>
      </p:sp>
    </p:spTree>
    <p:extLst>
      <p:ext uri="{BB962C8B-B14F-4D97-AF65-F5344CB8AC3E}">
        <p14:creationId xmlns:p14="http://schemas.microsoft.com/office/powerpoint/2010/main" val="346625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6601" y="1008990"/>
            <a:ext cx="5740399" cy="1437272"/>
          </a:xfrm>
        </p:spPr>
        <p:txBody>
          <a:bodyPr>
            <a:noAutofit/>
          </a:bodyPr>
          <a:lstStyle/>
          <a:p>
            <a:pPr algn="l"/>
            <a:r>
              <a:rPr lang="fr-FR" sz="2000" dirty="0"/>
              <a:t>Les polluants de l’air sont composés de gaz toxiques ou de particules nocives qui ont une incidence directe sur la santé et les écosystèmes.</a:t>
            </a:r>
            <a:br>
              <a:rPr lang="fr-FR" sz="2000" dirty="0"/>
            </a:br>
            <a:endParaRPr lang="fr-FR" sz="2000" dirty="0"/>
          </a:p>
        </p:txBody>
      </p:sp>
      <p:sp>
        <p:nvSpPr>
          <p:cNvPr id="3" name="Espace réservé du contenu 2"/>
          <p:cNvSpPr>
            <a:spLocks noGrp="1"/>
          </p:cNvSpPr>
          <p:nvPr>
            <p:ph idx="1"/>
          </p:nvPr>
        </p:nvSpPr>
        <p:spPr>
          <a:xfrm>
            <a:off x="678764" y="2446262"/>
            <a:ext cx="5740399" cy="1563132"/>
          </a:xfrm>
        </p:spPr>
        <p:txBody>
          <a:bodyPr>
            <a:normAutofit/>
          </a:bodyPr>
          <a:lstStyle/>
          <a:p>
            <a:endParaRPr lang="fr-FR" dirty="0" smtClean="0"/>
          </a:p>
          <a:p>
            <a:pPr algn="just"/>
            <a:r>
              <a:rPr lang="fr-FR" dirty="0" smtClean="0"/>
              <a:t>La </a:t>
            </a:r>
            <a:r>
              <a:rPr lang="fr-FR" dirty="0"/>
              <a:t>pollution atmosphérique en milieu urbain continue de progresser à </a:t>
            </a:r>
            <a:r>
              <a:rPr lang="fr-FR" dirty="0">
                <a:solidFill>
                  <a:srgbClr val="FF0000"/>
                </a:solidFill>
              </a:rPr>
              <a:t>un rythme alarmant</a:t>
            </a:r>
            <a:r>
              <a:rPr lang="fr-FR" dirty="0"/>
              <a:t>, </a:t>
            </a:r>
            <a:r>
              <a:rPr lang="ar-DZ" dirty="0" smtClean="0"/>
              <a:t>  </a:t>
            </a:r>
            <a:r>
              <a:rPr lang="fr-FR" dirty="0" smtClean="0"/>
              <a:t>avec </a:t>
            </a:r>
            <a:r>
              <a:rPr lang="fr-FR" dirty="0"/>
              <a:t>des effets dévastateurs pour la santé humaine </a:t>
            </a:r>
            <a:endParaRPr lang="ar-DZ" dirty="0" smtClean="0"/>
          </a:p>
        </p:txBody>
      </p:sp>
      <p:sp>
        <p:nvSpPr>
          <p:cNvPr id="5" name="Rectangle 4"/>
          <p:cNvSpPr/>
          <p:nvPr/>
        </p:nvSpPr>
        <p:spPr>
          <a:xfrm>
            <a:off x="871823" y="639658"/>
            <a:ext cx="5354282" cy="369332"/>
          </a:xfrm>
          <a:prstGeom prst="rect">
            <a:avLst/>
          </a:prstGeom>
        </p:spPr>
        <p:txBody>
          <a:bodyPr wrap="square">
            <a:spAutoFit/>
          </a:bodyPr>
          <a:lstStyle/>
          <a:p>
            <a:pPr algn="ctr"/>
            <a:r>
              <a:rPr lang="fr-FR" b="1" dirty="0">
                <a:solidFill>
                  <a:srgbClr val="FF0000"/>
                </a:solidFill>
                <a:latin typeface="ftve-font"/>
              </a:rPr>
              <a:t>La pollution de l’air, ce tueur invisible</a:t>
            </a:r>
            <a:endParaRPr lang="fr-FR" b="1" i="0" dirty="0">
              <a:solidFill>
                <a:srgbClr val="FF0000"/>
              </a:solidFill>
              <a:effectLst/>
              <a:latin typeface="ftve-font"/>
            </a:endParaRPr>
          </a:p>
        </p:txBody>
      </p:sp>
      <p:sp>
        <p:nvSpPr>
          <p:cNvPr id="6" name="Rectangle 5"/>
          <p:cNvSpPr/>
          <p:nvPr/>
        </p:nvSpPr>
        <p:spPr>
          <a:xfrm>
            <a:off x="564463" y="3870087"/>
            <a:ext cx="5854700" cy="2862322"/>
          </a:xfrm>
          <a:prstGeom prst="rect">
            <a:avLst/>
          </a:prstGeom>
        </p:spPr>
        <p:txBody>
          <a:bodyPr wrap="square">
            <a:spAutoFit/>
          </a:bodyPr>
          <a:lstStyle/>
          <a:p>
            <a:pPr algn="just"/>
            <a:r>
              <a:rPr lang="fr-FR" sz="2000" dirty="0">
                <a:solidFill>
                  <a:srgbClr val="2D2D2D"/>
                </a:solidFill>
                <a:latin typeface="Times New Roman" panose="02020603050405020304" pitchFamily="18" charset="0"/>
                <a:cs typeface="Times New Roman" panose="02020603050405020304" pitchFamily="18" charset="0"/>
              </a:rPr>
              <a:t>La pollution de l’air tue chaque année </a:t>
            </a:r>
            <a:r>
              <a:rPr lang="fr-FR" sz="2000" dirty="0">
                <a:solidFill>
                  <a:srgbClr val="FF0000"/>
                </a:solidFill>
                <a:latin typeface="Times New Roman" panose="02020603050405020304" pitchFamily="18" charset="0"/>
                <a:cs typeface="Times New Roman" panose="02020603050405020304" pitchFamily="18" charset="0"/>
              </a:rPr>
              <a:t>7 millions </a:t>
            </a:r>
            <a:r>
              <a:rPr lang="fr-FR" sz="2000" dirty="0">
                <a:solidFill>
                  <a:srgbClr val="2D2D2D"/>
                </a:solidFill>
                <a:latin typeface="Times New Roman" panose="02020603050405020304" pitchFamily="18" charset="0"/>
                <a:cs typeface="Times New Roman" panose="02020603050405020304" pitchFamily="18" charset="0"/>
              </a:rPr>
              <a:t>de personnes dans le monde selon le dernier rapport de l’Organisation Mondiale de la Santé. C’est deux fois la population de Berlin. </a:t>
            </a:r>
            <a:r>
              <a:rPr lang="fr-FR" sz="2000" dirty="0" smtClean="0">
                <a:solidFill>
                  <a:srgbClr val="2D2D2D"/>
                </a:solidFill>
                <a:latin typeface="Times New Roman" panose="02020603050405020304" pitchFamily="18" charset="0"/>
                <a:cs typeface="Times New Roman" panose="02020603050405020304" pitchFamily="18" charset="0"/>
              </a:rPr>
              <a:t>Elle entraîne </a:t>
            </a:r>
            <a:r>
              <a:rPr lang="fr-FR" sz="2000" dirty="0">
                <a:solidFill>
                  <a:srgbClr val="2D2D2D"/>
                </a:solidFill>
                <a:latin typeface="Times New Roman" panose="02020603050405020304" pitchFamily="18" charset="0"/>
                <a:cs typeface="Times New Roman" panose="02020603050405020304" pitchFamily="18" charset="0"/>
              </a:rPr>
              <a:t>des accidents vasculaires cérébraux ou AVC, des maladies cardiaques, des maladies respiratoires comme les pneumopathies, et des cancers du poumon. On retrouve ces particules fines en extérieur, mais aussi en intérieur, dans les maisons, les bureaux, les métros…</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1077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6039" y="2664013"/>
            <a:ext cx="5962650" cy="4523084"/>
          </a:xfrm>
        </p:spPr>
        <p:txBody>
          <a:bodyPr>
            <a:normAutofit/>
          </a:bodyPr>
          <a:lstStyle/>
          <a:p>
            <a:pPr algn="just"/>
            <a:r>
              <a:rPr lang="fr-FR" dirty="0"/>
              <a:t>La plupart des sources de pollution de l'air extérieur en milieu urbain ne sont pas du ressort des personnes et exigent l'intervention des municipalités, ainsi que des décideurs nationaux et internationaux afin de </a:t>
            </a:r>
            <a:r>
              <a:rPr lang="fr-FR" b="1" dirty="0"/>
              <a:t>promouvoir des modes de transport plus écologiques, une production d'énergie plus efficace et une bonne gestion des déchets. Limiter les émissions des cheminées industrielles, accroître l'utilisation des sources d'énergie renouvelable, comme l'énergie solaire et éolienne, et privilégier les transports en commun rapides, la marche et les réseaux de pistes cyclables dans les villes font partie des stratégies possibles et abordables.</a:t>
            </a:r>
          </a:p>
          <a:p>
            <a:endParaRPr lang="fr-FR" dirty="0"/>
          </a:p>
        </p:txBody>
      </p:sp>
      <p:sp>
        <p:nvSpPr>
          <p:cNvPr id="4" name="Rectangle 3"/>
          <p:cNvSpPr/>
          <p:nvPr/>
        </p:nvSpPr>
        <p:spPr>
          <a:xfrm>
            <a:off x="567639" y="739339"/>
            <a:ext cx="5962650" cy="1477328"/>
          </a:xfrm>
          <a:prstGeom prst="rect">
            <a:avLst/>
          </a:prstGeom>
        </p:spPr>
        <p:txBody>
          <a:bodyPr wrap="square">
            <a:spAutoFit/>
          </a:bodyPr>
          <a:lstStyle/>
          <a:p>
            <a:pPr algn="just"/>
            <a:r>
              <a:rPr lang="fr-FR" dirty="0">
                <a:latin typeface="Times New Roman" panose="02020603050405020304" pitchFamily="18" charset="0"/>
                <a:cs typeface="Times New Roman" panose="02020603050405020304" pitchFamily="18" charset="0"/>
              </a:rPr>
              <a:t>Dans le même temps, la sensibilisation gagne du terrain et les villes sont plus nombreuses à surveiller la qualité de leur air. Lorsque la qualité de l'air s'améliore, les maladies respiratoires et cardiovasculaires connexes reculent à l'échelle mondiale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589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9836" y="3075113"/>
            <a:ext cx="6137730" cy="3797471"/>
          </a:xfrm>
        </p:spPr>
        <p:txBody>
          <a:bodyPr>
            <a:normAutofit/>
          </a:bodyPr>
          <a:lstStyle/>
          <a:p>
            <a:pPr algn="just"/>
            <a:r>
              <a:rPr lang="fr-FR" dirty="0"/>
              <a:t>« </a:t>
            </a:r>
            <a:r>
              <a:rPr lang="fr-FR" sz="2000" dirty="0"/>
              <a:t>Il est fondamental que les municipalités et les gouvernements nationaux fassent de la qualité de l'air en milieu urbain une </a:t>
            </a:r>
            <a:r>
              <a:rPr lang="fr-FR" sz="2000" b="1" dirty="0" smtClean="0">
                <a:solidFill>
                  <a:srgbClr val="FF0000"/>
                </a:solidFill>
              </a:rPr>
              <a:t>priorité de santé et de </a:t>
            </a:r>
            <a:r>
              <a:rPr lang="fr-FR" sz="2000" b="1" dirty="0">
                <a:solidFill>
                  <a:srgbClr val="FF0000"/>
                </a:solidFill>
              </a:rPr>
              <a:t>développement </a:t>
            </a:r>
            <a:r>
              <a:rPr lang="fr-FR" sz="2000" dirty="0"/>
              <a:t>», déclare le Dr Carlos Dora de l'OMS. « Lorsque la qualité de l'air s'améliore, les coûts sanitaires liés à des maladies dues à la pollution atmosphérique diminuent, la productivité des travailleurs s'accroît et l'espérance de vie augmente. La réduction de la pollution atmosphérique est également une bonne nouvelle pour le climat, et peut donc s'intégrer dans les engagements des pays vis-à-vis du traité sur le climat ».</a:t>
            </a:r>
          </a:p>
          <a:p>
            <a:endParaRPr lang="fr-FR" sz="2000" dirty="0"/>
          </a:p>
        </p:txBody>
      </p:sp>
      <p:pic>
        <p:nvPicPr>
          <p:cNvPr id="5122" name="Picture 2" descr="Image associé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1" y="596899"/>
            <a:ext cx="6299200" cy="234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591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685" y="747733"/>
            <a:ext cx="5272560" cy="689181"/>
          </a:xfrm>
        </p:spPr>
        <p:txBody>
          <a:bodyPr>
            <a:normAutofit fontScale="90000"/>
          </a:bodyPr>
          <a:lstStyle/>
          <a:p>
            <a:r>
              <a:rPr lang="fr-FR" b="1" dirty="0" smtClean="0">
                <a:solidFill>
                  <a:schemeClr val="accent1"/>
                </a:solidFill>
              </a:rPr>
              <a:t>II- La </a:t>
            </a:r>
            <a:r>
              <a:rPr lang="fr-FR" b="1" dirty="0">
                <a:solidFill>
                  <a:schemeClr val="accent1"/>
                </a:solidFill>
              </a:rPr>
              <a:t>pollution du sol</a:t>
            </a:r>
            <a:r>
              <a:rPr lang="fr-FR" dirty="0">
                <a:solidFill>
                  <a:schemeClr val="accent1"/>
                </a:solidFill>
              </a:rPr>
              <a:t/>
            </a:r>
            <a:br>
              <a:rPr lang="fr-FR" dirty="0">
                <a:solidFill>
                  <a:schemeClr val="accent1"/>
                </a:solidFill>
              </a:rPr>
            </a:br>
            <a:endParaRPr lang="fr-FR" dirty="0">
              <a:solidFill>
                <a:schemeClr val="accent1"/>
              </a:solidFill>
            </a:endParaRPr>
          </a:p>
        </p:txBody>
      </p:sp>
      <p:sp>
        <p:nvSpPr>
          <p:cNvPr id="3" name="Espace réservé du contenu 2"/>
          <p:cNvSpPr>
            <a:spLocks noGrp="1"/>
          </p:cNvSpPr>
          <p:nvPr>
            <p:ph idx="1"/>
          </p:nvPr>
        </p:nvSpPr>
        <p:spPr>
          <a:xfrm>
            <a:off x="609600" y="4165600"/>
            <a:ext cx="5747657" cy="2376784"/>
          </a:xfrm>
        </p:spPr>
        <p:txBody>
          <a:bodyPr/>
          <a:lstStyle/>
          <a:p>
            <a:pPr algn="just"/>
            <a:r>
              <a:rPr lang="fr-FR" sz="2000" dirty="0">
                <a:latin typeface="Times New Roman" panose="02020603050405020304" pitchFamily="18" charset="0"/>
                <a:cs typeface="Times New Roman" panose="02020603050405020304" pitchFamily="18" charset="0"/>
              </a:rPr>
              <a:t>On dit qu’un</a:t>
            </a:r>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sol est pollué lorsqu’il contient une concentration anormale de composés chimiques potentiellement dangereux pour la santé, des plantes ou des animaux. La contamination se fait alors soit par voie digestive (consommation d’eau polluée par exemple), ou par voie respiratoire (poussières des sols pollués dans l’atmosphère).</a:t>
            </a:r>
          </a:p>
          <a:p>
            <a:endParaRPr lang="fr-FR" dirty="0"/>
          </a:p>
        </p:txBody>
      </p:sp>
      <p:pic>
        <p:nvPicPr>
          <p:cNvPr id="2050" name="Picture 2" descr="Image associé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5" y="1132114"/>
            <a:ext cx="3531550" cy="2946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ésultat de recherche d'images pour &quot;pollution du sol&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8966" y="1125539"/>
            <a:ext cx="3531550" cy="29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652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3026" y="805790"/>
            <a:ext cx="5272560" cy="485981"/>
          </a:xfrm>
        </p:spPr>
        <p:txBody>
          <a:bodyPr>
            <a:normAutofit fontScale="90000"/>
          </a:bodyPr>
          <a:lstStyle/>
          <a:p>
            <a:r>
              <a:rPr lang="fr-FR" b="1" dirty="0" smtClean="0"/>
              <a:t>Les causes </a:t>
            </a:r>
            <a:endParaRPr lang="fr-FR" b="1" dirty="0"/>
          </a:p>
        </p:txBody>
      </p:sp>
      <p:sp>
        <p:nvSpPr>
          <p:cNvPr id="3" name="Espace réservé du contenu 2"/>
          <p:cNvSpPr>
            <a:spLocks noGrp="1"/>
          </p:cNvSpPr>
          <p:nvPr>
            <p:ph idx="1"/>
          </p:nvPr>
        </p:nvSpPr>
        <p:spPr>
          <a:xfrm>
            <a:off x="609600" y="1291771"/>
            <a:ext cx="5878285" cy="5250613"/>
          </a:xfrm>
        </p:spPr>
        <p:txBody>
          <a:bodyPr>
            <a:normAutofit lnSpcReduction="10000"/>
          </a:bodyPr>
          <a:lstStyle/>
          <a:p>
            <a:pPr algn="just"/>
            <a:r>
              <a:rPr lang="fr-FR" sz="2000" dirty="0">
                <a:latin typeface="Times New Roman" panose="02020603050405020304" pitchFamily="18" charset="0"/>
                <a:cs typeface="Times New Roman" panose="02020603050405020304" pitchFamily="18" charset="0"/>
              </a:rPr>
              <a:t>Ce sont la plupart du temps les activités humaines qui sont à l’origine des pollutions des sols :</a:t>
            </a:r>
          </a:p>
          <a:p>
            <a:pPr marL="0" indent="0" algn="just">
              <a:buNone/>
            </a:pPr>
            <a:endParaRPr lang="fr-FR" sz="1800" dirty="0" smtClean="0">
              <a:latin typeface="Times New Roman" panose="02020603050405020304" pitchFamily="18" charset="0"/>
              <a:cs typeface="Times New Roman" panose="02020603050405020304" pitchFamily="18" charset="0"/>
            </a:endParaRPr>
          </a:p>
          <a:p>
            <a:pPr algn="just"/>
            <a:r>
              <a:rPr lang="fr-FR" sz="2400" dirty="0" smtClean="0">
                <a:latin typeface="Times New Roman" panose="02020603050405020304" pitchFamily="18" charset="0"/>
                <a:cs typeface="Times New Roman" panose="02020603050405020304" pitchFamily="18" charset="0"/>
              </a:rPr>
              <a:t>La </a:t>
            </a:r>
            <a:r>
              <a:rPr lang="fr-FR" sz="2400" dirty="0">
                <a:latin typeface="Times New Roman" panose="02020603050405020304" pitchFamily="18" charset="0"/>
                <a:cs typeface="Times New Roman" panose="02020603050405020304" pitchFamily="18" charset="0"/>
              </a:rPr>
              <a:t>pollution du sol peut être diffuse ou locale, d'origine </a:t>
            </a:r>
            <a:r>
              <a:rPr lang="fr-FR" sz="2400" dirty="0" smtClean="0">
                <a:latin typeface="Times New Roman" panose="02020603050405020304" pitchFamily="18" charset="0"/>
                <a:cs typeface="Times New Roman" panose="02020603050405020304" pitchFamily="18" charset="0"/>
              </a:rPr>
              <a:t>industrielle ( fuite, accidents, ou l’abandon d’une usine),</a:t>
            </a:r>
          </a:p>
          <a:p>
            <a:pPr algn="just"/>
            <a:r>
              <a:rPr lang="fr-FR" sz="2400" dirty="0" smtClean="0">
                <a:latin typeface="Times New Roman" panose="02020603050405020304" pitchFamily="18" charset="0"/>
                <a:cs typeface="Times New Roman" panose="02020603050405020304" pitchFamily="18" charset="0"/>
              </a:rPr>
              <a:t> Agricole </a:t>
            </a:r>
            <a:r>
              <a:rPr lang="fr-FR" sz="2400" dirty="0">
                <a:latin typeface="Times New Roman" panose="02020603050405020304" pitchFamily="18" charset="0"/>
                <a:cs typeface="Times New Roman" panose="02020603050405020304" pitchFamily="18" charset="0"/>
              </a:rPr>
              <a:t>(suite à l'utilisation massive d'engrais ou de pesticides qui s'infiltrent dans les sols). Ces pollutions agricoles peuvent avoir plusieurs impacts sur la santé humaine, en touchant des nappes phréatiques d'une part et en contaminant par bioaccumulation les cultures poussant sur ces sols d'autre part.</a:t>
            </a:r>
          </a:p>
          <a:p>
            <a:endParaRPr lang="fr-FR" sz="2400" dirty="0"/>
          </a:p>
        </p:txBody>
      </p:sp>
    </p:spTree>
    <p:extLst>
      <p:ext uri="{BB962C8B-B14F-4D97-AF65-F5344CB8AC3E}">
        <p14:creationId xmlns:p14="http://schemas.microsoft.com/office/powerpoint/2010/main" val="2332927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4970" y="827314"/>
            <a:ext cx="5473602" cy="5631543"/>
          </a:xfrm>
        </p:spPr>
        <p:txBody>
          <a:bodyPr>
            <a:normAutofit/>
          </a:bodyPr>
          <a:lstStyle/>
          <a:p>
            <a:pPr algn="just"/>
            <a:r>
              <a:rPr lang="fr-FR" sz="2200" dirty="0"/>
              <a:t/>
            </a:r>
            <a:br>
              <a:rPr lang="fr-FR" sz="2200" dirty="0"/>
            </a:br>
            <a:r>
              <a:rPr lang="fr-FR" sz="2200" dirty="0" smtClean="0"/>
              <a:t>- </a:t>
            </a:r>
            <a:r>
              <a:rPr lang="fr-FR" sz="2200" dirty="0">
                <a:latin typeface="Times New Roman" panose="02020603050405020304" pitchFamily="18" charset="0"/>
                <a:cs typeface="Times New Roman" panose="02020603050405020304" pitchFamily="18" charset="0"/>
              </a:rPr>
              <a:t>L’</a:t>
            </a:r>
            <a:r>
              <a:rPr lang="fr-FR" sz="2200" b="1" dirty="0">
                <a:latin typeface="Times New Roman" panose="02020603050405020304" pitchFamily="18" charset="0"/>
                <a:cs typeface="Times New Roman" panose="02020603050405020304" pitchFamily="18" charset="0"/>
              </a:rPr>
              <a:t>épandage des produits phytosanitaires </a:t>
            </a:r>
            <a:r>
              <a:rPr lang="fr-FR" sz="2200" dirty="0">
                <a:latin typeface="Times New Roman" panose="02020603050405020304" pitchFamily="18" charset="0"/>
                <a:cs typeface="Times New Roman" panose="02020603050405020304" pitchFamily="18" charset="0"/>
              </a:rPr>
              <a:t>et les rejets des bâtiments d’élevage, des exploitations agricoles sont également à l’origine de nombreuses pollutions des sols (notamment par l’azote et les phosphates), qui vont à leur tour amener la contamination des eaux de ruissellement, et par la suite les </a:t>
            </a:r>
            <a:r>
              <a:rPr lang="fr-FR" sz="2200" dirty="0" smtClean="0">
                <a:latin typeface="Times New Roman" panose="02020603050405020304" pitchFamily="18" charset="0"/>
                <a:cs typeface="Times New Roman" panose="02020603050405020304" pitchFamily="18" charset="0"/>
              </a:rPr>
              <a:t>cours d’eaux</a:t>
            </a:r>
            <a:r>
              <a:rPr lang="fr-FR" sz="2200" dirty="0">
                <a:latin typeface="Times New Roman" panose="02020603050405020304" pitchFamily="18" charset="0"/>
                <a:cs typeface="Times New Roman" panose="02020603050405020304" pitchFamily="18" charset="0"/>
              </a:rPr>
              <a:t>.</a:t>
            </a:r>
            <a:br>
              <a:rPr lang="fr-FR" sz="2200" dirty="0">
                <a:latin typeface="Times New Roman" panose="02020603050405020304" pitchFamily="18" charset="0"/>
                <a:cs typeface="Times New Roman" panose="02020603050405020304" pitchFamily="18" charset="0"/>
              </a:rPr>
            </a:br>
            <a:r>
              <a:rPr lang="fr-FR" sz="2200" dirty="0">
                <a:latin typeface="Times New Roman" panose="02020603050405020304" pitchFamily="18" charset="0"/>
                <a:cs typeface="Times New Roman" panose="02020603050405020304" pitchFamily="18" charset="0"/>
              </a:rPr>
              <a:t> - Les </a:t>
            </a:r>
            <a:r>
              <a:rPr lang="fr-FR" sz="2200" b="1" dirty="0">
                <a:latin typeface="Times New Roman" panose="02020603050405020304" pitchFamily="18" charset="0"/>
                <a:cs typeface="Times New Roman" panose="02020603050405020304" pitchFamily="18" charset="0"/>
              </a:rPr>
              <a:t>actions des collectivités territoriale</a:t>
            </a:r>
            <a:r>
              <a:rPr lang="fr-FR" sz="2200" dirty="0">
                <a:latin typeface="Times New Roman" panose="02020603050405020304" pitchFamily="18" charset="0"/>
                <a:cs typeface="Times New Roman" panose="02020603050405020304" pitchFamily="18" charset="0"/>
              </a:rPr>
              <a:t>s peuvent également être à l’origine d’une pollution des sols : gestion des décharges et des stations d’épuration, utilisation de produits phytosanitaires par les services des espaces verts, gestion de jardins partagés, etc.</a:t>
            </a:r>
            <a:br>
              <a:rPr lang="fr-FR" sz="2200" dirty="0">
                <a:latin typeface="Times New Roman" panose="02020603050405020304" pitchFamily="18" charset="0"/>
                <a:cs typeface="Times New Roman" panose="02020603050405020304" pitchFamily="18" charset="0"/>
              </a:rPr>
            </a:br>
            <a:endParaRPr lang="fr-F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62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685" y="675161"/>
            <a:ext cx="5272560" cy="456953"/>
          </a:xfrm>
        </p:spPr>
        <p:txBody>
          <a:bodyPr>
            <a:noAutofit/>
          </a:bodyPr>
          <a:lstStyle/>
          <a:p>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Les </a:t>
            </a:r>
            <a:r>
              <a:rPr lang="fr-FR" sz="2000" b="1" dirty="0">
                <a:latin typeface="Times New Roman" panose="02020603050405020304" pitchFamily="18" charset="0"/>
                <a:cs typeface="Times New Roman" panose="02020603050405020304" pitchFamily="18" charset="0"/>
              </a:rPr>
              <a:t>conséquences possibles sur la santé :</a:t>
            </a:r>
            <a:r>
              <a:rPr lang="fr-FR" sz="1400" dirty="0">
                <a:latin typeface="Times New Roman" panose="02020603050405020304" pitchFamily="18" charset="0"/>
                <a:cs typeface="Times New Roman" panose="02020603050405020304" pitchFamily="18" charset="0"/>
              </a:rPr>
              <a:t/>
            </a:r>
            <a:br>
              <a:rPr lang="fr-FR" sz="1400"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r>
              <a:rPr lang="fr-FR" sz="1400" b="1" dirty="0">
                <a:latin typeface="Times New Roman" panose="02020603050405020304" pitchFamily="18" charset="0"/>
                <a:cs typeface="Times New Roman" panose="02020603050405020304" pitchFamily="18" charset="0"/>
              </a:rPr>
              <a:t/>
            </a:r>
            <a:br>
              <a:rPr lang="fr-FR" sz="1400" b="1" dirty="0">
                <a:latin typeface="Times New Roman" panose="02020603050405020304" pitchFamily="18" charset="0"/>
                <a:cs typeface="Times New Roman" panose="02020603050405020304" pitchFamily="18" charset="0"/>
              </a:rPr>
            </a:br>
            <a:r>
              <a:rPr lang="fr-FR" sz="1400" b="1" dirty="0" smtClean="0">
                <a:latin typeface="Times New Roman" panose="02020603050405020304" pitchFamily="18" charset="0"/>
                <a:cs typeface="Times New Roman" panose="02020603050405020304" pitchFamily="18" charset="0"/>
              </a:rPr>
              <a:t/>
            </a:r>
            <a:br>
              <a:rPr lang="fr-FR" sz="1400" b="1" dirty="0" smtClean="0">
                <a:latin typeface="Times New Roman" panose="02020603050405020304" pitchFamily="18" charset="0"/>
                <a:cs typeface="Times New Roman" panose="02020603050405020304" pitchFamily="18" charset="0"/>
              </a:rPr>
            </a:br>
            <a:endParaRPr lang="fr-FR" sz="1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09822" y="1132114"/>
            <a:ext cx="5878285" cy="5747656"/>
          </a:xfrm>
        </p:spPr>
        <p:txBody>
          <a:bodyPr>
            <a:normAutofit lnSpcReduction="10000"/>
          </a:bodyPr>
          <a:lstStyle/>
          <a:p>
            <a:pPr algn="just"/>
            <a:r>
              <a:rPr lang="fr-FR" sz="2200" dirty="0">
                <a:latin typeface="Times New Roman" panose="02020603050405020304" pitchFamily="18" charset="0"/>
                <a:cs typeface="Times New Roman" panose="02020603050405020304" pitchFamily="18" charset="0"/>
              </a:rPr>
              <a:t>L’évaluation des polluants présents dans le sol peut être réalisée par des mesures physiques ou chimiques (calcul de la concentration de polluants comme le </a:t>
            </a:r>
            <a:r>
              <a:rPr lang="fr-FR" sz="2200" b="1" dirty="0">
                <a:latin typeface="Times New Roman" panose="02020603050405020304" pitchFamily="18" charset="0"/>
                <a:cs typeface="Times New Roman" panose="02020603050405020304" pitchFamily="18" charset="0"/>
              </a:rPr>
              <a:t>mercure, le cuivre, le plomb</a:t>
            </a:r>
            <a:r>
              <a:rPr lang="fr-FR" sz="2200" dirty="0">
                <a:latin typeface="Times New Roman" panose="02020603050405020304" pitchFamily="18" charset="0"/>
                <a:cs typeface="Times New Roman" panose="02020603050405020304" pitchFamily="18" charset="0"/>
              </a:rPr>
              <a:t>, etc.), ou bien par observation des indicateurs biologiques : biodiversité végétale et animale, etc.</a:t>
            </a:r>
            <a:br>
              <a:rPr lang="fr-FR" sz="2200" dirty="0">
                <a:latin typeface="Times New Roman" panose="02020603050405020304" pitchFamily="18" charset="0"/>
                <a:cs typeface="Times New Roman" panose="02020603050405020304" pitchFamily="18" charset="0"/>
              </a:rPr>
            </a:br>
            <a:endParaRPr lang="fr-FR" sz="2200" dirty="0" smtClean="0">
              <a:latin typeface="Times New Roman" panose="02020603050405020304" pitchFamily="18" charset="0"/>
              <a:cs typeface="Times New Roman" panose="02020603050405020304" pitchFamily="18" charset="0"/>
            </a:endParaRPr>
          </a:p>
          <a:p>
            <a:pPr algn="just"/>
            <a:r>
              <a:rPr lang="fr-FR" sz="2200" dirty="0" smtClean="0">
                <a:latin typeface="Times New Roman" panose="02020603050405020304" pitchFamily="18" charset="0"/>
                <a:cs typeface="Times New Roman" panose="02020603050405020304" pitchFamily="18" charset="0"/>
              </a:rPr>
              <a:t>En </a:t>
            </a:r>
            <a:r>
              <a:rPr lang="fr-FR" sz="2200" dirty="0">
                <a:latin typeface="Times New Roman" panose="02020603050405020304" pitchFamily="18" charset="0"/>
                <a:cs typeface="Times New Roman" panose="02020603050405020304" pitchFamily="18" charset="0"/>
              </a:rPr>
              <a:t>effet, ces polluants peuvent se retrouver dans l’air (poussières) et dans l’eau, où ils deviennent dangereux car potentiellement absorbés par les êtres vivants et donc avoir un impact sur leur santé :</a:t>
            </a:r>
            <a:br>
              <a:rPr lang="fr-FR" sz="2200" dirty="0">
                <a:latin typeface="Times New Roman" panose="02020603050405020304" pitchFamily="18" charset="0"/>
                <a:cs typeface="Times New Roman" panose="02020603050405020304" pitchFamily="18" charset="0"/>
              </a:rPr>
            </a:br>
            <a:r>
              <a:rPr lang="fr-FR" sz="2200" dirty="0">
                <a:latin typeface="Times New Roman" panose="02020603050405020304" pitchFamily="18" charset="0"/>
                <a:cs typeface="Times New Roman" panose="02020603050405020304" pitchFamily="18" charset="0"/>
              </a:rPr>
              <a:t>- Certains </a:t>
            </a:r>
            <a:r>
              <a:rPr lang="fr-FR" sz="2200" dirty="0" smtClean="0">
                <a:latin typeface="Times New Roman" panose="02020603050405020304" pitchFamily="18" charset="0"/>
                <a:cs typeface="Times New Roman" panose="02020603050405020304" pitchFamily="18" charset="0"/>
              </a:rPr>
              <a:t>métaux lourds</a:t>
            </a:r>
            <a:r>
              <a:rPr lang="fr-FR" sz="2200" dirty="0">
                <a:latin typeface="Times New Roman" panose="02020603050405020304" pitchFamily="18" charset="0"/>
                <a:cs typeface="Times New Roman" panose="02020603050405020304" pitchFamily="18" charset="0"/>
              </a:rPr>
              <a:t> et métalloïdes sont connus </a:t>
            </a:r>
            <a:r>
              <a:rPr lang="fr-FR" sz="2200" dirty="0" smtClean="0">
                <a:latin typeface="Times New Roman" panose="02020603050405020304" pitchFamily="18" charset="0"/>
                <a:cs typeface="Times New Roman" panose="02020603050405020304" pitchFamily="18" charset="0"/>
              </a:rPr>
              <a:t>pour leur</a:t>
            </a:r>
            <a:r>
              <a:rPr lang="fr-FR" sz="2200" dirty="0">
                <a:latin typeface="Times New Roman" panose="02020603050405020304" pitchFamily="18" charset="0"/>
                <a:cs typeface="Times New Roman" panose="02020603050405020304" pitchFamily="18" charset="0"/>
              </a:rPr>
              <a:t> pouvoir neurotoxique ou cancérogène par ingestion et/ou inhalation.</a:t>
            </a:r>
            <a:br>
              <a:rPr lang="fr-FR" sz="2200" dirty="0">
                <a:latin typeface="Times New Roman" panose="02020603050405020304" pitchFamily="18" charset="0"/>
                <a:cs typeface="Times New Roman" panose="02020603050405020304" pitchFamily="18" charset="0"/>
              </a:rPr>
            </a:br>
            <a:endParaRPr lang="fr-FR" sz="2000" dirty="0"/>
          </a:p>
        </p:txBody>
      </p:sp>
    </p:spTree>
    <p:extLst>
      <p:ext uri="{BB962C8B-B14F-4D97-AF65-F5344CB8AC3E}">
        <p14:creationId xmlns:p14="http://schemas.microsoft.com/office/powerpoint/2010/main" val="47595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5086" y="798286"/>
            <a:ext cx="6023427" cy="5834743"/>
          </a:xfrm>
        </p:spPr>
        <p:txBody>
          <a:bodyPr>
            <a:normAutofit/>
          </a:bodyPr>
          <a:lstStyle/>
          <a:p>
            <a:pPr algn="just"/>
            <a:r>
              <a:rPr lang="fr-FR" sz="2000" dirty="0">
                <a:latin typeface="Times New Roman" panose="02020603050405020304" pitchFamily="18" charset="0"/>
                <a:cs typeface="Times New Roman" panose="02020603050405020304" pitchFamily="18" charset="0"/>
              </a:rPr>
              <a:t>- Certains hydrocarbures, en particulier le benzène et </a:t>
            </a:r>
            <a:r>
              <a:rPr lang="fr-FR" sz="2000" b="1" dirty="0">
                <a:latin typeface="Times New Roman" panose="02020603050405020304" pitchFamily="18" charset="0"/>
                <a:cs typeface="Times New Roman" panose="02020603050405020304" pitchFamily="18" charset="0"/>
              </a:rPr>
              <a:t>les hydrocarbures aromatiques polycycliques </a:t>
            </a:r>
            <a:r>
              <a:rPr lang="fr-FR" sz="2000" dirty="0">
                <a:latin typeface="Times New Roman" panose="02020603050405020304" pitchFamily="18" charset="0"/>
                <a:cs typeface="Times New Roman" panose="02020603050405020304" pitchFamily="18" charset="0"/>
              </a:rPr>
              <a:t>(HAP), sont reconnus pour leur effet CMR (cancérigène, mutagène, </a:t>
            </a:r>
            <a:r>
              <a:rPr lang="fr-FR" sz="2000" dirty="0" err="1">
                <a:latin typeface="Times New Roman" panose="02020603050405020304" pitchFamily="18" charset="0"/>
                <a:cs typeface="Times New Roman" panose="02020603050405020304" pitchFamily="18" charset="0"/>
              </a:rPr>
              <a:t>reprotoxique</a:t>
            </a:r>
            <a:r>
              <a:rPr lang="fr-FR" sz="2000" dirty="0">
                <a:latin typeface="Times New Roman" panose="02020603050405020304" pitchFamily="18" charset="0"/>
                <a:cs typeface="Times New Roman" panose="02020603050405020304" pitchFamily="18" charset="0"/>
              </a:rPr>
              <a:t>). En 2003, les HAP ont été rajoutés aux produits visés par la convention de Stockholm sur les polluants organiques persistants : ils ont été classés comme produits très préoccupants pour la santé.</a:t>
            </a:r>
            <a:br>
              <a:rPr lang="fr-FR" sz="2000" dirty="0">
                <a:latin typeface="Times New Roman" panose="02020603050405020304" pitchFamily="18" charset="0"/>
                <a:cs typeface="Times New Roman" panose="02020603050405020304" pitchFamily="18" charset="0"/>
              </a:rPr>
            </a:br>
            <a:endParaRPr lang="fr-FR" sz="2000" dirty="0" smtClean="0">
              <a:latin typeface="Times New Roman" panose="02020603050405020304" pitchFamily="18" charset="0"/>
              <a:cs typeface="Times New Roman" panose="02020603050405020304" pitchFamily="18" charset="0"/>
            </a:endParaRPr>
          </a:p>
          <a:p>
            <a:pPr algn="just"/>
            <a:r>
              <a:rPr lang="fr-FR" sz="2000"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Beaucoup de solvants halogénés ou leurs produits de dégradation sont reconnus comme substances très toxiques, toxiques et nocives, parfois cancérogènes (par exemple le </a:t>
            </a:r>
            <a:r>
              <a:rPr lang="fr-FR" sz="2000" dirty="0" err="1">
                <a:latin typeface="Times New Roman" panose="02020603050405020304" pitchFamily="18" charset="0"/>
                <a:cs typeface="Times New Roman" panose="02020603050405020304" pitchFamily="18" charset="0"/>
              </a:rPr>
              <a:t>trichloroéthylène</a:t>
            </a:r>
            <a:r>
              <a:rPr lang="fr-FR" sz="2000" dirty="0">
                <a:latin typeface="Times New Roman" panose="02020603050405020304" pitchFamily="18" charset="0"/>
                <a:cs typeface="Times New Roman" panose="02020603050405020304" pitchFamily="18" charset="0"/>
              </a:rPr>
              <a:t> ou le chlorure de vinyle). Ils peuvent causer divers troubles, notamment neurologiques aigus et chroniques, cutané muqueux, hépatorénaux, cardio-respiratoires et digestifs.</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 </a:t>
            </a:r>
            <a:endParaRPr lang="fr-FR" dirty="0"/>
          </a:p>
        </p:txBody>
      </p:sp>
    </p:spTree>
    <p:extLst>
      <p:ext uri="{BB962C8B-B14F-4D97-AF65-F5344CB8AC3E}">
        <p14:creationId xmlns:p14="http://schemas.microsoft.com/office/powerpoint/2010/main" val="3663934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85371" y="972457"/>
            <a:ext cx="5544458" cy="5569928"/>
          </a:xfrm>
        </p:spPr>
        <p:txBody>
          <a:bodyPr>
            <a:normAutofit/>
          </a:bodyPr>
          <a:lstStyle/>
          <a:p>
            <a:r>
              <a:rPr lang="fr-FR" sz="2000" b="1" dirty="0">
                <a:latin typeface="Times New Roman" panose="02020603050405020304" pitchFamily="18" charset="0"/>
                <a:cs typeface="Times New Roman" panose="02020603050405020304" pitchFamily="18" charset="0"/>
              </a:rPr>
              <a:t>- </a:t>
            </a:r>
            <a:r>
              <a:rPr lang="fr-FR" sz="2000" b="1" dirty="0" smtClean="0">
                <a:latin typeface="Times New Roman" panose="02020603050405020304" pitchFamily="18" charset="0"/>
                <a:cs typeface="Times New Roman" panose="02020603050405020304" pitchFamily="18" charset="0"/>
              </a:rPr>
              <a:t>Actions répressives</a:t>
            </a:r>
          </a:p>
          <a:p>
            <a:endParaRPr lang="fr-FR" sz="2000" b="1" dirty="0">
              <a:latin typeface="Times New Roman" panose="02020603050405020304" pitchFamily="18" charset="0"/>
              <a:cs typeface="Times New Roman" panose="02020603050405020304" pitchFamily="18" charset="0"/>
            </a:endParaRPr>
          </a:p>
          <a:p>
            <a:endParaRPr lang="fr-FR" sz="2000" b="1" dirty="0" smtClean="0">
              <a:latin typeface="Times New Roman" panose="02020603050405020304" pitchFamily="18" charset="0"/>
              <a:cs typeface="Times New Roman" panose="02020603050405020304" pitchFamily="18" charset="0"/>
            </a:endParaRPr>
          </a:p>
          <a:p>
            <a:pPr marL="0" indent="0">
              <a:buNone/>
            </a:pPr>
            <a:endParaRPr lang="fr-FR" sz="2000" dirty="0" smtClean="0">
              <a:latin typeface="Times New Roman" panose="02020603050405020304" pitchFamily="18" charset="0"/>
              <a:cs typeface="Times New Roman" panose="02020603050405020304" pitchFamily="18" charset="0"/>
            </a:endParaRPr>
          </a:p>
          <a:p>
            <a:pPr algn="just"/>
            <a:r>
              <a:rPr lang="fr-FR" sz="2000"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En cas de pollution des sols le principe de base applicable est celui de</a:t>
            </a:r>
            <a:r>
              <a:rPr lang="fr-FR" sz="2000" dirty="0">
                <a:solidFill>
                  <a:srgbClr val="FF0000"/>
                </a:solidFill>
                <a:latin typeface="Times New Roman" panose="02020603050405020304" pitchFamily="18" charset="0"/>
                <a:cs typeface="Times New Roman" panose="02020603050405020304" pitchFamily="18" charset="0"/>
              </a:rPr>
              <a:t> pollueur - payeur</a:t>
            </a:r>
            <a:r>
              <a:rPr lang="fr-FR" sz="2000" dirty="0">
                <a:latin typeface="Times New Roman" panose="02020603050405020304" pitchFamily="18" charset="0"/>
                <a:cs typeface="Times New Roman" panose="02020603050405020304" pitchFamily="18" charset="0"/>
              </a:rPr>
              <a:t>.</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Le principe du pollueur-payeur est le fait de faire assumer la charge financière de la prévention, de la réduction et de la lutte contre la pollution au pollueur. Dans cette optique, les équipements et produits polluants sont plus taxés que des produits dits </a:t>
            </a:r>
            <a:r>
              <a:rPr lang="fr-FR" sz="2000" i="1" dirty="0">
                <a:latin typeface="Times New Roman" panose="02020603050405020304" pitchFamily="18" charset="0"/>
                <a:cs typeface="Times New Roman" panose="02020603050405020304" pitchFamily="18" charset="0"/>
              </a:rPr>
              <a:t>écologiques</a:t>
            </a:r>
            <a:r>
              <a:rPr lang="fr-FR" sz="2000" dirty="0">
                <a:latin typeface="Times New Roman" panose="02020603050405020304" pitchFamily="18" charset="0"/>
                <a:cs typeface="Times New Roman" panose="02020603050405020304" pitchFamily="18" charset="0"/>
              </a:rPr>
              <a:t>. Et lors d'une pollution, le pollueur est censé assumer le nettoyage des zones contaminées.</a:t>
            </a:r>
            <a:br>
              <a:rPr lang="fr-FR" sz="2000" dirty="0">
                <a:latin typeface="Times New Roman" panose="02020603050405020304" pitchFamily="18" charset="0"/>
                <a:cs typeface="Times New Roman" panose="02020603050405020304" pitchFamily="18" charset="0"/>
              </a:rPr>
            </a:br>
            <a:endParaRPr lang="fr-FR" sz="2000" dirty="0"/>
          </a:p>
        </p:txBody>
      </p:sp>
    </p:spTree>
    <p:extLst>
      <p:ext uri="{BB962C8B-B14F-4D97-AF65-F5344CB8AC3E}">
        <p14:creationId xmlns:p14="http://schemas.microsoft.com/office/powerpoint/2010/main" val="1169525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pbs.twimg.com/media/BofOn9SIAAEvA3F.jpg"/>
          <p:cNvPicPr>
            <a:picLocks noChangeAspect="1" noChangeArrowheads="1"/>
          </p:cNvPicPr>
          <p:nvPr/>
        </p:nvPicPr>
        <p:blipFill rotWithShape="1">
          <a:blip r:embed="rId2">
            <a:extLst>
              <a:ext uri="{28A0092B-C50C-407E-A947-70E740481C1C}">
                <a14:useLocalDpi xmlns:a14="http://schemas.microsoft.com/office/drawing/2010/main" val="0"/>
              </a:ext>
            </a:extLst>
          </a:blip>
          <a:srcRect b="18926"/>
          <a:stretch/>
        </p:blipFill>
        <p:spPr bwMode="auto">
          <a:xfrm>
            <a:off x="0" y="1"/>
            <a:ext cx="7091363" cy="325120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595307" y="2394405"/>
            <a:ext cx="5272560" cy="660153"/>
          </a:xfrm>
        </p:spPr>
        <p:txBody>
          <a:bodyPr/>
          <a:lstStyle/>
          <a:p>
            <a:r>
              <a:rPr lang="fr-FR" b="1" dirty="0" smtClean="0">
                <a:solidFill>
                  <a:srgbClr val="92D050"/>
                </a:solidFill>
              </a:rPr>
              <a:t>III-Pollution </a:t>
            </a:r>
            <a:r>
              <a:rPr lang="fr-FR" b="1" dirty="0">
                <a:solidFill>
                  <a:srgbClr val="92D050"/>
                </a:solidFill>
              </a:rPr>
              <a:t>de l’eau </a:t>
            </a:r>
            <a:endParaRPr lang="fr-FR" dirty="0">
              <a:solidFill>
                <a:srgbClr val="92D050"/>
              </a:solidFill>
            </a:endParaRPr>
          </a:p>
        </p:txBody>
      </p:sp>
      <p:sp>
        <p:nvSpPr>
          <p:cNvPr id="3" name="Espace réservé du contenu 2"/>
          <p:cNvSpPr>
            <a:spLocks noGrp="1"/>
          </p:cNvSpPr>
          <p:nvPr>
            <p:ph idx="1"/>
          </p:nvPr>
        </p:nvSpPr>
        <p:spPr>
          <a:xfrm>
            <a:off x="595307" y="4173207"/>
            <a:ext cx="5907314" cy="2551510"/>
          </a:xfrm>
        </p:spPr>
        <p:txBody>
          <a:bodyPr>
            <a:normAutofit/>
          </a:bodyPr>
          <a:lstStyle/>
          <a:p>
            <a:pPr algn="just"/>
            <a:r>
              <a:rPr lang="fr-FR" sz="2000" dirty="0">
                <a:latin typeface="Times New Roman" panose="02020603050405020304" pitchFamily="18" charset="0"/>
                <a:cs typeface="Times New Roman" panose="02020603050405020304" pitchFamily="18" charset="0"/>
              </a:rPr>
              <a:t>L’eau, élément vital s’il en est (Lamy, 1995), est aussi un agent efficace de transport et de dissémination de la pollution et des maladies. C’est pourquoi nous devons prendre garde avec un soin extrême et une vigilance constante, de sa qualité et de sa potabilité</a:t>
            </a:r>
          </a:p>
        </p:txBody>
      </p:sp>
      <p:sp>
        <p:nvSpPr>
          <p:cNvPr id="4" name="Rectangle 3"/>
          <p:cNvSpPr/>
          <p:nvPr/>
        </p:nvSpPr>
        <p:spPr>
          <a:xfrm>
            <a:off x="1130299" y="3297052"/>
            <a:ext cx="4830763" cy="369332"/>
          </a:xfrm>
          <a:prstGeom prst="rect">
            <a:avLst/>
          </a:prstGeom>
        </p:spPr>
        <p:txBody>
          <a:bodyPr wrap="square">
            <a:spAutoFit/>
          </a:bodyPr>
          <a:lstStyle/>
          <a:p>
            <a:pPr lvl="0" defTabSz="914400">
              <a:defRPr sz="1800" b="0" i="0" u="none" strike="noStrike" kern="0" cap="none" spc="0" baseline="0">
                <a:solidFill>
                  <a:srgbClr val="000000"/>
                </a:solidFill>
                <a:uFillTx/>
              </a:defRPr>
            </a:pPr>
            <a:r>
              <a:rPr lang="fr-FR" b="1" dirty="0">
                <a:solidFill>
                  <a:srgbClr val="FF0000"/>
                </a:solidFill>
                <a:latin typeface="Arial" pitchFamily="34"/>
              </a:rPr>
              <a:t>L'eau est précieuse, ne la gaspillons pas!!</a:t>
            </a:r>
            <a:endParaRPr lang="fr-FR" dirty="0">
              <a:solidFill>
                <a:srgbClr val="000000"/>
              </a:solidFill>
              <a:latin typeface="Calibri"/>
            </a:endParaRPr>
          </a:p>
        </p:txBody>
      </p:sp>
    </p:spTree>
    <p:extLst>
      <p:ext uri="{BB962C8B-B14F-4D97-AF65-F5344CB8AC3E}">
        <p14:creationId xmlns:p14="http://schemas.microsoft.com/office/powerpoint/2010/main" val="3320832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0286" y="667657"/>
            <a:ext cx="6197600" cy="5874727"/>
          </a:xfrm>
        </p:spPr>
        <p:txBody>
          <a:bodyPr>
            <a:normAutofit/>
          </a:bodyPr>
          <a:lstStyle/>
          <a:p>
            <a:pPr algn="just"/>
            <a:r>
              <a:rPr lang="fr-FR" sz="2000" dirty="0">
                <a:latin typeface="Times New Roman" panose="02020603050405020304" pitchFamily="18" charset="0"/>
                <a:cs typeface="Times New Roman" panose="02020603050405020304" pitchFamily="18" charset="0"/>
              </a:rPr>
              <a:t>L’urbanisation n'est pas polluante en soi mais elle a beaucoup d'</a:t>
            </a:r>
            <a:r>
              <a:rPr lang="fr-FR" sz="2000" dirty="0">
                <a:latin typeface="Times New Roman" panose="02020603050405020304" pitchFamily="18" charset="0"/>
                <a:cs typeface="Times New Roman" panose="02020603050405020304" pitchFamily="18" charset="0"/>
                <a:hlinkClick r:id="rId2"/>
              </a:rPr>
              <a:t>incidences</a:t>
            </a:r>
            <a:r>
              <a:rPr lang="fr-FR" sz="2000" dirty="0">
                <a:latin typeface="Times New Roman" panose="02020603050405020304" pitchFamily="18" charset="0"/>
                <a:cs typeface="Times New Roman" panose="02020603050405020304" pitchFamily="18" charset="0"/>
              </a:rPr>
              <a:t> sur la qualité de l'eau souvent indirectes. Le bétonnage de grandes surfaces favorise une accélération des écoulements et ne laisse pas le temps ni la possibilité à l'eau de s'infiltrer pour être purifiée par le terrain. D'autre part ce bétonnage systématique des villes favorise des </a:t>
            </a:r>
            <a:r>
              <a:rPr lang="fr-FR" sz="2000" dirty="0">
                <a:latin typeface="Times New Roman" panose="02020603050405020304" pitchFamily="18" charset="0"/>
                <a:cs typeface="Times New Roman" panose="02020603050405020304" pitchFamily="18" charset="0"/>
                <a:hlinkClick r:id="rId3"/>
              </a:rPr>
              <a:t>inondations</a:t>
            </a:r>
            <a:r>
              <a:rPr lang="fr-FR" sz="2000" dirty="0">
                <a:latin typeface="Times New Roman" panose="02020603050405020304" pitchFamily="18" charset="0"/>
                <a:cs typeface="Times New Roman" panose="02020603050405020304" pitchFamily="18" charset="0"/>
              </a:rPr>
              <a:t> en aval à cause de l'accélération des écoulements précisément. Une autre incidence notable de l'urbanisation sur la qualité de l'eau et des milieux aquatiques est la modification du milieu et ceci est particulièrement grave quand il s'agit de rives de fleuves ou de lacs ou de côtes marines. </a:t>
            </a:r>
          </a:p>
          <a:p>
            <a:endParaRPr lang="fr-FR" dirty="0"/>
          </a:p>
        </p:txBody>
      </p:sp>
    </p:spTree>
    <p:extLst>
      <p:ext uri="{BB962C8B-B14F-4D97-AF65-F5344CB8AC3E}">
        <p14:creationId xmlns:p14="http://schemas.microsoft.com/office/powerpoint/2010/main" val="2685245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38628" y="812798"/>
            <a:ext cx="5863772" cy="5936345"/>
          </a:xfrm>
        </p:spPr>
        <p:txBody>
          <a:bodyPr>
            <a:noAutofit/>
          </a:bodyPr>
          <a:lstStyle/>
          <a:p>
            <a:pPr marL="0" indent="0" algn="just">
              <a:buNone/>
            </a:pPr>
            <a:r>
              <a:rPr lang="fr-FR" sz="1800" dirty="0" smtClean="0"/>
              <a:t>La </a:t>
            </a:r>
            <a:r>
              <a:rPr lang="fr-FR" sz="1800" dirty="0"/>
              <a:t>pollution de l'eau peut avoir diverses origines parmi </a:t>
            </a:r>
            <a:r>
              <a:rPr lang="fr-FR" sz="1800" dirty="0">
                <a:latin typeface="Times New Roman" panose="02020603050405020304" pitchFamily="18" charset="0"/>
                <a:cs typeface="Times New Roman" panose="02020603050405020304" pitchFamily="18" charset="0"/>
              </a:rPr>
              <a:t>lesquelles </a:t>
            </a:r>
            <a:r>
              <a:rPr lang="fr-FR" sz="1800" dirty="0" smtClean="0">
                <a:latin typeface="Times New Roman" panose="02020603050405020304" pitchFamily="18" charset="0"/>
                <a:cs typeface="Times New Roman" panose="02020603050405020304" pitchFamily="18" charset="0"/>
              </a:rPr>
              <a:t>:</a:t>
            </a:r>
            <a:endParaRPr lang="ar-DZ" sz="1800" dirty="0" smtClean="0">
              <a:latin typeface="Times New Roman" panose="02020603050405020304" pitchFamily="18" charset="0"/>
              <a:cs typeface="Times New Roman" panose="02020603050405020304" pitchFamily="18" charset="0"/>
            </a:endParaRPr>
          </a:p>
          <a:p>
            <a:pPr marL="0" indent="0" algn="just">
              <a:buNone/>
            </a:pPr>
            <a:endParaRPr lang="ar-DZ" sz="1800" dirty="0" smtClean="0">
              <a:latin typeface="Times New Roman" panose="02020603050405020304" pitchFamily="18" charset="0"/>
              <a:cs typeface="Times New Roman" panose="02020603050405020304" pitchFamily="18" charset="0"/>
            </a:endParaRPr>
          </a:p>
          <a:p>
            <a:pPr marL="0" indent="0" algn="just">
              <a:buNone/>
            </a:pPr>
            <a:endParaRPr lang="fr-FR" sz="1800" dirty="0">
              <a:latin typeface="Times New Roman" panose="02020603050405020304" pitchFamily="18" charset="0"/>
              <a:cs typeface="Times New Roman" panose="02020603050405020304" pitchFamily="18" charset="0"/>
            </a:endParaRPr>
          </a:p>
          <a:p>
            <a:pPr lvl="0" algn="just"/>
            <a:r>
              <a:rPr lang="fr-FR" sz="1800" b="1" dirty="0">
                <a:latin typeface="Times New Roman" panose="02020603050405020304" pitchFamily="18" charset="0"/>
                <a:cs typeface="Times New Roman" panose="02020603050405020304" pitchFamily="18" charset="0"/>
              </a:rPr>
              <a:t>l'industrie </a:t>
            </a:r>
            <a:endParaRPr lang="ar-DZ" sz="1800" dirty="0">
              <a:latin typeface="Times New Roman" panose="02020603050405020304" pitchFamily="18" charset="0"/>
              <a:cs typeface="Times New Roman" panose="02020603050405020304" pitchFamily="18" charset="0"/>
            </a:endParaRPr>
          </a:p>
          <a:p>
            <a:pPr marL="0" lvl="0" indent="0" algn="just">
              <a:buNone/>
            </a:pPr>
            <a:r>
              <a:rPr lang="fr-FR" sz="1800" dirty="0" smtClean="0">
                <a:latin typeface="Times New Roman" panose="02020603050405020304" pitchFamily="18" charset="0"/>
                <a:cs typeface="Times New Roman" panose="02020603050405020304" pitchFamily="18" charset="0"/>
              </a:rPr>
              <a:t>Dont </a:t>
            </a:r>
            <a:r>
              <a:rPr lang="fr-FR" sz="1800" dirty="0">
                <a:latin typeface="Times New Roman" panose="02020603050405020304" pitchFamily="18" charset="0"/>
                <a:cs typeface="Times New Roman" panose="02020603050405020304" pitchFamily="18" charset="0"/>
              </a:rPr>
              <a:t>ses sous-produits sont une des sources de pollution de l'eau parmi les plus importantes. Il s'agit essentiellement des produits chimiques et d'</a:t>
            </a:r>
            <a:r>
              <a:rPr lang="fr-FR" sz="1800" dirty="0">
                <a:latin typeface="Times New Roman" panose="02020603050405020304" pitchFamily="18" charset="0"/>
                <a:cs typeface="Times New Roman" panose="02020603050405020304" pitchFamily="18" charset="0"/>
                <a:hlinkClick r:id="rId2" tooltip="Hydrocarbure"/>
              </a:rPr>
              <a:t>hydrocarbures</a:t>
            </a:r>
            <a:r>
              <a:rPr lang="fr-FR" sz="1800" dirty="0">
                <a:latin typeface="Times New Roman" panose="02020603050405020304" pitchFamily="18" charset="0"/>
                <a:cs typeface="Times New Roman" panose="02020603050405020304" pitchFamily="18" charset="0"/>
              </a:rPr>
              <a:t> (</a:t>
            </a:r>
            <a:r>
              <a:rPr lang="fr-FR" sz="1800" dirty="0" smtClean="0">
                <a:latin typeface="Times New Roman" panose="02020603050405020304" pitchFamily="18" charset="0"/>
                <a:cs typeface="Times New Roman" panose="02020603050405020304" pitchFamily="18" charset="0"/>
              </a:rPr>
              <a:t>par</a:t>
            </a:r>
            <a:r>
              <a:rPr lang="ar-DZ" sz="1800" dirty="0" smtClean="0">
                <a:latin typeface="Times New Roman" panose="02020603050405020304" pitchFamily="18" charset="0"/>
                <a:cs typeface="Times New Roman" panose="02020603050405020304" pitchFamily="18" charset="0"/>
              </a:rPr>
              <a:t> </a:t>
            </a:r>
            <a:r>
              <a:rPr lang="fr-FR" sz="1800" dirty="0" smtClean="0">
                <a:latin typeface="Times New Roman" panose="02020603050405020304" pitchFamily="18" charset="0"/>
                <a:cs typeface="Times New Roman" panose="02020603050405020304" pitchFamily="18" charset="0"/>
              </a:rPr>
              <a:t>exemple</a:t>
            </a:r>
            <a:r>
              <a:rPr lang="fr-FR" sz="1800" dirty="0">
                <a:latin typeface="Times New Roman" panose="02020603050405020304" pitchFamily="18" charset="0"/>
                <a:cs typeface="Times New Roman" panose="02020603050405020304" pitchFamily="18" charset="0"/>
              </a:rPr>
              <a:t> : </a:t>
            </a:r>
            <a:r>
              <a:rPr lang="fr-FR" sz="1800" dirty="0">
                <a:latin typeface="Times New Roman" panose="02020603050405020304" pitchFamily="18" charset="0"/>
                <a:cs typeface="Times New Roman" panose="02020603050405020304" pitchFamily="18" charset="0"/>
                <a:hlinkClick r:id="rId3" tooltip="Dégazage (marine)"/>
              </a:rPr>
              <a:t>dégazage</a:t>
            </a:r>
            <a:r>
              <a:rPr lang="fr-FR" sz="1800" dirty="0">
                <a:latin typeface="Times New Roman" panose="02020603050405020304" pitchFamily="18" charset="0"/>
                <a:cs typeface="Times New Roman" panose="02020603050405020304" pitchFamily="18" charset="0"/>
              </a:rPr>
              <a:t> en mer, rejet de papeteries, etc.) ;</a:t>
            </a:r>
          </a:p>
          <a:p>
            <a:pPr lvl="0" algn="just"/>
            <a:r>
              <a:rPr lang="fr-FR" sz="1800" b="1" dirty="0">
                <a:latin typeface="Times New Roman" panose="02020603050405020304" pitchFamily="18" charset="0"/>
                <a:cs typeface="Times New Roman" panose="02020603050405020304" pitchFamily="18" charset="0"/>
              </a:rPr>
              <a:t>l'agriculture </a:t>
            </a:r>
            <a:endParaRPr lang="fr-FR" sz="1800" dirty="0">
              <a:latin typeface="Times New Roman" panose="02020603050405020304" pitchFamily="18" charset="0"/>
              <a:cs typeface="Times New Roman" panose="02020603050405020304" pitchFamily="18" charset="0"/>
            </a:endParaRPr>
          </a:p>
          <a:p>
            <a:pPr marL="0" indent="0" algn="just">
              <a:buNone/>
            </a:pPr>
            <a:r>
              <a:rPr lang="fr-FR" sz="1800" dirty="0">
                <a:latin typeface="Times New Roman" panose="02020603050405020304" pitchFamily="18" charset="0"/>
                <a:cs typeface="Times New Roman" panose="02020603050405020304" pitchFamily="18" charset="0"/>
              </a:rPr>
              <a:t>Dont l'utilisation excessive de produits chimiques (entre autres avec l'épandage du </a:t>
            </a:r>
            <a:r>
              <a:rPr lang="fr-FR" sz="1800" dirty="0">
                <a:latin typeface="Times New Roman" panose="02020603050405020304" pitchFamily="18" charset="0"/>
                <a:cs typeface="Times New Roman" panose="02020603050405020304" pitchFamily="18" charset="0"/>
                <a:hlinkClick r:id="rId4" tooltip="Lisier"/>
              </a:rPr>
              <a:t>lisier</a:t>
            </a:r>
            <a:r>
              <a:rPr lang="fr-FR" sz="1800" dirty="0">
                <a:latin typeface="Times New Roman" panose="02020603050405020304" pitchFamily="18" charset="0"/>
                <a:cs typeface="Times New Roman" panose="02020603050405020304" pitchFamily="18" charset="0"/>
              </a:rPr>
              <a:t>) qui finissent soit dans les nappes phréatiques soit dans les cours d'eau par ruissellement ;</a:t>
            </a:r>
          </a:p>
          <a:p>
            <a:pPr lvl="0" algn="just"/>
            <a:r>
              <a:rPr lang="fr-FR" sz="1800" b="1" dirty="0">
                <a:latin typeface="Times New Roman" panose="02020603050405020304" pitchFamily="18" charset="0"/>
                <a:cs typeface="Times New Roman" panose="02020603050405020304" pitchFamily="18" charset="0"/>
              </a:rPr>
              <a:t>L’automobile</a:t>
            </a:r>
            <a:endParaRPr lang="fr-FR" sz="1800" dirty="0">
              <a:latin typeface="Times New Roman" panose="02020603050405020304" pitchFamily="18" charset="0"/>
              <a:cs typeface="Times New Roman" panose="02020603050405020304" pitchFamily="18" charset="0"/>
            </a:endParaRPr>
          </a:p>
          <a:p>
            <a:pPr marL="0" indent="0" algn="just">
              <a:buNone/>
            </a:pPr>
            <a:r>
              <a:rPr lang="fr-FR" sz="1800" dirty="0">
                <a:latin typeface="Times New Roman" panose="02020603050405020304" pitchFamily="18" charset="0"/>
                <a:cs typeface="Times New Roman" panose="02020603050405020304" pitchFamily="18" charset="0"/>
              </a:rPr>
              <a:t>Dont les rejets d'hydrocarbures (carburants imbrûlés, huile, etc.) finissent dans les cours d'eau s'ils ne sont pas captés et recyclés correctement ;</a:t>
            </a:r>
          </a:p>
          <a:p>
            <a:pPr marL="0" lvl="0" indent="0" algn="just">
              <a:buNone/>
            </a:pPr>
            <a:r>
              <a:rPr lang="fr-FR" sz="1800" dirty="0" smtClean="0">
                <a:latin typeface="Times New Roman" panose="02020603050405020304" pitchFamily="18" charset="0"/>
                <a:cs typeface="Times New Roman" panose="02020603050405020304" pitchFamily="18" charset="0"/>
              </a:rPr>
              <a:t>.</a:t>
            </a:r>
            <a:endParaRPr lang="fr-FR" sz="1800" dirty="0">
              <a:latin typeface="Times New Roman" panose="02020603050405020304" pitchFamily="18" charset="0"/>
              <a:cs typeface="Times New Roman" panose="02020603050405020304" pitchFamily="18" charset="0"/>
            </a:endParaRPr>
          </a:p>
          <a:p>
            <a:endParaRPr lang="fr-FR" sz="1800" dirty="0"/>
          </a:p>
        </p:txBody>
      </p:sp>
    </p:spTree>
    <p:extLst>
      <p:ext uri="{BB962C8B-B14F-4D97-AF65-F5344CB8AC3E}">
        <p14:creationId xmlns:p14="http://schemas.microsoft.com/office/powerpoint/2010/main" val="1012178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ésultat de recherche d'images pour &quot;pollution de l'eau&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 y="3352801"/>
            <a:ext cx="7091363" cy="4206874"/>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p:cNvSpPr>
            <a:spLocks noGrp="1"/>
          </p:cNvSpPr>
          <p:nvPr>
            <p:ph idx="1"/>
          </p:nvPr>
        </p:nvSpPr>
        <p:spPr>
          <a:xfrm>
            <a:off x="464457" y="582284"/>
            <a:ext cx="6183086" cy="3048421"/>
          </a:xfrm>
        </p:spPr>
        <p:txBody>
          <a:bodyPr>
            <a:normAutofit/>
          </a:bodyPr>
          <a:lstStyle/>
          <a:p>
            <a:pPr lvl="0"/>
            <a:r>
              <a:rPr lang="fr-FR" sz="2000" b="1" dirty="0">
                <a:latin typeface="Times New Roman" panose="02020603050405020304" pitchFamily="18" charset="0"/>
                <a:cs typeface="Times New Roman" panose="02020603050405020304" pitchFamily="18" charset="0"/>
              </a:rPr>
              <a:t>les </a:t>
            </a:r>
            <a:r>
              <a:rPr lang="fr-FR" sz="2000" b="1" dirty="0" smtClean="0">
                <a:latin typeface="Times New Roman" panose="02020603050405020304" pitchFamily="18" charset="0"/>
                <a:cs typeface="Times New Roman" panose="02020603050405020304" pitchFamily="18" charset="0"/>
              </a:rPr>
              <a:t>eaux usées</a:t>
            </a:r>
            <a:r>
              <a:rPr lang="fr-FR" sz="2000" b="1" dirty="0">
                <a:latin typeface="Times New Roman" panose="02020603050405020304" pitchFamily="18" charset="0"/>
                <a:cs typeface="Times New Roman" panose="02020603050405020304" pitchFamily="18" charset="0"/>
              </a:rPr>
              <a:t> </a:t>
            </a:r>
            <a:endParaRPr lang="fr-FR" sz="2000" b="1" dirty="0" smtClean="0">
              <a:latin typeface="Times New Roman" panose="02020603050405020304" pitchFamily="18" charset="0"/>
              <a:cs typeface="Times New Roman" panose="02020603050405020304" pitchFamily="18" charset="0"/>
            </a:endParaRPr>
          </a:p>
          <a:p>
            <a:pPr marL="0" lvl="0" indent="0" algn="just">
              <a:buNone/>
            </a:pPr>
            <a:r>
              <a:rPr lang="fr-FR" sz="2000" dirty="0">
                <a:latin typeface="Times New Roman" panose="02020603050405020304" pitchFamily="18" charset="0"/>
                <a:cs typeface="Times New Roman" panose="02020603050405020304" pitchFamily="18" charset="0"/>
              </a:rPr>
              <a:t>C'est un milieu favorable pour la mise en place d'une microfaune bactérienne (développement des bactéries</a:t>
            </a:r>
            <a:r>
              <a:rPr lang="fr-FR" sz="2000" dirty="0" smtClean="0">
                <a:latin typeface="Times New Roman" panose="02020603050405020304" pitchFamily="18" charset="0"/>
                <a:cs typeface="Times New Roman" panose="02020603050405020304" pitchFamily="18" charset="0"/>
              </a:rPr>
              <a:t>). Si </a:t>
            </a:r>
            <a:r>
              <a:rPr lang="fr-FR" sz="2000" dirty="0">
                <a:latin typeface="Times New Roman" panose="02020603050405020304" pitchFamily="18" charset="0"/>
                <a:cs typeface="Times New Roman" panose="02020603050405020304" pitchFamily="18" charset="0"/>
              </a:rPr>
              <a:t>elles ne sont pas </a:t>
            </a:r>
            <a:r>
              <a:rPr lang="fr-FR" sz="2000" dirty="0">
                <a:latin typeface="Times New Roman" panose="02020603050405020304" pitchFamily="18" charset="0"/>
                <a:cs typeface="Times New Roman" panose="02020603050405020304" pitchFamily="18" charset="0"/>
                <a:hlinkClick r:id="rId3" tooltip="Épuration des eaux"/>
              </a:rPr>
              <a:t>traitées correctement</a:t>
            </a:r>
            <a:r>
              <a:rPr lang="fr-FR" sz="2000" dirty="0">
                <a:latin typeface="Times New Roman" panose="02020603050405020304" pitchFamily="18" charset="0"/>
                <a:cs typeface="Times New Roman" panose="02020603050405020304" pitchFamily="18" charset="0"/>
              </a:rPr>
              <a:t>, peuvent être une source de pollution de l'eau. Dans la plupart des pays développés comme en France des législations ont été mises en place obligeant à un traitement des eaux usées, afin de réduire ce type de pollution.</a:t>
            </a:r>
          </a:p>
        </p:txBody>
      </p:sp>
    </p:spTree>
    <p:extLst>
      <p:ext uri="{BB962C8B-B14F-4D97-AF65-F5344CB8AC3E}">
        <p14:creationId xmlns:p14="http://schemas.microsoft.com/office/powerpoint/2010/main" val="3714334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8854" y="754743"/>
            <a:ext cx="5618746" cy="5758613"/>
          </a:xfrm>
        </p:spPr>
        <p:txBody>
          <a:bodyPr/>
          <a:lstStyle/>
          <a:p>
            <a:pPr marL="0" indent="0" algn="just">
              <a:buNone/>
            </a:pPr>
            <a:r>
              <a:rPr lang="fr-FR" sz="2000" dirty="0">
                <a:latin typeface="Times New Roman" panose="02020603050405020304" pitchFamily="18" charset="0"/>
                <a:cs typeface="Times New Roman" panose="02020603050405020304" pitchFamily="18" charset="0"/>
              </a:rPr>
              <a:t>La </a:t>
            </a:r>
            <a:r>
              <a:rPr lang="fr-FR" sz="2000" dirty="0">
                <a:latin typeface="Times New Roman" panose="02020603050405020304" pitchFamily="18" charset="0"/>
                <a:cs typeface="Times New Roman" panose="02020603050405020304" pitchFamily="18" charset="0"/>
                <a:hlinkClick r:id="rId2" tooltip="Pollution des eaux"/>
              </a:rPr>
              <a:t>pollution des eaux</a:t>
            </a:r>
            <a:r>
              <a:rPr lang="fr-FR" sz="2000" dirty="0">
                <a:latin typeface="Times New Roman" panose="02020603050405020304" pitchFamily="18" charset="0"/>
                <a:cs typeface="Times New Roman" panose="02020603050405020304" pitchFamily="18" charset="0"/>
              </a:rPr>
              <a:t> cause 14 000 décès par jour, pollution principalement la conséquence de mauvais traitements des </a:t>
            </a:r>
            <a:r>
              <a:rPr lang="fr-FR" sz="2000" dirty="0">
                <a:latin typeface="Times New Roman" panose="02020603050405020304" pitchFamily="18" charset="0"/>
                <a:cs typeface="Times New Roman" panose="02020603050405020304" pitchFamily="18" charset="0"/>
                <a:hlinkClick r:id="rId3" tooltip="Eaux usées"/>
              </a:rPr>
              <a:t>eaux usées</a:t>
            </a:r>
            <a:r>
              <a:rPr lang="fr-FR" sz="2000" dirty="0">
                <a:latin typeface="Times New Roman" panose="02020603050405020304" pitchFamily="18" charset="0"/>
                <a:cs typeface="Times New Roman" panose="02020603050405020304" pitchFamily="18" charset="0"/>
              </a:rPr>
              <a:t> dans les </a:t>
            </a:r>
            <a:r>
              <a:rPr lang="fr-FR" sz="2000" dirty="0">
                <a:latin typeface="Times New Roman" panose="02020603050405020304" pitchFamily="18" charset="0"/>
                <a:cs typeface="Times New Roman" panose="02020603050405020304" pitchFamily="18" charset="0"/>
                <a:hlinkClick r:id="rId4" tooltip="Pays en voie de développement"/>
              </a:rPr>
              <a:t>pays en voie de développement</a:t>
            </a:r>
            <a:r>
              <a:rPr lang="fr-FR" sz="2000" dirty="0">
                <a:latin typeface="Times New Roman" panose="02020603050405020304" pitchFamily="18" charset="0"/>
                <a:cs typeface="Times New Roman" panose="02020603050405020304" pitchFamily="18" charset="0"/>
              </a:rPr>
              <a:t>. Il est estimé que 700 millions d'</a:t>
            </a:r>
            <a:r>
              <a:rPr lang="fr-FR" sz="2000" dirty="0">
                <a:latin typeface="Times New Roman" panose="02020603050405020304" pitchFamily="18" charset="0"/>
                <a:cs typeface="Times New Roman" panose="02020603050405020304" pitchFamily="18" charset="0"/>
                <a:hlinkClick r:id="rId5" tooltip="Inde"/>
              </a:rPr>
              <a:t>indiens</a:t>
            </a:r>
            <a:r>
              <a:rPr lang="fr-FR" sz="2000" dirty="0">
                <a:latin typeface="Times New Roman" panose="02020603050405020304" pitchFamily="18" charset="0"/>
                <a:cs typeface="Times New Roman" panose="02020603050405020304" pitchFamily="18" charset="0"/>
              </a:rPr>
              <a:t> n'ont aucun accès à l'hygiène et qu'un millier d'enfants meurt chaque jour de diarrhée infectieuse. Près de 500 millions de Chinois n'ont aucun accès à de l'eau potable.</a:t>
            </a:r>
          </a:p>
          <a:p>
            <a:endParaRPr lang="fr-FR" dirty="0"/>
          </a:p>
        </p:txBody>
      </p:sp>
      <p:pic>
        <p:nvPicPr>
          <p:cNvPr id="5122" name="Picture 2" descr="Image associé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352800"/>
            <a:ext cx="7091363"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135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Les émissions de polluant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91363" cy="6139543"/>
          </a:xfrm>
          <a:prstGeom prst="rect">
            <a:avLst/>
          </a:prstGeom>
          <a:noFill/>
          <a:ln>
            <a:noFill/>
          </a:ln>
        </p:spPr>
      </p:pic>
      <p:sp>
        <p:nvSpPr>
          <p:cNvPr id="5" name="Rectangle 4"/>
          <p:cNvSpPr/>
          <p:nvPr/>
        </p:nvSpPr>
        <p:spPr>
          <a:xfrm>
            <a:off x="-1" y="6139543"/>
            <a:ext cx="7091363" cy="157414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7000"/>
              </a:lnSpc>
              <a:spcAft>
                <a:spcPts val="800"/>
              </a:spcAft>
              <a:tabLst>
                <a:tab pos="1266825" algn="l"/>
              </a:tabLst>
            </a:pPr>
            <a:r>
              <a:rPr lang="fr-FR" dirty="0">
                <a:latin typeface="Times New Roman" panose="02020603050405020304" pitchFamily="18" charset="0"/>
                <a:ea typeface="Calibri" panose="020F0502020204030204" pitchFamily="34" charset="0"/>
                <a:cs typeface="Times New Roman" panose="02020603050405020304" pitchFamily="18" charset="0"/>
              </a:rPr>
              <a:t>Descriptif détaillé du visuel « Les émissions de polluants » </a:t>
            </a:r>
            <a:r>
              <a:rPr lang="fr-FR" b="1" dirty="0">
                <a:latin typeface="Times New Roman" panose="02020603050405020304" pitchFamily="18" charset="0"/>
                <a:ea typeface="Calibri" panose="020F0502020204030204" pitchFamily="34" charset="0"/>
                <a:cs typeface="Times New Roman" panose="02020603050405020304" pitchFamily="18" charset="0"/>
              </a:rPr>
              <a:t>Origine naturelle</a:t>
            </a:r>
            <a:r>
              <a:rPr lang="fr-FR" dirty="0">
                <a:latin typeface="Times New Roman" panose="02020603050405020304" pitchFamily="18" charset="0"/>
                <a:ea typeface="Calibri" panose="020F0502020204030204" pitchFamily="34" charset="0"/>
                <a:cs typeface="Times New Roman" panose="02020603050405020304" pitchFamily="18" charset="0"/>
              </a:rPr>
              <a:t> : • zones humides ; • éruptions volcaniques ; • particules et substances émises par les végétaux ; • remise en suspension et transport de particules par le vent. </a:t>
            </a:r>
            <a:r>
              <a:rPr lang="fr-FR" b="1" dirty="0">
                <a:latin typeface="Times New Roman" panose="02020603050405020304" pitchFamily="18" charset="0"/>
                <a:ea typeface="Calibri" panose="020F0502020204030204" pitchFamily="34" charset="0"/>
                <a:cs typeface="Times New Roman" panose="02020603050405020304" pitchFamily="18" charset="0"/>
              </a:rPr>
              <a:t>Activités humaines</a:t>
            </a:r>
            <a:r>
              <a:rPr lang="fr-FR" dirty="0">
                <a:latin typeface="Times New Roman" panose="02020603050405020304" pitchFamily="18" charset="0"/>
                <a:ea typeface="Calibri" panose="020F0502020204030204" pitchFamily="34" charset="0"/>
                <a:cs typeface="Times New Roman" panose="02020603050405020304" pitchFamily="18" charset="0"/>
              </a:rPr>
              <a:t> : • agriculture ; • transports ; • déchets ; • activités industrielles ; • chauffage.</a:t>
            </a:r>
          </a:p>
        </p:txBody>
      </p:sp>
    </p:spTree>
    <p:extLst>
      <p:ext uri="{BB962C8B-B14F-4D97-AF65-F5344CB8AC3E}">
        <p14:creationId xmlns:p14="http://schemas.microsoft.com/office/powerpoint/2010/main" val="3062672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264552362"/>
              </p:ext>
            </p:extLst>
          </p:nvPr>
        </p:nvGraphicFramePr>
        <p:xfrm>
          <a:off x="-1" y="0"/>
          <a:ext cx="7091364" cy="7607698"/>
        </p:xfrm>
        <a:graphic>
          <a:graphicData uri="http://schemas.openxmlformats.org/drawingml/2006/table">
            <a:tbl>
              <a:tblPr firstRow="1" firstCol="1" bandRow="1">
                <a:tableStyleId>{793D81CF-94F2-401A-BA57-92F5A7B2D0C5}</a:tableStyleId>
              </a:tblPr>
              <a:tblGrid>
                <a:gridCol w="3545682">
                  <a:extLst>
                    <a:ext uri="{9D8B030D-6E8A-4147-A177-3AD203B41FA5}">
                      <a16:colId xmlns="" xmlns:a16="http://schemas.microsoft.com/office/drawing/2014/main" val="1777301719"/>
                    </a:ext>
                  </a:extLst>
                </a:gridCol>
                <a:gridCol w="3545682">
                  <a:extLst>
                    <a:ext uri="{9D8B030D-6E8A-4147-A177-3AD203B41FA5}">
                      <a16:colId xmlns="" xmlns:a16="http://schemas.microsoft.com/office/drawing/2014/main" val="4257930001"/>
                    </a:ext>
                  </a:extLst>
                </a:gridCol>
              </a:tblGrid>
              <a:tr h="251795">
                <a:tc>
                  <a:txBody>
                    <a:bodyPr/>
                    <a:lstStyle/>
                    <a:p>
                      <a:pPr algn="ctr">
                        <a:lnSpc>
                          <a:spcPct val="107000"/>
                        </a:lnSpc>
                        <a:spcAft>
                          <a:spcPts val="0"/>
                        </a:spcAft>
                      </a:pPr>
                      <a:r>
                        <a:rPr lang="fr-FR" sz="1400" dirty="0">
                          <a:effectLst/>
                          <a:latin typeface="Times New Roman" panose="02020603050405020304" pitchFamily="18" charset="0"/>
                          <a:cs typeface="Times New Roman" panose="02020603050405020304" pitchFamily="18" charset="0"/>
                        </a:rPr>
                        <a:t>Type de polluants</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0"/>
                        </a:spcAft>
                      </a:pPr>
                      <a:r>
                        <a:rPr lang="fr-FR" sz="1400">
                          <a:effectLst/>
                          <a:latin typeface="Times New Roman" panose="02020603050405020304" pitchFamily="18" charset="0"/>
                          <a:cs typeface="Times New Roman" panose="02020603050405020304" pitchFamily="18" charset="0"/>
                        </a:rPr>
                        <a:t>Risques à court terme</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2058548768"/>
                  </a:ext>
                </a:extLst>
              </a:tr>
              <a:tr h="644780">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NO</a:t>
                      </a:r>
                      <a:r>
                        <a:rPr lang="fr-FR" sz="1400" baseline="-25000" dirty="0">
                          <a:effectLst/>
                          <a:latin typeface="Times New Roman" panose="02020603050405020304" pitchFamily="18" charset="0"/>
                          <a:cs typeface="Times New Roman" panose="02020603050405020304" pitchFamily="18" charset="0"/>
                        </a:rPr>
                        <a:t>2</a:t>
                      </a:r>
                      <a:r>
                        <a:rPr lang="fr-FR" sz="1400" dirty="0">
                          <a:effectLst/>
                          <a:latin typeface="Times New Roman" panose="02020603050405020304" pitchFamily="18" charset="0"/>
                          <a:cs typeface="Times New Roman" panose="02020603050405020304" pitchFamily="18" charset="0"/>
                        </a:rPr>
                        <a:t> (dioxyde d'azote)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Irritation des bronches, aggrave les crises asthmatiques</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1690282877"/>
                  </a:ext>
                </a:extLst>
              </a:tr>
              <a:tr h="392318">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SO</a:t>
                      </a:r>
                      <a:r>
                        <a:rPr lang="fr-FR" sz="1400" baseline="-25000" dirty="0">
                          <a:effectLst/>
                          <a:latin typeface="Times New Roman" panose="02020603050405020304" pitchFamily="18" charset="0"/>
                          <a:cs typeface="Times New Roman" panose="02020603050405020304" pitchFamily="18" charset="0"/>
                        </a:rPr>
                        <a:t>2</a:t>
                      </a:r>
                      <a:r>
                        <a:rPr lang="fr-FR" sz="1400" dirty="0">
                          <a:effectLst/>
                          <a:latin typeface="Times New Roman" panose="02020603050405020304" pitchFamily="18" charset="0"/>
                          <a:cs typeface="Times New Roman" panose="02020603050405020304" pitchFamily="18" charset="0"/>
                        </a:rPr>
                        <a:t> (dioxyde de souffre)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Inflammation des bronches, essoufflement, toux</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4075327870"/>
                  </a:ext>
                </a:extLst>
              </a:tr>
              <a:tr h="644780">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Composés organiques volatils (COV)</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Troubles respiratoires, irritation des yeux, du nez, de la gorge, réactions allergiques</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1150349434"/>
                  </a:ext>
                </a:extLst>
              </a:tr>
              <a:tr h="644780">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CO (monoxyde de carbone)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Troubles respiratoires, maux de tête, vertiges, troubles digestifs, asphyxie, gaz mortel à forte dose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3036239009"/>
                  </a:ext>
                </a:extLst>
              </a:tr>
              <a:tr h="837786">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Particules fines (dont pollens et fumée de tabac)</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Accroissement de la sensibilité aux allergènes, allergies, effet dépendant des polluants qu'elles transportent</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3636405520"/>
                  </a:ext>
                </a:extLst>
              </a:tr>
              <a:tr h="392318">
                <a:tc>
                  <a:txBody>
                    <a:bodyPr/>
                    <a:lstStyle/>
                    <a:p>
                      <a:pPr algn="ctr">
                        <a:lnSpc>
                          <a:spcPct val="107000"/>
                        </a:lnSpc>
                        <a:spcAft>
                          <a:spcPts val="0"/>
                        </a:spcAft>
                      </a:pPr>
                      <a:r>
                        <a:rPr lang="fr-FR" sz="1400" dirty="0">
                          <a:effectLst/>
                          <a:latin typeface="Times New Roman" panose="02020603050405020304" pitchFamily="18" charset="0"/>
                          <a:cs typeface="Times New Roman" panose="02020603050405020304" pitchFamily="18" charset="0"/>
                        </a:rPr>
                        <a:t>Type de polluants</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gn="ctr">
                        <a:lnSpc>
                          <a:spcPct val="107000"/>
                        </a:lnSpc>
                        <a:spcAft>
                          <a:spcPts val="0"/>
                        </a:spcAft>
                      </a:pPr>
                      <a:r>
                        <a:rPr lang="fr-FR" sz="1400" dirty="0">
                          <a:effectLst/>
                          <a:latin typeface="Times New Roman" panose="02020603050405020304" pitchFamily="18" charset="0"/>
                          <a:cs typeface="Times New Roman" panose="02020603050405020304" pitchFamily="18" charset="0"/>
                        </a:rPr>
                        <a:t>Risques à long terme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2647969231"/>
                  </a:ext>
                </a:extLst>
              </a:tr>
              <a:tr h="1357588">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COV (dont formaldéhyde et benzène)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800"/>
                        </a:spcAft>
                      </a:pPr>
                      <a:r>
                        <a:rPr lang="fr-FR" sz="1400" dirty="0">
                          <a:effectLst/>
                          <a:latin typeface="Times New Roman" panose="02020603050405020304" pitchFamily="18" charset="0"/>
                          <a:cs typeface="Times New Roman" panose="02020603050405020304" pitchFamily="18" charset="0"/>
                        </a:rPr>
                        <a:t>Suspicion de toxicité pour la reproduction, suspicion de caractère cancérogène</a:t>
                      </a:r>
                    </a:p>
                    <a:p>
                      <a:pPr>
                        <a:lnSpc>
                          <a:spcPct val="107000"/>
                        </a:lnSpc>
                        <a:spcAft>
                          <a:spcPts val="800"/>
                        </a:spcAft>
                      </a:pPr>
                      <a:r>
                        <a:rPr lang="fr-FR" sz="1400" dirty="0">
                          <a:effectLst/>
                          <a:latin typeface="Times New Roman" panose="02020603050405020304" pitchFamily="18" charset="0"/>
                          <a:cs typeface="Times New Roman" panose="02020603050405020304" pitchFamily="18" charset="0"/>
                        </a:rPr>
                        <a:t>Formaldéhyde et benzène : cancérogènes avérés pour l'homme</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3473414495"/>
                  </a:ext>
                </a:extLst>
              </a:tr>
              <a:tr h="392318">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Fumée de tabac</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Cancer du poumon</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4282758270"/>
                  </a:ext>
                </a:extLst>
              </a:tr>
              <a:tr h="901282">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Particules fines et fibres (dont amiante)</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Aggravation des maladies respiratoires et cardio-vasculaires, fibroses des </a:t>
                      </a:r>
                      <a:r>
                        <a:rPr lang="fr-FR" sz="1400" dirty="0" err="1">
                          <a:effectLst/>
                          <a:latin typeface="Times New Roman" panose="02020603050405020304" pitchFamily="18" charset="0"/>
                          <a:cs typeface="Times New Roman" panose="02020603050405020304" pitchFamily="18" charset="0"/>
                        </a:rPr>
                        <a:t>poumouns</a:t>
                      </a:r>
                      <a:r>
                        <a:rPr lang="fr-FR" sz="1400" dirty="0">
                          <a:effectLst/>
                          <a:latin typeface="Times New Roman" panose="02020603050405020304" pitchFamily="18" charset="0"/>
                          <a:cs typeface="Times New Roman" panose="02020603050405020304" pitchFamily="18" charset="0"/>
                        </a:rPr>
                        <a:t> et de la </a:t>
                      </a:r>
                      <a:r>
                        <a:rPr lang="fr-FR" sz="1400" dirty="0" err="1">
                          <a:effectLst/>
                          <a:latin typeface="Times New Roman" panose="02020603050405020304" pitchFamily="18" charset="0"/>
                          <a:cs typeface="Times New Roman" panose="02020603050405020304" pitchFamily="18" charset="0"/>
                        </a:rPr>
                        <a:t>pièvre</a:t>
                      </a:r>
                      <a:r>
                        <a:rPr lang="fr-FR" sz="1400" dirty="0">
                          <a:effectLst/>
                          <a:latin typeface="Times New Roman" panose="02020603050405020304" pitchFamily="18" charset="0"/>
                          <a:cs typeface="Times New Roman" panose="02020603050405020304" pitchFamily="18" charset="0"/>
                        </a:rPr>
                        <a:t>, cancérogènes</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4172134799"/>
                  </a:ext>
                </a:extLst>
              </a:tr>
              <a:tr h="644113">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CO</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Angoisse, aggravation des maladies cardio-vasculaires</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3374264713"/>
                  </a:ext>
                </a:extLst>
              </a:tr>
              <a:tr h="392318">
                <a:tc>
                  <a:txBody>
                    <a:bodyPr/>
                    <a:lstStyle/>
                    <a:p>
                      <a:pPr>
                        <a:lnSpc>
                          <a:spcPct val="107000"/>
                        </a:lnSpc>
                        <a:spcAft>
                          <a:spcPts val="0"/>
                        </a:spcAft>
                      </a:pPr>
                      <a:r>
                        <a:rPr lang="fr-FR" sz="1400">
                          <a:effectLst/>
                          <a:latin typeface="Times New Roman" panose="02020603050405020304" pitchFamily="18" charset="0"/>
                          <a:cs typeface="Times New Roman" panose="02020603050405020304" pitchFamily="18" charset="0"/>
                        </a:rPr>
                        <a:t>Radon</a:t>
                      </a:r>
                      <a:endParaRPr lang="fr-F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tc>
                  <a:txBody>
                    <a:bodyPr/>
                    <a:lstStyle/>
                    <a:p>
                      <a:pPr>
                        <a:lnSpc>
                          <a:spcPct val="107000"/>
                        </a:lnSpc>
                        <a:spcAft>
                          <a:spcPts val="0"/>
                        </a:spcAft>
                      </a:pPr>
                      <a:r>
                        <a:rPr lang="fr-FR" sz="1400" dirty="0">
                          <a:effectLst/>
                          <a:latin typeface="Times New Roman" panose="02020603050405020304" pitchFamily="18" charset="0"/>
                          <a:cs typeface="Times New Roman" panose="02020603050405020304" pitchFamily="18" charset="0"/>
                        </a:rPr>
                        <a:t>Cancer du poumon</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727" marR="35727" marT="35727" marB="35727" anchor="ctr"/>
                </a:tc>
                <a:extLst>
                  <a:ext uri="{0D108BD9-81ED-4DB2-BD59-A6C34878D82A}">
                    <a16:rowId xmlns="" xmlns:a16="http://schemas.microsoft.com/office/drawing/2014/main" val="187358900"/>
                  </a:ext>
                </a:extLst>
              </a:tr>
            </a:tbl>
          </a:graphicData>
        </a:graphic>
      </p:graphicFrame>
    </p:spTree>
    <p:extLst>
      <p:ext uri="{BB962C8B-B14F-4D97-AF65-F5344CB8AC3E}">
        <p14:creationId xmlns:p14="http://schemas.microsoft.com/office/powerpoint/2010/main" val="623842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66057" y="2598057"/>
            <a:ext cx="5619188" cy="3944328"/>
          </a:xfrm>
        </p:spPr>
        <p:txBody>
          <a:bodyPr>
            <a:normAutofit fontScale="77500" lnSpcReduction="20000"/>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Alors que le concept de Développement Durable s’est largement développé à partir des pollutions globales, aussi paradoxal que cela puisse paraître, les pollutions de proximité sont, elles aussi, largement interrogées par ce nouveau paradigme.</a:t>
            </a:r>
          </a:p>
          <a:p>
            <a:pPr marL="0" indent="0" algn="just">
              <a:buNone/>
            </a:pPr>
            <a:r>
              <a:rPr lang="fr-FR" sz="2400" dirty="0">
                <a:latin typeface="Times New Roman" panose="02020603050405020304" pitchFamily="18" charset="0"/>
                <a:cs typeface="Times New Roman" panose="02020603050405020304" pitchFamily="18" charset="0"/>
              </a:rPr>
              <a:t>Les pollutions de proximité représentent un enjeu essentiel du Développement Durable car, certes, elles contribuent fortement à l’augmentation des pollutions globales mais elles sont aussi le fer de lance de l’implication des populations dans les choix de développement. Or les pollutions perçues ne représentent qu’une partie des pollutions nocives dont la grande majorité est invisible. </a:t>
            </a:r>
          </a:p>
          <a:p>
            <a:pPr marL="0" indent="0" algn="just">
              <a:buNone/>
            </a:pPr>
            <a:r>
              <a:rPr lang="fr-FR" sz="2400" b="1" dirty="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a:p>
            <a:endParaRPr lang="fr-FR" dirty="0"/>
          </a:p>
        </p:txBody>
      </p:sp>
      <p:sp>
        <p:nvSpPr>
          <p:cNvPr id="4" name="Rectangle 3"/>
          <p:cNvSpPr/>
          <p:nvPr/>
        </p:nvSpPr>
        <p:spPr>
          <a:xfrm>
            <a:off x="2475399" y="1214829"/>
            <a:ext cx="1911101" cy="523220"/>
          </a:xfrm>
          <a:prstGeom prst="rect">
            <a:avLst/>
          </a:prstGeom>
        </p:spPr>
        <p:txBody>
          <a:bodyPr wrap="none">
            <a:spAutoFit/>
          </a:bodyPr>
          <a:lstStyle/>
          <a:p>
            <a:r>
              <a:rPr lang="fr-FR" sz="2800" b="1" dirty="0">
                <a:latin typeface="Times New Roman" panose="02020603050405020304" pitchFamily="18" charset="0"/>
                <a:cs typeface="Times New Roman" panose="02020603050405020304" pitchFamily="18" charset="0"/>
              </a:rPr>
              <a:t>Conclusion</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58584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5236</TotalTime>
  <Words>1101</Words>
  <Application>Microsoft Office PowerPoint</Application>
  <PresentationFormat>Custom</PresentationFormat>
  <Paragraphs>95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Organique</vt:lpstr>
      <vt:lpstr>PowerPoint Presentation</vt:lpstr>
      <vt:lpstr>Introduction </vt:lpstr>
      <vt:lpstr>Quelles sont les principales sources ou causes de pollution de l’air en milieu urbain? </vt:lpstr>
      <vt:lpstr>PowerPoint Presentation</vt:lpstr>
      <vt:lpstr>I- La pollution de l’air en milieu urbain </vt:lpstr>
      <vt:lpstr>PowerPoint Presentation</vt:lpstr>
      <vt:lpstr>PowerPoint Presentation</vt:lpstr>
      <vt:lpstr>PowerPoint Presentation</vt:lpstr>
      <vt:lpstr>PowerPoint Presentation</vt:lpstr>
      <vt:lpstr>PowerPoint Presentation</vt:lpstr>
      <vt:lpstr>Les polluants de l’air sont composés de gaz toxiques ou de particules nocives qui ont une incidence directe sur la santé et les écosystèmes. </vt:lpstr>
      <vt:lpstr>PowerPoint Presentation</vt:lpstr>
      <vt:lpstr>PowerPoint Presentation</vt:lpstr>
      <vt:lpstr>II- La pollution du sol </vt:lpstr>
      <vt:lpstr>Les causes </vt:lpstr>
      <vt:lpstr> - L’épandage des produits phytosanitaires et les rejets des bâtiments d’élevage, des exploitations agricoles sont également à l’origine de nombreuses pollutions des sols (notamment par l’azote et les phosphates), qui vont à leur tour amener la contamination des eaux de ruissellement, et par la suite les cours d’eaux.  - Les actions des collectivités territoriales peuvent également être à l’origine d’une pollution des sols : gestion des décharges et des stations d’épuration, utilisation de produits phytosanitaires par les services des espaces verts, gestion de jardins partagés, etc. </vt:lpstr>
      <vt:lpstr>        Les conséquences possibles sur la santé :        </vt:lpstr>
      <vt:lpstr>PowerPoint Presentation</vt:lpstr>
      <vt:lpstr>PowerPoint Presentation</vt:lpstr>
      <vt:lpstr>III-Pollution de l’eau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kerzabi</dc:creator>
  <cp:lastModifiedBy>bitam</cp:lastModifiedBy>
  <cp:revision>53</cp:revision>
  <dcterms:created xsi:type="dcterms:W3CDTF">2019-10-26T19:05:11Z</dcterms:created>
  <dcterms:modified xsi:type="dcterms:W3CDTF">2019-11-01T20:49:19Z</dcterms:modified>
</cp:coreProperties>
</file>