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7" r:id="rId2"/>
    <p:sldId id="257" r:id="rId3"/>
    <p:sldId id="270" r:id="rId4"/>
    <p:sldId id="271" r:id="rId5"/>
    <p:sldId id="273" r:id="rId6"/>
    <p:sldId id="260" r:id="rId7"/>
    <p:sldId id="261" r:id="rId8"/>
    <p:sldId id="267" r:id="rId9"/>
    <p:sldId id="268" r:id="rId10"/>
    <p:sldId id="262" r:id="rId11"/>
    <p:sldId id="269" r:id="rId12"/>
    <p:sldId id="265" r:id="rId13"/>
    <p:sldId id="263" r:id="rId14"/>
    <p:sldId id="264" r:id="rId15"/>
    <p:sldId id="275" r:id="rId16"/>
    <p:sldId id="274" r:id="rId17"/>
    <p:sldId id="272" r:id="rId18"/>
    <p:sldId id="276"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94692" autoAdjust="0"/>
  </p:normalViewPr>
  <p:slideViewPr>
    <p:cSldViewPr>
      <p:cViewPr varScale="1">
        <p:scale>
          <a:sx n="66" d="100"/>
          <a:sy n="66" d="100"/>
        </p:scale>
        <p:origin x="-1416"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ECEA0E99-C410-41E4-B463-F8F8D34D4CF1}" type="datetimeFigureOut">
              <a:rPr lang="fr-FR" smtClean="0"/>
              <a:t>05/11/2019</a:t>
            </a:fld>
            <a:endParaRPr lang="fr-FR"/>
          </a:p>
        </p:txBody>
      </p:sp>
      <p:sp>
        <p:nvSpPr>
          <p:cNvPr id="16" name="Slide Number Placeholder 15"/>
          <p:cNvSpPr>
            <a:spLocks noGrp="1"/>
          </p:cNvSpPr>
          <p:nvPr>
            <p:ph type="sldNum" sz="quarter" idx="11"/>
          </p:nvPr>
        </p:nvSpPr>
        <p:spPr/>
        <p:txBody>
          <a:bodyPr/>
          <a:lstStyle/>
          <a:p>
            <a:fld id="{FCD85891-8A76-4BA6-B65C-27F3A09A36FC}" type="slidenum">
              <a:rPr lang="fr-FR" smtClean="0"/>
              <a:t>‹#›</a:t>
            </a:fld>
            <a:endParaRPr lang="fr-FR"/>
          </a:p>
        </p:txBody>
      </p:sp>
      <p:sp>
        <p:nvSpPr>
          <p:cNvPr id="17" name="Footer Placeholder 16"/>
          <p:cNvSpPr>
            <a:spLocks noGrp="1"/>
          </p:cNvSpPr>
          <p:nvPr>
            <p:ph type="ftr" sz="quarter" idx="12"/>
          </p:nvPr>
        </p:nvSpPr>
        <p:spPr/>
        <p:txBody>
          <a:bodyPr/>
          <a:lstStyle/>
          <a:p>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ECEA0E99-C410-41E4-B463-F8F8D34D4CF1}" type="datetimeFigureOut">
              <a:rPr lang="fr-FR" smtClean="0"/>
              <a:t>05/11/2019</a:t>
            </a:fld>
            <a:endParaRPr lang="fr-FR"/>
          </a:p>
        </p:txBody>
      </p:sp>
      <p:sp>
        <p:nvSpPr>
          <p:cNvPr id="15" name="Slide Number Placeholder 14"/>
          <p:cNvSpPr>
            <a:spLocks noGrp="1"/>
          </p:cNvSpPr>
          <p:nvPr>
            <p:ph type="sldNum" sz="quarter" idx="11"/>
          </p:nvPr>
        </p:nvSpPr>
        <p:spPr/>
        <p:txBody>
          <a:bodyPr/>
          <a:lstStyle/>
          <a:p>
            <a:fld id="{FCD85891-8A76-4BA6-B65C-27F3A09A36FC}" type="slidenum">
              <a:rPr lang="fr-FR" smtClean="0"/>
              <a:t>‹#›</a:t>
            </a:fld>
            <a:endParaRPr lang="fr-FR"/>
          </a:p>
        </p:txBody>
      </p:sp>
      <p:sp>
        <p:nvSpPr>
          <p:cNvPr id="16" name="Footer Placeholder 15"/>
          <p:cNvSpPr>
            <a:spLocks noGrp="1"/>
          </p:cNvSpPr>
          <p:nvPr>
            <p:ph type="ftr" sz="quarter" idx="12"/>
          </p:nvPr>
        </p:nvSpPr>
        <p:spPr/>
        <p:txBody>
          <a:bodyPr/>
          <a:lstStyle/>
          <a:p>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ECEA0E99-C410-41E4-B463-F8F8D34D4CF1}" type="datetimeFigureOut">
              <a:rPr lang="fr-FR" smtClean="0"/>
              <a:t>05/11/2019</a:t>
            </a:fld>
            <a:endParaRPr lang="fr-FR"/>
          </a:p>
        </p:txBody>
      </p:sp>
      <p:sp>
        <p:nvSpPr>
          <p:cNvPr id="13" name="Slide Number Placeholder 12"/>
          <p:cNvSpPr>
            <a:spLocks noGrp="1"/>
          </p:cNvSpPr>
          <p:nvPr>
            <p:ph type="sldNum" sz="quarter" idx="11"/>
          </p:nvPr>
        </p:nvSpPr>
        <p:spPr/>
        <p:txBody>
          <a:bodyPr/>
          <a:lstStyle/>
          <a:p>
            <a:fld id="{FCD85891-8A76-4BA6-B65C-27F3A09A36FC}" type="slidenum">
              <a:rPr lang="fr-FR" smtClean="0"/>
              <a:t>‹#›</a:t>
            </a:fld>
            <a:endParaRPr lang="fr-FR"/>
          </a:p>
        </p:txBody>
      </p:sp>
      <p:sp>
        <p:nvSpPr>
          <p:cNvPr id="14" name="Footer Placeholder 13"/>
          <p:cNvSpPr>
            <a:spLocks noGrp="1"/>
          </p:cNvSpPr>
          <p:nvPr>
            <p:ph type="ftr" sz="quarter" idx="12"/>
          </p:nvPr>
        </p:nvSpPr>
        <p:spPr/>
        <p:txBody>
          <a:bodyPr/>
          <a:lstStyle/>
          <a:p>
            <a:endParaRPr lang="fr-F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ECEA0E99-C410-41E4-B463-F8F8D34D4CF1}" type="datetimeFigureOut">
              <a:rPr lang="fr-FR" smtClean="0"/>
              <a:t>05/11/2019</a:t>
            </a:fld>
            <a:endParaRPr lang="fr-FR"/>
          </a:p>
        </p:txBody>
      </p:sp>
      <p:sp>
        <p:nvSpPr>
          <p:cNvPr id="9" name="Slide Number Placeholder 8"/>
          <p:cNvSpPr>
            <a:spLocks noGrp="1"/>
          </p:cNvSpPr>
          <p:nvPr>
            <p:ph type="sldNum" sz="quarter" idx="11"/>
          </p:nvPr>
        </p:nvSpPr>
        <p:spPr/>
        <p:txBody>
          <a:bodyPr/>
          <a:lstStyle/>
          <a:p>
            <a:fld id="{FCD85891-8A76-4BA6-B65C-27F3A09A36FC}" type="slidenum">
              <a:rPr lang="fr-FR" smtClean="0"/>
              <a:t>‹#›</a:t>
            </a:fld>
            <a:endParaRPr lang="fr-FR"/>
          </a:p>
        </p:txBody>
      </p:sp>
      <p:sp>
        <p:nvSpPr>
          <p:cNvPr id="10" name="Footer Placeholder 9"/>
          <p:cNvSpPr>
            <a:spLocks noGrp="1"/>
          </p:cNvSpPr>
          <p:nvPr>
            <p:ph type="ftr" sz="quarter" idx="12"/>
          </p:nvPr>
        </p:nvSpPr>
        <p:spPr/>
        <p:txBody>
          <a:bodyPr/>
          <a:lstStyle/>
          <a:p>
            <a:endParaRPr lang="fr-FR"/>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ECEA0E99-C410-41E4-B463-F8F8D34D4CF1}" type="datetimeFigureOut">
              <a:rPr lang="fr-FR" smtClean="0"/>
              <a:t>05/11/2019</a:t>
            </a:fld>
            <a:endParaRPr lang="fr-FR"/>
          </a:p>
        </p:txBody>
      </p:sp>
      <p:sp>
        <p:nvSpPr>
          <p:cNvPr id="15" name="Slide Number Placeholder 14"/>
          <p:cNvSpPr>
            <a:spLocks noGrp="1"/>
          </p:cNvSpPr>
          <p:nvPr>
            <p:ph type="sldNum" sz="quarter" idx="11"/>
          </p:nvPr>
        </p:nvSpPr>
        <p:spPr/>
        <p:txBody>
          <a:bodyPr/>
          <a:lstStyle/>
          <a:p>
            <a:fld id="{FCD85891-8A76-4BA6-B65C-27F3A09A36FC}" type="slidenum">
              <a:rPr lang="fr-FR" smtClean="0"/>
              <a:t>‹#›</a:t>
            </a:fld>
            <a:endParaRPr lang="fr-FR"/>
          </a:p>
        </p:txBody>
      </p:sp>
      <p:sp>
        <p:nvSpPr>
          <p:cNvPr id="16" name="Footer Placeholder 15"/>
          <p:cNvSpPr>
            <a:spLocks noGrp="1"/>
          </p:cNvSpPr>
          <p:nvPr>
            <p:ph type="ftr" sz="quarter" idx="12"/>
          </p:nvPr>
        </p:nvSpPr>
        <p:spPr/>
        <p:txBody>
          <a:bodyPr/>
          <a:lstStyle/>
          <a:p>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ECEA0E99-C410-41E4-B463-F8F8D34D4CF1}" type="datetimeFigureOut">
              <a:rPr lang="fr-FR" smtClean="0"/>
              <a:t>05/11/2019</a:t>
            </a:fld>
            <a:endParaRPr lang="fr-FR"/>
          </a:p>
        </p:txBody>
      </p:sp>
      <p:sp>
        <p:nvSpPr>
          <p:cNvPr id="8" name="Slide Number Placeholder 7"/>
          <p:cNvSpPr>
            <a:spLocks noGrp="1"/>
          </p:cNvSpPr>
          <p:nvPr>
            <p:ph type="sldNum" sz="quarter" idx="11"/>
          </p:nvPr>
        </p:nvSpPr>
        <p:spPr/>
        <p:txBody>
          <a:bodyPr/>
          <a:lstStyle/>
          <a:p>
            <a:fld id="{FCD85891-8A76-4BA6-B65C-27F3A09A36FC}" type="slidenum">
              <a:rPr lang="fr-FR" smtClean="0"/>
              <a:t>‹#›</a:t>
            </a:fld>
            <a:endParaRPr lang="fr-FR"/>
          </a:p>
        </p:txBody>
      </p:sp>
      <p:sp>
        <p:nvSpPr>
          <p:cNvPr id="9" name="Footer Placeholder 8"/>
          <p:cNvSpPr>
            <a:spLocks noGrp="1"/>
          </p:cNvSpPr>
          <p:nvPr>
            <p:ph type="ftr" sz="quarter" idx="12"/>
          </p:nvPr>
        </p:nvSpPr>
        <p:spPr/>
        <p:txBody>
          <a:bodyPr/>
          <a:lstStyle/>
          <a:p>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CEA0E99-C410-41E4-B463-F8F8D34D4CF1}" type="datetimeFigureOut">
              <a:rPr lang="fr-FR" smtClean="0"/>
              <a:t>05/11/2019</a:t>
            </a:fld>
            <a:endParaRPr lang="fr-FR"/>
          </a:p>
        </p:txBody>
      </p:sp>
      <p:sp>
        <p:nvSpPr>
          <p:cNvPr id="6" name="Slide Number Placeholder 5"/>
          <p:cNvSpPr>
            <a:spLocks noGrp="1"/>
          </p:cNvSpPr>
          <p:nvPr>
            <p:ph type="sldNum" sz="quarter" idx="11"/>
          </p:nvPr>
        </p:nvSpPr>
        <p:spPr/>
        <p:txBody>
          <a:bodyPr/>
          <a:lstStyle/>
          <a:p>
            <a:fld id="{FCD85891-8A76-4BA6-B65C-27F3A09A36FC}" type="slidenum">
              <a:rPr lang="fr-FR" smtClean="0"/>
              <a:t>‹#›</a:t>
            </a:fld>
            <a:endParaRPr lang="fr-FR"/>
          </a:p>
        </p:txBody>
      </p:sp>
      <p:sp>
        <p:nvSpPr>
          <p:cNvPr id="7" name="Footer Placeholder 6"/>
          <p:cNvSpPr>
            <a:spLocks noGrp="1"/>
          </p:cNvSpPr>
          <p:nvPr>
            <p:ph type="ftr" sz="quarter" idx="12"/>
          </p:nvPr>
        </p:nvSpPr>
        <p:spPr/>
        <p:txBody>
          <a:bodyPr/>
          <a:lstStyle/>
          <a:p>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ECEA0E99-C410-41E4-B463-F8F8D34D4CF1}" type="datetimeFigureOut">
              <a:rPr lang="fr-FR" smtClean="0"/>
              <a:t>05/11/2019</a:t>
            </a:fld>
            <a:endParaRPr lang="fr-FR"/>
          </a:p>
        </p:txBody>
      </p:sp>
      <p:sp>
        <p:nvSpPr>
          <p:cNvPr id="16" name="Slide Number Placeholder 15"/>
          <p:cNvSpPr>
            <a:spLocks noGrp="1"/>
          </p:cNvSpPr>
          <p:nvPr>
            <p:ph type="sldNum" sz="quarter" idx="11"/>
          </p:nvPr>
        </p:nvSpPr>
        <p:spPr/>
        <p:txBody>
          <a:bodyPr/>
          <a:lstStyle/>
          <a:p>
            <a:fld id="{FCD85891-8A76-4BA6-B65C-27F3A09A36FC}" type="slidenum">
              <a:rPr lang="fr-FR" smtClean="0"/>
              <a:t>‹#›</a:t>
            </a:fld>
            <a:endParaRPr lang="fr-FR"/>
          </a:p>
        </p:txBody>
      </p:sp>
      <p:sp>
        <p:nvSpPr>
          <p:cNvPr id="17" name="Footer Placeholder 16"/>
          <p:cNvSpPr>
            <a:spLocks noGrp="1"/>
          </p:cNvSpPr>
          <p:nvPr>
            <p:ph type="ftr" sz="quarter" idx="12"/>
          </p:nvPr>
        </p:nvSpPr>
        <p:spPr/>
        <p:txBody>
          <a:bodyPr/>
          <a:lstStyle/>
          <a:p>
            <a:endParaRPr lang="fr-FR"/>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ECEA0E99-C410-41E4-B463-F8F8D34D4CF1}" type="datetimeFigureOut">
              <a:rPr lang="fr-FR" smtClean="0"/>
              <a:t>05/11/2019</a:t>
            </a:fld>
            <a:endParaRPr lang="fr-FR"/>
          </a:p>
        </p:txBody>
      </p:sp>
      <p:sp>
        <p:nvSpPr>
          <p:cNvPr id="14" name="Slide Number Placeholder 13"/>
          <p:cNvSpPr>
            <a:spLocks noGrp="1"/>
          </p:cNvSpPr>
          <p:nvPr>
            <p:ph type="sldNum" sz="quarter" idx="11"/>
          </p:nvPr>
        </p:nvSpPr>
        <p:spPr/>
        <p:txBody>
          <a:bodyPr/>
          <a:lstStyle/>
          <a:p>
            <a:fld id="{FCD85891-8A76-4BA6-B65C-27F3A09A36FC}" type="slidenum">
              <a:rPr lang="fr-FR" smtClean="0"/>
              <a:t>‹#›</a:t>
            </a:fld>
            <a:endParaRPr lang="fr-FR"/>
          </a:p>
        </p:txBody>
      </p:sp>
      <p:sp>
        <p:nvSpPr>
          <p:cNvPr id="15" name="Footer Placeholder 14"/>
          <p:cNvSpPr>
            <a:spLocks noGrp="1"/>
          </p:cNvSpPr>
          <p:nvPr>
            <p:ph type="ftr" sz="quarter" idx="12"/>
          </p:nvPr>
        </p:nvSpPr>
        <p:spPr/>
        <p:txBody>
          <a:bodyPr/>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EA0E99-C410-41E4-B463-F8F8D34D4CF1}" type="datetimeFigureOut">
              <a:rPr lang="fr-FR" smtClean="0"/>
              <a:t>05/11/2019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CD85891-8A76-4BA6-B65C-27F3A09A36FC}" type="slidenum">
              <a:rPr lang="fr-FR" smtClean="0"/>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EA0E99-C410-41E4-B463-F8F8D34D4CF1}" type="datetimeFigureOut">
              <a:rPr lang="fr-FR" smtClean="0"/>
              <a:t>05/11/2019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CD85891-8A76-4BA6-B65C-27F3A09A36FC}" type="slidenum">
              <a:rPr lang="fr-FR" smtClean="0"/>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ECEA0E99-C410-41E4-B463-F8F8D34D4CF1}" type="datetimeFigureOut">
              <a:rPr lang="fr-FR" smtClean="0"/>
              <a:t>05/11/2019</a:t>
            </a:fld>
            <a:endParaRPr lang="fr-F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fr-F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FCD85891-8A76-4BA6-B65C-27F3A09A36FC}" type="slidenum">
              <a:rPr lang="fr-FR" smtClean="0"/>
              <a:t>‹#›</a:t>
            </a:fld>
            <a:endParaRPr lang="fr-F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332656"/>
            <a:ext cx="8784976" cy="6336704"/>
          </a:xfrm>
        </p:spPr>
        <p:txBody>
          <a:bodyPr/>
          <a:lstStyle/>
          <a:p>
            <a:pPr algn="ctr"/>
            <a:r>
              <a:rPr lang="fr-FR" sz="4000" b="1" dirty="0" smtClean="0">
                <a:latin typeface="Times New Roman" pitchFamily="18" charset="0"/>
                <a:cs typeface="Times New Roman" pitchFamily="18" charset="0"/>
              </a:rPr>
              <a:t>Le principe de valorisation </a:t>
            </a:r>
            <a:r>
              <a:rPr lang="fr-FR" sz="4000" b="1" smtClean="0">
                <a:latin typeface="Times New Roman" pitchFamily="18" charset="0"/>
                <a:cs typeface="Times New Roman" pitchFamily="18" charset="0"/>
              </a:rPr>
              <a:t>des déchets </a:t>
            </a:r>
            <a:r>
              <a:rPr lang="fr-FR" sz="4000" b="1" dirty="0" smtClean="0">
                <a:latin typeface="Times New Roman" pitchFamily="18" charset="0"/>
                <a:cs typeface="Times New Roman" pitchFamily="18" charset="0"/>
              </a:rPr>
              <a:t>selon la</a:t>
            </a:r>
            <a:r>
              <a:rPr lang="fr-FR" sz="4000" b="1" i="1" dirty="0" smtClean="0">
                <a:latin typeface="Times New Roman" pitchFamily="18" charset="0"/>
                <a:cs typeface="Times New Roman" pitchFamily="18" charset="0"/>
              </a:rPr>
              <a:t> loi 01/19 </a:t>
            </a:r>
            <a:r>
              <a:rPr lang="fr-FR" i="1" dirty="0" smtClean="0"/>
              <a:t/>
            </a:r>
            <a:br>
              <a:rPr lang="fr-FR" i="1" dirty="0" smtClean="0"/>
            </a:br>
            <a:r>
              <a:rPr lang="fr-FR" i="1" dirty="0"/>
              <a:t/>
            </a:r>
            <a:br>
              <a:rPr lang="fr-FR" i="1" dirty="0"/>
            </a:br>
            <a:r>
              <a:rPr lang="fr-FR" i="1" dirty="0" smtClean="0"/>
              <a:t/>
            </a:r>
            <a:br>
              <a:rPr lang="fr-FR" i="1" dirty="0" smtClean="0"/>
            </a:br>
            <a:r>
              <a:rPr lang="fr-FR" i="1" dirty="0"/>
              <a:t/>
            </a:r>
            <a:br>
              <a:rPr lang="fr-FR" i="1" dirty="0"/>
            </a:br>
            <a:r>
              <a:rPr lang="fr-FR" i="1" dirty="0" smtClean="0"/>
              <a:t/>
            </a:r>
            <a:br>
              <a:rPr lang="fr-FR" i="1" dirty="0" smtClean="0"/>
            </a:br>
            <a:endParaRPr lang="fr-FR" dirty="0"/>
          </a:p>
        </p:txBody>
      </p:sp>
    </p:spTree>
    <p:extLst>
      <p:ext uri="{BB962C8B-B14F-4D97-AF65-F5344CB8AC3E}">
        <p14:creationId xmlns:p14="http://schemas.microsoft.com/office/powerpoint/2010/main" val="1590245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260648"/>
            <a:ext cx="8712968" cy="6408712"/>
          </a:xfrm>
        </p:spPr>
        <p:txBody>
          <a:bodyPr>
            <a:normAutofit/>
          </a:bodyPr>
          <a:lstStyle/>
          <a:p>
            <a:pPr marL="0" indent="0" algn="just">
              <a:lnSpc>
                <a:spcPct val="150000"/>
              </a:lnSpc>
              <a:buNone/>
            </a:pPr>
            <a:r>
              <a:rPr lang="fr-FR" sz="2400" dirty="0" smtClean="0">
                <a:latin typeface="Times New Roman" pitchFamily="18" charset="0"/>
                <a:cs typeface="Times New Roman" pitchFamily="18" charset="0"/>
              </a:rPr>
              <a:t>Introduction </a:t>
            </a:r>
          </a:p>
          <a:p>
            <a:pPr marL="0" indent="0" algn="just">
              <a:lnSpc>
                <a:spcPct val="150000"/>
              </a:lnSpc>
              <a:buNone/>
            </a:pPr>
            <a:r>
              <a:rPr lang="fr-FR" sz="2400" dirty="0" smtClean="0">
                <a:latin typeface="Times New Roman" pitchFamily="18" charset="0"/>
                <a:cs typeface="Times New Roman" pitchFamily="18" charset="0"/>
              </a:rPr>
              <a:t>          La gestion des déchets en Algérie est considérée comme une action prioritaire du ministère chargé de l’environnement ces dernières décennies. Pour cela un ensemble de textes et d’organismes ont été adoptés. Des moyens humains et techniques ont été engagés depuis 2001 pour améliorer ce service. En même temps la production de déchets ne cesse d’augmenter suite à l’augmentation de la population et à la croissance  économique</a:t>
            </a:r>
          </a:p>
          <a:p>
            <a:pPr marL="0" indent="0" algn="just">
              <a:lnSpc>
                <a:spcPct val="150000"/>
              </a:lnSpc>
              <a:buNone/>
            </a:pPr>
            <a:endParaRPr lang="fr-FR" sz="2400" dirty="0"/>
          </a:p>
          <a:p>
            <a:pPr marL="0" indent="0" algn="just">
              <a:lnSpc>
                <a:spcPct val="150000"/>
              </a:lnSpc>
              <a:buNone/>
            </a:pPr>
            <a:endParaRPr lang="fr-FR" dirty="0"/>
          </a:p>
        </p:txBody>
      </p:sp>
    </p:spTree>
    <p:extLst>
      <p:ext uri="{BB962C8B-B14F-4D97-AF65-F5344CB8AC3E}">
        <p14:creationId xmlns:p14="http://schemas.microsoft.com/office/powerpoint/2010/main" val="2139136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260648"/>
            <a:ext cx="8640960" cy="6480720"/>
          </a:xfrm>
        </p:spPr>
        <p:txBody>
          <a:bodyPr/>
          <a:lstStyle/>
          <a:p>
            <a:r>
              <a:rPr lang="fr-FR" sz="2400" b="1" dirty="0" smtClean="0">
                <a:latin typeface="Times New Roman" pitchFamily="18" charset="0"/>
                <a:cs typeface="Times New Roman" pitchFamily="18" charset="0"/>
              </a:rPr>
              <a:t>Généralité sur les déchets en Algérie ( </a:t>
            </a:r>
            <a:r>
              <a:rPr lang="fr-FR" sz="1800" b="1" dirty="0" smtClean="0">
                <a:latin typeface="Times New Roman" pitchFamily="18" charset="0"/>
                <a:cs typeface="Times New Roman" pitchFamily="18" charset="0"/>
              </a:rPr>
              <a:t>AND 2014 )</a:t>
            </a:r>
            <a:r>
              <a:rPr lang="fr-FR" sz="4400" dirty="0" smtClean="0">
                <a:latin typeface="Times New Roman" pitchFamily="18" charset="0"/>
                <a:cs typeface="Times New Roman" pitchFamily="18" charset="0"/>
              </a:rPr>
              <a:t/>
            </a:r>
            <a:br>
              <a:rPr lang="fr-FR" sz="4400" dirty="0" smtClean="0">
                <a:latin typeface="Times New Roman" pitchFamily="18" charset="0"/>
                <a:cs typeface="Times New Roman" pitchFamily="18" charset="0"/>
              </a:rPr>
            </a:br>
            <a:r>
              <a:rPr lang="fr-FR" sz="4400" dirty="0">
                <a:latin typeface="Times New Roman" pitchFamily="18" charset="0"/>
                <a:cs typeface="Times New Roman" pitchFamily="18" charset="0"/>
              </a:rPr>
              <a:t/>
            </a:r>
            <a:br>
              <a:rPr lang="fr-FR" sz="4400" dirty="0">
                <a:latin typeface="Times New Roman" pitchFamily="18" charset="0"/>
                <a:cs typeface="Times New Roman" pitchFamily="18" charset="0"/>
              </a:rPr>
            </a:br>
            <a:r>
              <a:rPr lang="fr-FR" dirty="0" smtClean="0"/>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smtClean="0"/>
              <a:t/>
            </a:r>
            <a:br>
              <a:rPr lang="fr-FR" dirty="0" smtClean="0"/>
            </a:b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866774"/>
            <a:ext cx="8856984" cy="5802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6235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836712"/>
            <a:ext cx="8784976" cy="5904656"/>
          </a:xfrm>
        </p:spPr>
        <p:txBody>
          <a:bodyPr/>
          <a:lstStyle/>
          <a:p>
            <a:r>
              <a:rPr lang="fr-FR" sz="2400" dirty="0">
                <a:latin typeface="Times New Roman" pitchFamily="18" charset="0"/>
                <a:cs typeface="Times New Roman" pitchFamily="18" charset="0"/>
              </a:rPr>
              <a:t>La composition </a:t>
            </a:r>
            <a:r>
              <a:rPr lang="fr-FR" sz="2400" dirty="0" smtClean="0">
                <a:latin typeface="Times New Roman" pitchFamily="18" charset="0"/>
                <a:cs typeface="Times New Roman" pitchFamily="18" charset="0"/>
              </a:rPr>
              <a:t>des </a:t>
            </a:r>
            <a:r>
              <a:rPr lang="fr-FR" sz="2400" dirty="0">
                <a:latin typeface="Times New Roman" pitchFamily="18" charset="0"/>
                <a:cs typeface="Times New Roman" pitchFamily="18" charset="0"/>
              </a:rPr>
              <a:t>déchets </a:t>
            </a:r>
            <a:r>
              <a:rPr lang="fr-FR" sz="2400" dirty="0" smtClean="0">
                <a:latin typeface="Times New Roman" pitchFamily="18" charset="0"/>
                <a:cs typeface="Times New Roman" pitchFamily="18" charset="0"/>
              </a:rPr>
              <a:t>produits </a:t>
            </a:r>
            <a:r>
              <a:rPr lang="fr-FR" sz="1800" dirty="0" smtClean="0">
                <a:latin typeface="Times New Roman" pitchFamily="18" charset="0"/>
                <a:cs typeface="Times New Roman" pitchFamily="18" charset="0"/>
              </a:rPr>
              <a:t>(</a:t>
            </a:r>
            <a:r>
              <a:rPr lang="fr-FR" sz="2400" dirty="0" smtClean="0">
                <a:latin typeface="Times New Roman" pitchFamily="18" charset="0"/>
                <a:cs typeface="Times New Roman" pitchFamily="18" charset="0"/>
              </a:rPr>
              <a:t> </a:t>
            </a:r>
            <a:r>
              <a:rPr lang="fr-FR" sz="1800" dirty="0" smtClean="0">
                <a:latin typeface="Times New Roman" pitchFamily="18" charset="0"/>
                <a:cs typeface="Times New Roman" pitchFamily="18" charset="0"/>
              </a:rPr>
              <a:t>AND avril 2014)</a:t>
            </a:r>
            <a:r>
              <a:rPr lang="fr-FR" dirty="0" smtClean="0"/>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a:t/>
            </a:r>
            <a:br>
              <a:rPr lang="fr-FR" dirty="0"/>
            </a:b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836712"/>
            <a:ext cx="8856984"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7843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6858000"/>
          </a:xfrm>
        </p:spPr>
        <p:txBody>
          <a:bodyPr/>
          <a:lstStyle/>
          <a:p>
            <a:r>
              <a:rPr lang="fr-FR" dirty="0" smtClean="0"/>
              <a:t/>
            </a:r>
            <a:br>
              <a:rPr lang="fr-FR" dirty="0" smtClean="0"/>
            </a:br>
            <a:r>
              <a:rPr lang="fr-FR" dirty="0"/>
              <a:t/>
            </a:r>
            <a:br>
              <a:rPr lang="fr-FR" dirty="0"/>
            </a:br>
            <a:r>
              <a:rPr lang="fr-FR" dirty="0" smtClean="0"/>
              <a:t/>
            </a:r>
            <a:br>
              <a:rPr lang="fr-FR" dirty="0" smtClean="0"/>
            </a:br>
            <a:r>
              <a:rPr lang="fr-FR" sz="2800" dirty="0" smtClean="0">
                <a:latin typeface="Times New Roman" pitchFamily="18" charset="0"/>
                <a:cs typeface="Times New Roman" pitchFamily="18" charset="0"/>
              </a:rPr>
              <a:t/>
            </a:r>
            <a:br>
              <a:rPr lang="fr-FR" sz="2800" dirty="0" smtClean="0">
                <a:latin typeface="Times New Roman" pitchFamily="18" charset="0"/>
                <a:cs typeface="Times New Roman" pitchFamily="18" charset="0"/>
              </a:rPr>
            </a:br>
            <a:r>
              <a:rPr lang="fr-FR" sz="2800" dirty="0" smtClean="0">
                <a:latin typeface="Times New Roman" pitchFamily="18" charset="0"/>
                <a:cs typeface="Times New Roman" pitchFamily="18" charset="0"/>
              </a:rPr>
              <a:t/>
            </a:r>
            <a:br>
              <a:rPr lang="fr-FR" sz="2800" dirty="0" smtClean="0">
                <a:latin typeface="Times New Roman" pitchFamily="18" charset="0"/>
                <a:cs typeface="Times New Roman" pitchFamily="18" charset="0"/>
              </a:rPr>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endParaRPr lang="fr-F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0145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260649"/>
            <a:ext cx="8856984" cy="6192688"/>
          </a:xfrm>
        </p:spPr>
        <p:txBody>
          <a:bodyPr/>
          <a:lstStyle/>
          <a:p>
            <a:pPr marL="18288" indent="0">
              <a:lnSpc>
                <a:spcPct val="150000"/>
              </a:lnSpc>
              <a:buNone/>
            </a:pPr>
            <a:r>
              <a:rPr lang="fr-FR" sz="2400" b="1" dirty="0">
                <a:solidFill>
                  <a:schemeClr val="accent2">
                    <a:lumMod val="20000"/>
                    <a:lumOff val="80000"/>
                  </a:schemeClr>
                </a:solidFill>
                <a:latin typeface="Times New Roman" pitchFamily="18" charset="0"/>
                <a:cs typeface="Times New Roman" pitchFamily="18" charset="0"/>
              </a:rPr>
              <a:t>Que faite </a:t>
            </a:r>
            <a:r>
              <a:rPr lang="fr-FR" sz="2400" b="1" dirty="0" smtClean="0">
                <a:solidFill>
                  <a:schemeClr val="accent2">
                    <a:lumMod val="20000"/>
                    <a:lumOff val="80000"/>
                  </a:schemeClr>
                </a:solidFill>
                <a:latin typeface="Times New Roman" pitchFamily="18" charset="0"/>
                <a:cs typeface="Times New Roman" pitchFamily="18" charset="0"/>
              </a:rPr>
              <a:t>l’Algérie pour le problème des déchets </a:t>
            </a:r>
          </a:p>
          <a:p>
            <a:pPr marL="18288" indent="0">
              <a:lnSpc>
                <a:spcPct val="150000"/>
              </a:lnSpc>
              <a:buNone/>
            </a:pPr>
            <a:r>
              <a:rPr lang="fr-FR" sz="2400" b="1" dirty="0">
                <a:latin typeface="Times New Roman" pitchFamily="18" charset="0"/>
                <a:cs typeface="Times New Roman" pitchFamily="18" charset="0"/>
              </a:rPr>
              <a:t>promulgation de la loi 01-19 du 12 décembre </a:t>
            </a:r>
            <a:r>
              <a:rPr lang="fr-FR" sz="2400" b="1" dirty="0" smtClean="0">
                <a:latin typeface="Times New Roman" pitchFamily="18" charset="0"/>
                <a:cs typeface="Times New Roman" pitchFamily="18" charset="0"/>
              </a:rPr>
              <a:t>2001,  </a:t>
            </a:r>
            <a:r>
              <a:rPr lang="fr-FR" sz="2400" b="1" dirty="0">
                <a:latin typeface="Times New Roman" pitchFamily="18" charset="0"/>
                <a:cs typeface="Times New Roman" pitchFamily="18" charset="0"/>
              </a:rPr>
              <a:t>relative à la gestion, au contrôle et à l’élimination des </a:t>
            </a:r>
            <a:r>
              <a:rPr lang="fr-FR" sz="2400" b="1" dirty="0" smtClean="0">
                <a:latin typeface="Times New Roman" pitchFamily="18" charset="0"/>
                <a:cs typeface="Times New Roman" pitchFamily="18" charset="0"/>
              </a:rPr>
              <a:t>déchets</a:t>
            </a:r>
          </a:p>
          <a:p>
            <a:pPr marL="18288" indent="0">
              <a:lnSpc>
                <a:spcPct val="150000"/>
              </a:lnSpc>
              <a:buNone/>
            </a:pPr>
            <a:endParaRPr lang="fr-FR" sz="2400" dirty="0">
              <a:latin typeface="Times New Roman" pitchFamily="18" charset="0"/>
              <a:cs typeface="Times New Roman" pitchFamily="18" charset="0"/>
            </a:endParaRPr>
          </a:p>
          <a:p>
            <a:pPr marL="18288" indent="0">
              <a:buNone/>
            </a:pPr>
            <a:endParaRPr lang="fr-FR" dirty="0" smtClean="0"/>
          </a:p>
          <a:p>
            <a:pPr marL="18288" indent="0">
              <a:buNone/>
            </a:pPr>
            <a:endParaRPr lang="fr-FR" dirty="0"/>
          </a:p>
          <a:p>
            <a:pPr marL="18288" indent="0">
              <a:buNone/>
            </a:pPr>
            <a:endParaRPr lang="fr-FR" dirty="0" smtClean="0"/>
          </a:p>
          <a:p>
            <a:pPr marL="18288" indent="0">
              <a:buNone/>
            </a:pPr>
            <a:endParaRPr lang="fr-FR" dirty="0"/>
          </a:p>
          <a:p>
            <a:pPr marL="18288" indent="0">
              <a:buNone/>
            </a:pPr>
            <a:endParaRPr lang="fr-FR" dirty="0" smtClean="0"/>
          </a:p>
          <a:p>
            <a:pPr marL="18288" indent="0">
              <a:buNone/>
            </a:pPr>
            <a:endParaRPr lang="fr-FR" dirty="0"/>
          </a:p>
          <a:p>
            <a:pPr marL="18288" indent="0">
              <a:buNone/>
            </a:pPr>
            <a:endParaRPr lang="fr-FR" dirty="0" smtClean="0"/>
          </a:p>
          <a:p>
            <a:pPr marL="18288" indent="0">
              <a:buNone/>
            </a:pPr>
            <a:endParaRPr lang="fr-FR" dirty="0"/>
          </a:p>
          <a:p>
            <a:pPr marL="18288" indent="0">
              <a:buNone/>
            </a:pPr>
            <a:endParaRPr lang="fr-FR" dirty="0" smtClean="0"/>
          </a:p>
          <a:p>
            <a:pPr marL="18288" indent="0">
              <a:buNone/>
            </a:pP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204864"/>
            <a:ext cx="8352928"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4125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16632"/>
            <a:ext cx="8928992" cy="6480721"/>
          </a:xfrm>
        </p:spPr>
        <p:txBody>
          <a:bodyPr>
            <a:normAutofit fontScale="62500" lnSpcReduction="20000"/>
          </a:bodyPr>
          <a:lstStyle/>
          <a:p>
            <a:pPr marL="18288" indent="0">
              <a:buNone/>
            </a:pPr>
            <a:endParaRPr lang="fr-FR" dirty="0" smtClean="0"/>
          </a:p>
          <a:p>
            <a:pPr marL="18288" indent="0">
              <a:buNone/>
            </a:pPr>
            <a:endParaRPr lang="fr-FR" dirty="0"/>
          </a:p>
          <a:p>
            <a:pPr marL="18288" indent="0">
              <a:lnSpc>
                <a:spcPct val="170000"/>
              </a:lnSpc>
              <a:buNone/>
            </a:pPr>
            <a:r>
              <a:rPr lang="fr-FR" sz="5100" b="1" dirty="0">
                <a:solidFill>
                  <a:srgbClr val="92D050"/>
                </a:solidFill>
                <a:latin typeface="Times New Roman" pitchFamily="18" charset="0"/>
                <a:cs typeface="Times New Roman" pitchFamily="18" charset="0"/>
              </a:rPr>
              <a:t>Le principe de valorisation </a:t>
            </a:r>
            <a:r>
              <a:rPr lang="fr-FR" sz="5100" b="1" dirty="0">
                <a:latin typeface="Times New Roman" pitchFamily="18" charset="0"/>
                <a:cs typeface="Times New Roman" pitchFamily="18" charset="0"/>
              </a:rPr>
              <a:t>: </a:t>
            </a:r>
            <a:endParaRPr lang="fr-FR" sz="5100" b="1" dirty="0" smtClean="0">
              <a:latin typeface="Times New Roman" pitchFamily="18" charset="0"/>
              <a:cs typeface="Times New Roman" pitchFamily="18" charset="0"/>
            </a:endParaRPr>
          </a:p>
          <a:p>
            <a:pPr marL="18288" indent="0">
              <a:lnSpc>
                <a:spcPct val="170000"/>
              </a:lnSpc>
              <a:buNone/>
            </a:pPr>
            <a:r>
              <a:rPr lang="fr-FR" sz="5100" dirty="0" smtClean="0">
                <a:latin typeface="Times New Roman" pitchFamily="18" charset="0"/>
                <a:cs typeface="Times New Roman" pitchFamily="18" charset="0"/>
              </a:rPr>
              <a:t>c’est </a:t>
            </a:r>
            <a:r>
              <a:rPr lang="fr-FR" sz="5100" dirty="0">
                <a:latin typeface="Times New Roman" pitchFamily="18" charset="0"/>
                <a:cs typeface="Times New Roman" pitchFamily="18" charset="0"/>
              </a:rPr>
              <a:t>la promotion de </a:t>
            </a:r>
            <a:r>
              <a:rPr lang="fr-FR" sz="5100" dirty="0" smtClean="0">
                <a:latin typeface="Times New Roman" pitchFamily="18" charset="0"/>
                <a:cs typeface="Times New Roman" pitchFamily="18" charset="0"/>
              </a:rPr>
              <a:t>la valorisation </a:t>
            </a:r>
            <a:r>
              <a:rPr lang="fr-FR" sz="5100" dirty="0">
                <a:latin typeface="Times New Roman" pitchFamily="18" charset="0"/>
                <a:cs typeface="Times New Roman" pitchFamily="18" charset="0"/>
              </a:rPr>
              <a:t>des </a:t>
            </a:r>
            <a:r>
              <a:rPr lang="fr-FR" sz="5100" dirty="0" smtClean="0">
                <a:latin typeface="Times New Roman" pitchFamily="18" charset="0"/>
                <a:cs typeface="Times New Roman" pitchFamily="18" charset="0"/>
              </a:rPr>
              <a:t>déchets en </a:t>
            </a:r>
            <a:r>
              <a:rPr lang="fr-FR" sz="5100" dirty="0">
                <a:latin typeface="Times New Roman" pitchFamily="18" charset="0"/>
                <a:cs typeface="Times New Roman" pitchFamily="18" charset="0"/>
              </a:rPr>
              <a:t>leurs donnant une seconde utilisation</a:t>
            </a:r>
            <a:r>
              <a:rPr lang="fr-FR" sz="5100" dirty="0" smtClean="0">
                <a:latin typeface="Times New Roman" pitchFamily="18" charset="0"/>
                <a:cs typeface="Times New Roman" pitchFamily="18" charset="0"/>
              </a:rPr>
              <a:t>.</a:t>
            </a:r>
          </a:p>
          <a:p>
            <a:pPr marL="18288" indent="0" algn="just">
              <a:lnSpc>
                <a:spcPct val="170000"/>
              </a:lnSpc>
              <a:buNone/>
            </a:pPr>
            <a:r>
              <a:rPr lang="fr-FR" sz="5100" b="1" u="sng" dirty="0">
                <a:latin typeface="Times New Roman" pitchFamily="18" charset="0"/>
                <a:cs typeface="Times New Roman" pitchFamily="18" charset="0"/>
              </a:rPr>
              <a:t>Valorisation</a:t>
            </a:r>
            <a:r>
              <a:rPr lang="fr-FR" sz="5100" dirty="0">
                <a:latin typeface="Times New Roman" pitchFamily="18" charset="0"/>
                <a:cs typeface="Times New Roman" pitchFamily="18" charset="0"/>
              </a:rPr>
              <a:t> : toutes les opérations consistent au réemploi, le recyclage ou </a:t>
            </a:r>
            <a:r>
              <a:rPr lang="fr-FR" sz="5100" dirty="0" smtClean="0">
                <a:latin typeface="Times New Roman" pitchFamily="18" charset="0"/>
                <a:cs typeface="Times New Roman" pitchFamily="18" charset="0"/>
              </a:rPr>
              <a:t>toute autre </a:t>
            </a:r>
            <a:r>
              <a:rPr lang="fr-FR" sz="5100" dirty="0">
                <a:latin typeface="Times New Roman" pitchFamily="18" charset="0"/>
                <a:cs typeface="Times New Roman" pitchFamily="18" charset="0"/>
              </a:rPr>
              <a:t>action visant à obtenir, des matériaux réutilisables ou de l'énergie. </a:t>
            </a:r>
          </a:p>
          <a:p>
            <a:pPr marL="18288" indent="0" algn="just">
              <a:lnSpc>
                <a:spcPct val="170000"/>
              </a:lnSpc>
              <a:buNone/>
            </a:pPr>
            <a:endParaRPr lang="fr-FR" sz="5100" dirty="0" smtClean="0">
              <a:latin typeface="Times New Roman" pitchFamily="18" charset="0"/>
              <a:cs typeface="Times New Roman" pitchFamily="18" charset="0"/>
            </a:endParaRPr>
          </a:p>
          <a:p>
            <a:pPr marL="18288" indent="0" algn="just">
              <a:lnSpc>
                <a:spcPct val="170000"/>
              </a:lnSpc>
              <a:buNone/>
            </a:pPr>
            <a:endParaRPr lang="fr-FR" sz="5100" dirty="0">
              <a:latin typeface="Times New Roman" pitchFamily="18" charset="0"/>
              <a:cs typeface="Times New Roman" pitchFamily="18" charset="0"/>
            </a:endParaRPr>
          </a:p>
          <a:p>
            <a:pPr marL="18288" indent="0" algn="just">
              <a:lnSpc>
                <a:spcPct val="170000"/>
              </a:lnSpc>
              <a:buNone/>
            </a:pPr>
            <a:endParaRPr lang="fr-FR" sz="5100" dirty="0">
              <a:latin typeface="Times New Roman" pitchFamily="18" charset="0"/>
              <a:cs typeface="Times New Roman" pitchFamily="18" charset="0"/>
            </a:endParaRPr>
          </a:p>
        </p:txBody>
      </p:sp>
    </p:spTree>
    <p:extLst>
      <p:ext uri="{BB962C8B-B14F-4D97-AF65-F5344CB8AC3E}">
        <p14:creationId xmlns:p14="http://schemas.microsoft.com/office/powerpoint/2010/main" val="1121496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473" y="116632"/>
            <a:ext cx="8689808" cy="5509200"/>
          </a:xfrm>
          <a:prstGeom prst="rect">
            <a:avLst/>
          </a:prstGeom>
        </p:spPr>
        <p:txBody>
          <a:bodyPr wrap="square">
            <a:spAutoFit/>
          </a:bodyPr>
          <a:lstStyle/>
          <a:p>
            <a:pPr algn="ctr"/>
            <a:r>
              <a:rPr lang="fr-FR" sz="2800" b="1" dirty="0">
                <a:solidFill>
                  <a:srgbClr val="FFC000"/>
                </a:solidFill>
                <a:latin typeface="Times New Roman" pitchFamily="18" charset="0"/>
                <a:cs typeface="Times New Roman" pitchFamily="18" charset="0"/>
              </a:rPr>
              <a:t>Comment peut-on </a:t>
            </a:r>
            <a:r>
              <a:rPr lang="fr-FR" sz="2800" b="1" dirty="0" smtClean="0">
                <a:solidFill>
                  <a:srgbClr val="FFC000"/>
                </a:solidFill>
                <a:latin typeface="Times New Roman" pitchFamily="18" charset="0"/>
                <a:cs typeface="Times New Roman" pitchFamily="18" charset="0"/>
              </a:rPr>
              <a:t>valoriser les </a:t>
            </a:r>
            <a:r>
              <a:rPr lang="fr-FR" sz="2800" b="1" dirty="0">
                <a:solidFill>
                  <a:srgbClr val="FFC000"/>
                </a:solidFill>
                <a:latin typeface="Times New Roman" pitchFamily="18" charset="0"/>
                <a:cs typeface="Times New Roman" pitchFamily="18" charset="0"/>
              </a:rPr>
              <a:t>déchets solides </a:t>
            </a:r>
            <a:r>
              <a:rPr lang="fr-FR" sz="2800" b="1" dirty="0" smtClean="0">
                <a:solidFill>
                  <a:srgbClr val="FFC000"/>
                </a:solidFill>
                <a:latin typeface="Times New Roman" pitchFamily="18" charset="0"/>
                <a:cs typeface="Times New Roman" pitchFamily="18" charset="0"/>
              </a:rPr>
              <a:t>?</a:t>
            </a:r>
          </a:p>
          <a:p>
            <a:endParaRPr lang="fr-FR" dirty="0"/>
          </a:p>
          <a:p>
            <a:pPr>
              <a:lnSpc>
                <a:spcPct val="150000"/>
              </a:lnSpc>
            </a:pPr>
            <a:r>
              <a:rPr lang="fr-FR" sz="2400" dirty="0" smtClean="0">
                <a:latin typeface="Times New Roman" pitchFamily="18" charset="0"/>
                <a:cs typeface="Times New Roman" pitchFamily="18" charset="0"/>
              </a:rPr>
              <a:t>La </a:t>
            </a:r>
            <a:r>
              <a:rPr lang="fr-FR" sz="2400" dirty="0">
                <a:latin typeface="Times New Roman" pitchFamily="18" charset="0"/>
                <a:cs typeface="Times New Roman" pitchFamily="18" charset="0"/>
              </a:rPr>
              <a:t>nouvelle notion à appliquer dans </a:t>
            </a:r>
            <a:r>
              <a:rPr lang="fr-FR" sz="2400" dirty="0" smtClean="0">
                <a:latin typeface="Times New Roman" pitchFamily="18" charset="0"/>
                <a:cs typeface="Times New Roman" pitchFamily="18" charset="0"/>
              </a:rPr>
              <a:t>la gestion des déchets est basée sur le principe connu actuellement sous l’appellation des </a:t>
            </a:r>
            <a:r>
              <a:rPr lang="fr-FR" sz="2400" dirty="0" smtClean="0">
                <a:solidFill>
                  <a:srgbClr val="FFC000"/>
                </a:solidFill>
                <a:latin typeface="Times New Roman" pitchFamily="18" charset="0"/>
                <a:cs typeface="Times New Roman" pitchFamily="18" charset="0"/>
              </a:rPr>
              <a:t>« 3RV-E » </a:t>
            </a:r>
            <a:r>
              <a:rPr lang="fr-FR" sz="2400" dirty="0" smtClean="0">
                <a:latin typeface="Times New Roman" pitchFamily="18" charset="0"/>
                <a:cs typeface="Times New Roman" pitchFamily="18" charset="0"/>
              </a:rPr>
              <a:t>avec par ordre de priorité : </a:t>
            </a:r>
            <a:r>
              <a:rPr lang="fr-FR" sz="2400" b="1" dirty="0" smtClean="0">
                <a:latin typeface="Times New Roman" pitchFamily="18" charset="0"/>
                <a:cs typeface="Times New Roman" pitchFamily="18" charset="0"/>
              </a:rPr>
              <a:t>la réduction à la source ; le réemploi ; le recyclage ; la valorisation ; l’élimination.</a:t>
            </a:r>
          </a:p>
          <a:p>
            <a:pPr>
              <a:lnSpc>
                <a:spcPct val="150000"/>
              </a:lnSpc>
            </a:pPr>
            <a:endParaRPr lang="fr-FR" sz="2400" dirty="0" smtClean="0">
              <a:latin typeface="Times New Roman" pitchFamily="18" charset="0"/>
              <a:cs typeface="Times New Roman" pitchFamily="18" charset="0"/>
            </a:endParaRPr>
          </a:p>
          <a:p>
            <a:pPr>
              <a:lnSpc>
                <a:spcPct val="150000"/>
              </a:lnSpc>
            </a:pPr>
            <a:r>
              <a:rPr lang="fr-FR" sz="2400" dirty="0" smtClean="0">
                <a:latin typeface="Times New Roman" pitchFamily="18" charset="0"/>
                <a:cs typeface="Times New Roman" pitchFamily="18" charset="0"/>
              </a:rPr>
              <a:t>Cette nouvelle conception de la gestion des déchets vise l’économie de ressources, leur mise en valeur avec un impact minimum sur l’environnement et la santé humaine. </a:t>
            </a:r>
          </a:p>
          <a:p>
            <a:endParaRPr lang="fr-FR" dirty="0"/>
          </a:p>
        </p:txBody>
      </p:sp>
    </p:spTree>
    <p:extLst>
      <p:ext uri="{BB962C8B-B14F-4D97-AF65-F5344CB8AC3E}">
        <p14:creationId xmlns:p14="http://schemas.microsoft.com/office/powerpoint/2010/main" val="22596243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60648"/>
            <a:ext cx="8712968" cy="7848302"/>
          </a:xfrm>
          <a:prstGeom prst="rect">
            <a:avLst/>
          </a:prstGeom>
        </p:spPr>
        <p:txBody>
          <a:bodyPr wrap="square">
            <a:spAutoFit/>
          </a:bodyPr>
          <a:lstStyle/>
          <a:p>
            <a:pPr>
              <a:lnSpc>
                <a:spcPct val="150000"/>
              </a:lnSpc>
            </a:pPr>
            <a:r>
              <a:rPr lang="fr-FR" sz="2400" u="sng" dirty="0" smtClean="0">
                <a:latin typeface="Times New Roman" pitchFamily="18" charset="0"/>
                <a:cs typeface="Times New Roman" pitchFamily="18" charset="0"/>
              </a:rPr>
              <a:t>1- Réduction </a:t>
            </a:r>
            <a:r>
              <a:rPr lang="fr-FR" sz="2400" u="sng" dirty="0">
                <a:latin typeface="Times New Roman" pitchFamily="18" charset="0"/>
                <a:cs typeface="Times New Roman" pitchFamily="18" charset="0"/>
              </a:rPr>
              <a:t>à la source </a:t>
            </a:r>
            <a:r>
              <a:rPr lang="fr-FR" sz="2400" u="sng"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elle </a:t>
            </a:r>
            <a:r>
              <a:rPr lang="fr-FR" sz="2400" dirty="0">
                <a:latin typeface="Times New Roman" pitchFamily="18" charset="0"/>
                <a:cs typeface="Times New Roman" pitchFamily="18" charset="0"/>
              </a:rPr>
              <a:t>consiste à générer le moins de déchets lors de la fabrication, de la distribution et de l’utilisation du produit. Le citoyen peut contribuer à cette réduction en diminuant la quantité de déchets produits par l’utilisation de produits en vrac </a:t>
            </a:r>
            <a:r>
              <a:rPr lang="fr-FR" sz="2400" dirty="0" smtClean="0">
                <a:latin typeface="Times New Roman" pitchFamily="18" charset="0"/>
                <a:cs typeface="Times New Roman" pitchFamily="18" charset="0"/>
              </a:rPr>
              <a:t>plutôt qu’emballés</a:t>
            </a:r>
            <a:r>
              <a:rPr lang="fr-FR" sz="2400" dirty="0">
                <a:latin typeface="Times New Roman" pitchFamily="18" charset="0"/>
                <a:cs typeface="Times New Roman" pitchFamily="18" charset="0"/>
              </a:rPr>
              <a:t>, des produits durables plutôt que jetables, </a:t>
            </a:r>
            <a:r>
              <a:rPr lang="fr-FR" sz="2400" dirty="0" err="1">
                <a:latin typeface="Times New Roman" pitchFamily="18" charset="0"/>
                <a:cs typeface="Times New Roman" pitchFamily="18" charset="0"/>
              </a:rPr>
              <a:t>etc</a:t>
            </a:r>
            <a:r>
              <a:rPr lang="fr-FR" sz="2400" dirty="0" smtClean="0">
                <a:latin typeface="Times New Roman" pitchFamily="18" charset="0"/>
                <a:cs typeface="Times New Roman" pitchFamily="18" charset="0"/>
              </a:rPr>
              <a:t>,</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smtClean="0"/>
          </a:p>
          <a:p>
            <a:endParaRPr lang="fr-FR" dirty="0"/>
          </a:p>
          <a:p>
            <a:endParaRPr lang="fr-FR" dirty="0" smtClean="0"/>
          </a:p>
          <a:p>
            <a:endParaRPr lang="fr-FR" dirty="0"/>
          </a:p>
          <a:p>
            <a:endParaRPr lang="fr-FR" dirty="0" smtClean="0"/>
          </a:p>
          <a:p>
            <a:endParaRPr lang="fr-FR" dirty="0"/>
          </a:p>
          <a:p>
            <a:endParaRPr lang="fr-FR" dirty="0"/>
          </a:p>
          <a:p>
            <a:r>
              <a:rPr lang="fr-FR" dirty="0"/>
              <a:t> </a:t>
            </a:r>
          </a:p>
        </p:txBody>
      </p:sp>
      <p:pic>
        <p:nvPicPr>
          <p:cNvPr id="3" name="Image 4" descr="Zéro déchet"/>
          <p:cNvPicPr/>
          <p:nvPr/>
        </p:nvPicPr>
        <p:blipFill>
          <a:blip r:embed="rId2">
            <a:extLst>
              <a:ext uri="{28A0092B-C50C-407E-A947-70E740481C1C}">
                <a14:useLocalDpi xmlns:a14="http://schemas.microsoft.com/office/drawing/2010/main" val="0"/>
              </a:ext>
            </a:extLst>
          </a:blip>
          <a:srcRect/>
          <a:stretch>
            <a:fillRect/>
          </a:stretch>
        </p:blipFill>
        <p:spPr bwMode="auto">
          <a:xfrm>
            <a:off x="323528" y="3630282"/>
            <a:ext cx="2304256" cy="2765891"/>
          </a:xfrm>
          <a:prstGeom prst="rect">
            <a:avLst/>
          </a:prstGeom>
          <a:noFill/>
          <a:ln>
            <a:noFill/>
          </a:ln>
        </p:spPr>
      </p:pic>
      <p:pic>
        <p:nvPicPr>
          <p:cNvPr id="4" name="Picture 6" descr="Résultat de recherche d'images pour &quot;couffin pour aliment&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5620" y="3630282"/>
            <a:ext cx="1796379" cy="27658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scontent-mrs2-1.xx.fbcdn.net/v/t1.15752-9/71663268_2379285799010869_2267383187690749952_n.jpg?_nc_cat=108&amp;_nc_oc=AQmau4FxTdj5B_bh9H5Rr5tZiHx38qQKQMWtKfZ6Psx9nkrVr3BIHwF2eZ6pV9aZE_w&amp;_nc_ht=scontent-mrs2-1.xx&amp;oh=22f75b05224b7aa6259cf0a253fc216c&amp;oe=5E19EB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3630282"/>
            <a:ext cx="1584176" cy="27658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Image associé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3438" y="3630282"/>
            <a:ext cx="2217033" cy="2765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398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188640"/>
            <a:ext cx="8568952" cy="6336704"/>
          </a:xfrm>
        </p:spPr>
        <p:txBody>
          <a:bodyPr/>
          <a:lstStyle/>
          <a:p>
            <a:r>
              <a:rPr lang="fr-FR" sz="2800" b="1" u="sng" dirty="0">
                <a:latin typeface="Times New Roman" pitchFamily="18" charset="0"/>
                <a:cs typeface="Times New Roman" pitchFamily="18" charset="0"/>
              </a:rPr>
              <a:t>Le recyclage </a:t>
            </a:r>
            <a:r>
              <a:rPr lang="fr-FR" sz="2800" dirty="0">
                <a:latin typeface="Times New Roman" pitchFamily="18" charset="0"/>
                <a:cs typeface="Times New Roman" pitchFamily="18" charset="0"/>
              </a:rPr>
              <a:t>: est un procédé par lequel les matériaux qui composent un produit </a:t>
            </a:r>
            <a:r>
              <a:rPr lang="fr-FR" sz="2800" dirty="0" smtClean="0">
                <a:latin typeface="Times New Roman" pitchFamily="18" charset="0"/>
                <a:cs typeface="Times New Roman" pitchFamily="18" charset="0"/>
              </a:rPr>
              <a:t>en fin </a:t>
            </a:r>
            <a:r>
              <a:rPr lang="fr-FR" sz="2800" dirty="0">
                <a:latin typeface="Times New Roman" pitchFamily="18" charset="0"/>
                <a:cs typeface="Times New Roman" pitchFamily="18" charset="0"/>
              </a:rPr>
              <a:t>de vie (généralement des déchets industriels ou ménagers) sont réutilisés en tout ou </a:t>
            </a:r>
            <a:r>
              <a:rPr lang="fr-FR" sz="2800" dirty="0" smtClean="0">
                <a:latin typeface="Times New Roman" pitchFamily="18" charset="0"/>
                <a:cs typeface="Times New Roman" pitchFamily="18" charset="0"/>
              </a:rPr>
              <a:t>en partie.</a:t>
            </a:r>
            <a:br>
              <a:rPr lang="fr-FR" sz="2800" dirty="0" smtClean="0">
                <a:latin typeface="Times New Roman" pitchFamily="18" charset="0"/>
                <a:cs typeface="Times New Roman" pitchFamily="18" charset="0"/>
              </a:rPr>
            </a:br>
            <a:r>
              <a:rPr lang="fr-FR" sz="2800" dirty="0" smtClean="0">
                <a:latin typeface="Times New Roman" pitchFamily="18" charset="0"/>
                <a:cs typeface="Times New Roman" pitchFamily="18" charset="0"/>
              </a:rPr>
              <a:t/>
            </a:r>
            <a:br>
              <a:rPr lang="fr-FR" sz="2800" dirty="0" smtClean="0">
                <a:latin typeface="Times New Roman" pitchFamily="18" charset="0"/>
                <a:cs typeface="Times New Roman" pitchFamily="18" charset="0"/>
              </a:rPr>
            </a:br>
            <a:r>
              <a:rPr lang="fr-FR" sz="2800" dirty="0" smtClean="0">
                <a:latin typeface="Times New Roman" pitchFamily="18" charset="0"/>
                <a:cs typeface="Times New Roman" pitchFamily="18" charset="0"/>
              </a:rPr>
              <a:t/>
            </a:r>
            <a:br>
              <a:rPr lang="fr-FR" sz="2800" dirty="0" smtClean="0">
                <a:latin typeface="Times New Roman" pitchFamily="18" charset="0"/>
                <a:cs typeface="Times New Roman" pitchFamily="18" charset="0"/>
              </a:rPr>
            </a:br>
            <a:r>
              <a:rPr lang="fr-FR" sz="2800" dirty="0">
                <a:latin typeface="Times New Roman" pitchFamily="18" charset="0"/>
                <a:cs typeface="Times New Roman" pitchFamily="18" charset="0"/>
              </a:rPr>
              <a:t/>
            </a:r>
            <a:br>
              <a:rPr lang="fr-FR" sz="2800" dirty="0">
                <a:latin typeface="Times New Roman" pitchFamily="18" charset="0"/>
                <a:cs typeface="Times New Roman" pitchFamily="18" charset="0"/>
              </a:rPr>
            </a:br>
            <a:r>
              <a:rPr lang="fr-FR" sz="2800" dirty="0" smtClean="0">
                <a:latin typeface="Times New Roman" pitchFamily="18" charset="0"/>
                <a:cs typeface="Times New Roman" pitchFamily="18" charset="0"/>
              </a:rPr>
              <a:t/>
            </a:r>
            <a:br>
              <a:rPr lang="fr-FR" sz="2800" dirty="0" smtClean="0">
                <a:latin typeface="Times New Roman" pitchFamily="18" charset="0"/>
                <a:cs typeface="Times New Roman" pitchFamily="18" charset="0"/>
              </a:rPr>
            </a:br>
            <a:r>
              <a:rPr lang="fr-FR" sz="2800" dirty="0">
                <a:latin typeface="Times New Roman" pitchFamily="18" charset="0"/>
                <a:cs typeface="Times New Roman" pitchFamily="18" charset="0"/>
              </a:rPr>
              <a:t/>
            </a:r>
            <a:br>
              <a:rPr lang="fr-FR" sz="2800" dirty="0">
                <a:latin typeface="Times New Roman" pitchFamily="18" charset="0"/>
                <a:cs typeface="Times New Roman" pitchFamily="18" charset="0"/>
              </a:rPr>
            </a:br>
            <a:r>
              <a:rPr lang="fr-FR" sz="2800" dirty="0" smtClean="0">
                <a:latin typeface="Times New Roman" pitchFamily="18" charset="0"/>
                <a:cs typeface="Times New Roman" pitchFamily="18" charset="0"/>
              </a:rPr>
              <a:t/>
            </a:r>
            <a:br>
              <a:rPr lang="fr-FR" sz="2800" dirty="0" smtClean="0">
                <a:latin typeface="Times New Roman" pitchFamily="18" charset="0"/>
                <a:cs typeface="Times New Roman" pitchFamily="18" charset="0"/>
              </a:rPr>
            </a:br>
            <a:r>
              <a:rPr lang="fr-FR" sz="2800" dirty="0">
                <a:latin typeface="Times New Roman" pitchFamily="18" charset="0"/>
                <a:cs typeface="Times New Roman" pitchFamily="18" charset="0"/>
              </a:rPr>
              <a:t/>
            </a:r>
            <a:br>
              <a:rPr lang="fr-FR" sz="2800" dirty="0">
                <a:latin typeface="Times New Roman" pitchFamily="18" charset="0"/>
                <a:cs typeface="Times New Roman" pitchFamily="18" charset="0"/>
              </a:rPr>
            </a:br>
            <a:r>
              <a:rPr lang="fr-FR" sz="2800" dirty="0" smtClean="0">
                <a:latin typeface="Times New Roman" pitchFamily="18" charset="0"/>
                <a:cs typeface="Times New Roman" pitchFamily="18" charset="0"/>
              </a:rPr>
              <a:t/>
            </a:r>
            <a:br>
              <a:rPr lang="fr-FR" sz="2800" dirty="0" smtClean="0">
                <a:latin typeface="Times New Roman" pitchFamily="18" charset="0"/>
                <a:cs typeface="Times New Roman" pitchFamily="18" charset="0"/>
              </a:rPr>
            </a:br>
            <a:r>
              <a:rPr lang="fr-FR" sz="2800" dirty="0" smtClean="0">
                <a:latin typeface="Times New Roman" pitchFamily="18" charset="0"/>
                <a:cs typeface="Times New Roman" pitchFamily="18" charset="0"/>
              </a:rPr>
              <a:t/>
            </a:r>
            <a:br>
              <a:rPr lang="fr-FR" sz="2800" dirty="0" smtClean="0">
                <a:latin typeface="Times New Roman" pitchFamily="18" charset="0"/>
                <a:cs typeface="Times New Roman" pitchFamily="18" charset="0"/>
              </a:rPr>
            </a:br>
            <a:r>
              <a:rPr lang="fr-FR" sz="3200" dirty="0" smtClean="0">
                <a:latin typeface="Times New Roman" pitchFamily="18" charset="0"/>
                <a:cs typeface="Times New Roman" pitchFamily="18" charset="0"/>
              </a:rPr>
              <a:t/>
            </a:r>
            <a:br>
              <a:rPr lang="fr-FR" sz="3200" dirty="0" smtClean="0">
                <a:latin typeface="Times New Roman" pitchFamily="18" charset="0"/>
                <a:cs typeface="Times New Roman" pitchFamily="18" charset="0"/>
              </a:rPr>
            </a:br>
            <a:endParaRPr lang="fr-FR" sz="3200" dirty="0">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204864"/>
            <a:ext cx="5904655" cy="4156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204864"/>
            <a:ext cx="2736304" cy="4156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11837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188640"/>
            <a:ext cx="8928992" cy="6480720"/>
          </a:xfrm>
        </p:spPr>
        <p:txBody>
          <a:bodyPr/>
          <a:lstStyle/>
          <a:p>
            <a:r>
              <a:rPr lang="fr-FR" sz="2800" b="1" u="sng" dirty="0">
                <a:solidFill>
                  <a:prstClr val="white"/>
                </a:solidFill>
                <a:latin typeface="Times New Roman" pitchFamily="18" charset="0"/>
                <a:cs typeface="Times New Roman" pitchFamily="18" charset="0"/>
              </a:rPr>
              <a:t>Réemploie</a:t>
            </a:r>
            <a:r>
              <a:rPr lang="fr-FR" sz="2800" dirty="0">
                <a:solidFill>
                  <a:prstClr val="white"/>
                </a:solidFill>
                <a:latin typeface="Times New Roman" pitchFamily="18" charset="0"/>
                <a:cs typeface="Times New Roman" pitchFamily="18" charset="0"/>
              </a:rPr>
              <a:t> : c’est un nouvel emploi </a:t>
            </a:r>
            <a:r>
              <a:rPr lang="fr-FR" sz="2800" dirty="0" smtClean="0">
                <a:solidFill>
                  <a:prstClr val="white"/>
                </a:solidFill>
                <a:latin typeface="Times New Roman" pitchFamily="18" charset="0"/>
                <a:cs typeface="Times New Roman" pitchFamily="18" charset="0"/>
              </a:rPr>
              <a:t/>
            </a:r>
            <a:br>
              <a:rPr lang="fr-FR" sz="2800" dirty="0" smtClean="0">
                <a:solidFill>
                  <a:prstClr val="white"/>
                </a:solidFill>
                <a:latin typeface="Times New Roman" pitchFamily="18" charset="0"/>
                <a:cs typeface="Times New Roman" pitchFamily="18" charset="0"/>
              </a:rPr>
            </a:br>
            <a:r>
              <a:rPr lang="fr-FR" sz="2800" dirty="0" smtClean="0">
                <a:solidFill>
                  <a:prstClr val="white"/>
                </a:solidFill>
                <a:latin typeface="Times New Roman" pitchFamily="18" charset="0"/>
                <a:cs typeface="Times New Roman" pitchFamily="18" charset="0"/>
              </a:rPr>
              <a:t>de </a:t>
            </a:r>
            <a:r>
              <a:rPr lang="fr-FR" sz="2800" dirty="0">
                <a:solidFill>
                  <a:prstClr val="white"/>
                </a:solidFill>
                <a:latin typeface="Times New Roman" pitchFamily="18" charset="0"/>
                <a:cs typeface="Times New Roman" pitchFamily="18" charset="0"/>
              </a:rPr>
              <a:t>déchets </a:t>
            </a:r>
            <a:r>
              <a:rPr lang="fr-FR" sz="2800" dirty="0" smtClean="0">
                <a:solidFill>
                  <a:prstClr val="white"/>
                </a:solidFill>
                <a:latin typeface="Times New Roman" pitchFamily="18" charset="0"/>
                <a:cs typeface="Times New Roman" pitchFamily="18" charset="0"/>
              </a:rPr>
              <a:t>pour </a:t>
            </a:r>
            <a:r>
              <a:rPr lang="fr-FR" sz="2800" dirty="0">
                <a:solidFill>
                  <a:prstClr val="white"/>
                </a:solidFill>
                <a:latin typeface="Times New Roman" pitchFamily="18" charset="0"/>
                <a:cs typeface="Times New Roman" pitchFamily="18" charset="0"/>
              </a:rPr>
              <a:t>un usage analogue </a:t>
            </a:r>
            <a:r>
              <a:rPr lang="fr-FR" sz="2800" dirty="0" smtClean="0">
                <a:solidFill>
                  <a:prstClr val="white"/>
                </a:solidFill>
                <a:latin typeface="Times New Roman" pitchFamily="18" charset="0"/>
                <a:cs typeface="Times New Roman" pitchFamily="18" charset="0"/>
              </a:rPr>
              <a:t>à </a:t>
            </a:r>
            <a:r>
              <a:rPr lang="fr-FR" sz="2800" dirty="0">
                <a:solidFill>
                  <a:prstClr val="white"/>
                </a:solidFill>
                <a:latin typeface="Times New Roman" pitchFamily="18" charset="0"/>
                <a:cs typeface="Times New Roman" pitchFamily="18" charset="0"/>
              </a:rPr>
              <a:t>celui </a:t>
            </a:r>
            <a:r>
              <a:rPr lang="fr-FR" sz="2800" dirty="0" smtClean="0">
                <a:solidFill>
                  <a:prstClr val="white"/>
                </a:solidFill>
                <a:latin typeface="Times New Roman" pitchFamily="18" charset="0"/>
                <a:cs typeface="Times New Roman" pitchFamily="18" charset="0"/>
              </a:rPr>
              <a:t/>
            </a:r>
            <a:br>
              <a:rPr lang="fr-FR" sz="2800" dirty="0" smtClean="0">
                <a:solidFill>
                  <a:prstClr val="white"/>
                </a:solidFill>
                <a:latin typeface="Times New Roman" pitchFamily="18" charset="0"/>
                <a:cs typeface="Times New Roman" pitchFamily="18" charset="0"/>
              </a:rPr>
            </a:br>
            <a:r>
              <a:rPr lang="fr-FR" sz="2800" dirty="0" smtClean="0">
                <a:solidFill>
                  <a:prstClr val="white"/>
                </a:solidFill>
                <a:latin typeface="Times New Roman" pitchFamily="18" charset="0"/>
                <a:cs typeface="Times New Roman" pitchFamily="18" charset="0"/>
              </a:rPr>
              <a:t>de </a:t>
            </a:r>
            <a:r>
              <a:rPr lang="fr-FR" sz="2800" dirty="0">
                <a:solidFill>
                  <a:prstClr val="white"/>
                </a:solidFill>
                <a:latin typeface="Times New Roman" pitchFamily="18" charset="0"/>
                <a:cs typeface="Times New Roman" pitchFamily="18" charset="0"/>
              </a:rPr>
              <a:t>sa </a:t>
            </a:r>
            <a:r>
              <a:rPr lang="fr-FR" sz="2800" dirty="0" smtClean="0">
                <a:solidFill>
                  <a:prstClr val="white"/>
                </a:solidFill>
                <a:latin typeface="Times New Roman" pitchFamily="18" charset="0"/>
                <a:cs typeface="Times New Roman" pitchFamily="18" charset="0"/>
              </a:rPr>
              <a:t>première </a:t>
            </a:r>
            <a:r>
              <a:rPr lang="fr-FR" sz="2800" dirty="0">
                <a:solidFill>
                  <a:prstClr val="white"/>
                </a:solidFill>
                <a:latin typeface="Times New Roman" pitchFamily="18" charset="0"/>
                <a:cs typeface="Times New Roman" pitchFamily="18" charset="0"/>
              </a:rPr>
              <a:t>utilisation.</a:t>
            </a:r>
            <a:br>
              <a:rPr lang="fr-FR" sz="2800" dirty="0">
                <a:solidFill>
                  <a:prstClr val="white"/>
                </a:solidFill>
                <a:latin typeface="Times New Roman" pitchFamily="18" charset="0"/>
                <a:cs typeface="Times New Roman" pitchFamily="18" charset="0"/>
              </a:rPr>
            </a:br>
            <a:r>
              <a:rPr lang="fr-FR" sz="2800" dirty="0" smtClean="0">
                <a:solidFill>
                  <a:prstClr val="white"/>
                </a:solidFill>
                <a:latin typeface="Times New Roman" pitchFamily="18" charset="0"/>
                <a:cs typeface="Times New Roman" pitchFamily="18" charset="0"/>
              </a:rPr>
              <a:t/>
            </a:r>
            <a:br>
              <a:rPr lang="fr-FR" sz="2800" dirty="0" smtClean="0">
                <a:solidFill>
                  <a:prstClr val="white"/>
                </a:solidFill>
                <a:latin typeface="Times New Roman" pitchFamily="18" charset="0"/>
                <a:cs typeface="Times New Roman" pitchFamily="18" charset="0"/>
              </a:rPr>
            </a:br>
            <a:r>
              <a:rPr lang="fr-FR" sz="2800" dirty="0" smtClean="0">
                <a:solidFill>
                  <a:prstClr val="white"/>
                </a:solidFill>
                <a:latin typeface="Times New Roman" pitchFamily="18" charset="0"/>
                <a:cs typeface="Times New Roman" pitchFamily="18" charset="0"/>
              </a:rPr>
              <a:t/>
            </a:r>
            <a:br>
              <a:rPr lang="fr-FR" sz="2800" dirty="0" smtClean="0">
                <a:solidFill>
                  <a:prstClr val="white"/>
                </a:solidFill>
                <a:latin typeface="Times New Roman" pitchFamily="18" charset="0"/>
                <a:cs typeface="Times New Roman" pitchFamily="18" charset="0"/>
              </a:rPr>
            </a:br>
            <a:r>
              <a:rPr lang="fr-FR" sz="2800" dirty="0">
                <a:solidFill>
                  <a:prstClr val="white"/>
                </a:solidFill>
                <a:latin typeface="Times New Roman" pitchFamily="18" charset="0"/>
                <a:cs typeface="Times New Roman" pitchFamily="18" charset="0"/>
              </a:rPr>
              <a:t/>
            </a:r>
            <a:br>
              <a:rPr lang="fr-FR" sz="2800" dirty="0">
                <a:solidFill>
                  <a:prstClr val="white"/>
                </a:solidFill>
                <a:latin typeface="Times New Roman" pitchFamily="18" charset="0"/>
                <a:cs typeface="Times New Roman" pitchFamily="18" charset="0"/>
              </a:rPr>
            </a:br>
            <a:r>
              <a:rPr lang="fr-FR" sz="2800" dirty="0">
                <a:solidFill>
                  <a:prstClr val="white"/>
                </a:solidFill>
                <a:latin typeface="Times New Roman" pitchFamily="18" charset="0"/>
                <a:cs typeface="Times New Roman" pitchFamily="18" charset="0"/>
              </a:rPr>
              <a:t/>
            </a:r>
            <a:br>
              <a:rPr lang="fr-FR" sz="2800" dirty="0">
                <a:solidFill>
                  <a:prstClr val="white"/>
                </a:solidFill>
                <a:latin typeface="Times New Roman" pitchFamily="18" charset="0"/>
                <a:cs typeface="Times New Roman" pitchFamily="18" charset="0"/>
              </a:rPr>
            </a:br>
            <a:r>
              <a:rPr lang="fr-FR" sz="2800" b="1" u="sng" dirty="0">
                <a:solidFill>
                  <a:prstClr val="white"/>
                </a:solidFill>
                <a:latin typeface="Times New Roman" pitchFamily="18" charset="0"/>
                <a:cs typeface="Times New Roman" pitchFamily="18" charset="0"/>
              </a:rPr>
              <a:t>Réutilisation</a:t>
            </a:r>
            <a:r>
              <a:rPr lang="fr-FR" sz="2800" dirty="0">
                <a:solidFill>
                  <a:prstClr val="white"/>
                </a:solidFill>
                <a:latin typeface="Times New Roman" pitchFamily="18" charset="0"/>
                <a:cs typeface="Times New Roman" pitchFamily="18" charset="0"/>
              </a:rPr>
              <a:t> : utilisation d’un déchet </a:t>
            </a:r>
            <a:r>
              <a:rPr lang="fr-FR" sz="2800" dirty="0" smtClean="0">
                <a:solidFill>
                  <a:prstClr val="white"/>
                </a:solidFill>
                <a:latin typeface="Times New Roman" pitchFamily="18" charset="0"/>
                <a:cs typeface="Times New Roman" pitchFamily="18" charset="0"/>
              </a:rPr>
              <a:t/>
            </a:r>
            <a:br>
              <a:rPr lang="fr-FR" sz="2800" dirty="0" smtClean="0">
                <a:solidFill>
                  <a:prstClr val="white"/>
                </a:solidFill>
                <a:latin typeface="Times New Roman" pitchFamily="18" charset="0"/>
                <a:cs typeface="Times New Roman" pitchFamily="18" charset="0"/>
              </a:rPr>
            </a:br>
            <a:r>
              <a:rPr lang="fr-FR" sz="2800" dirty="0" smtClean="0">
                <a:solidFill>
                  <a:prstClr val="white"/>
                </a:solidFill>
                <a:latin typeface="Times New Roman" pitchFamily="18" charset="0"/>
                <a:cs typeface="Times New Roman" pitchFamily="18" charset="0"/>
              </a:rPr>
              <a:t>pour </a:t>
            </a:r>
            <a:r>
              <a:rPr lang="fr-FR" sz="2800" dirty="0">
                <a:solidFill>
                  <a:prstClr val="white"/>
                </a:solidFill>
                <a:latin typeface="Times New Roman" pitchFamily="18" charset="0"/>
                <a:cs typeface="Times New Roman" pitchFamily="18" charset="0"/>
              </a:rPr>
              <a:t>un usage différent de son premier emploi</a:t>
            </a:r>
            <a:r>
              <a:rPr lang="fr-FR" sz="2800" dirty="0" smtClean="0">
                <a:solidFill>
                  <a:prstClr val="white"/>
                </a:solidFill>
                <a:latin typeface="Times New Roman" pitchFamily="18" charset="0"/>
                <a:cs typeface="Times New Roman" pitchFamily="18" charset="0"/>
              </a:rPr>
              <a:t>.</a:t>
            </a:r>
            <a:r>
              <a:rPr lang="fr-FR" sz="2800" dirty="0">
                <a:solidFill>
                  <a:prstClr val="white"/>
                </a:solidFill>
                <a:latin typeface="Times New Roman" pitchFamily="18" charset="0"/>
                <a:cs typeface="Times New Roman" pitchFamily="18" charset="0"/>
              </a:rPr>
              <a:t/>
            </a:r>
            <a:br>
              <a:rPr lang="fr-FR" sz="2800" dirty="0">
                <a:solidFill>
                  <a:prstClr val="white"/>
                </a:solidFill>
                <a:latin typeface="Times New Roman" pitchFamily="18" charset="0"/>
                <a:cs typeface="Times New Roman" pitchFamily="18" charset="0"/>
              </a:rPr>
            </a:br>
            <a:r>
              <a:rPr lang="fr-FR" sz="2800" dirty="0" smtClean="0">
                <a:solidFill>
                  <a:prstClr val="white"/>
                </a:solidFill>
                <a:latin typeface="Times New Roman" pitchFamily="18" charset="0"/>
                <a:cs typeface="Times New Roman" pitchFamily="18" charset="0"/>
              </a:rPr>
              <a:t/>
            </a:r>
            <a:br>
              <a:rPr lang="fr-FR" sz="2800" dirty="0" smtClean="0">
                <a:solidFill>
                  <a:prstClr val="white"/>
                </a:solidFill>
                <a:latin typeface="Times New Roman" pitchFamily="18" charset="0"/>
                <a:cs typeface="Times New Roman" pitchFamily="18" charset="0"/>
              </a:rPr>
            </a:br>
            <a:r>
              <a:rPr lang="fr-FR" sz="2800" dirty="0">
                <a:solidFill>
                  <a:prstClr val="white"/>
                </a:solidFill>
                <a:latin typeface="Times New Roman" pitchFamily="18" charset="0"/>
                <a:cs typeface="Times New Roman" pitchFamily="18" charset="0"/>
              </a:rPr>
              <a:t/>
            </a:r>
            <a:br>
              <a:rPr lang="fr-FR" sz="2800" dirty="0">
                <a:solidFill>
                  <a:prstClr val="white"/>
                </a:solidFill>
                <a:latin typeface="Times New Roman" pitchFamily="18" charset="0"/>
                <a:cs typeface="Times New Roman" pitchFamily="18" charset="0"/>
              </a:rPr>
            </a:br>
            <a:r>
              <a:rPr lang="fr-FR" sz="2800" dirty="0" smtClean="0">
                <a:solidFill>
                  <a:prstClr val="white"/>
                </a:solidFill>
                <a:latin typeface="Times New Roman" pitchFamily="18" charset="0"/>
                <a:cs typeface="Times New Roman" pitchFamily="18" charset="0"/>
              </a:rPr>
              <a:t/>
            </a:r>
            <a:br>
              <a:rPr lang="fr-FR" sz="2800" dirty="0" smtClean="0">
                <a:solidFill>
                  <a:prstClr val="white"/>
                </a:solidFill>
                <a:latin typeface="Times New Roman" pitchFamily="18" charset="0"/>
                <a:cs typeface="Times New Roman" pitchFamily="18" charset="0"/>
              </a:rPr>
            </a:br>
            <a:r>
              <a:rPr lang="fr-FR" sz="2800" dirty="0">
                <a:solidFill>
                  <a:prstClr val="white"/>
                </a:solidFill>
                <a:latin typeface="Times New Roman" pitchFamily="18" charset="0"/>
                <a:cs typeface="Times New Roman" pitchFamily="18" charset="0"/>
              </a:rPr>
              <a:t/>
            </a:r>
            <a:br>
              <a:rPr lang="fr-FR" sz="2800" dirty="0">
                <a:solidFill>
                  <a:prstClr val="white"/>
                </a:solidFill>
                <a:latin typeface="Times New Roman" pitchFamily="18" charset="0"/>
                <a:cs typeface="Times New Roman" pitchFamily="18" charset="0"/>
              </a:rPr>
            </a:br>
            <a:endParaRPr lang="fr-FR" dirty="0"/>
          </a:p>
        </p:txBody>
      </p:sp>
      <p:pic>
        <p:nvPicPr>
          <p:cNvPr id="4" name="Picture 3" descr="Image associé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4293097"/>
            <a:ext cx="4104456" cy="244827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0"/>
            <a:ext cx="2669282" cy="371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773925"/>
            <a:ext cx="1800200" cy="1418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752" y="1773925"/>
            <a:ext cx="26289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9495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116632"/>
            <a:ext cx="8856984" cy="6552728"/>
          </a:xfrm>
        </p:spPr>
        <p:txBody>
          <a:bodyPr/>
          <a:lstStyle/>
          <a:p>
            <a:r>
              <a:rPr lang="fr-FR" sz="2800" b="1" u="sng" dirty="0" smtClean="0">
                <a:latin typeface="Times New Roman" pitchFamily="18" charset="0"/>
                <a:cs typeface="Times New Roman" pitchFamily="18" charset="0"/>
              </a:rPr>
              <a:t/>
            </a:r>
            <a:br>
              <a:rPr lang="fr-FR" sz="2800" b="1" u="sng" dirty="0" smtClean="0">
                <a:latin typeface="Times New Roman" pitchFamily="18" charset="0"/>
                <a:cs typeface="Times New Roman" pitchFamily="18" charset="0"/>
              </a:rPr>
            </a:br>
            <a:r>
              <a:rPr lang="fr-FR" sz="2800" b="1" u="sng" dirty="0">
                <a:latin typeface="Times New Roman" pitchFamily="18" charset="0"/>
                <a:cs typeface="Times New Roman" pitchFamily="18" charset="0"/>
              </a:rPr>
              <a:t/>
            </a:r>
            <a:br>
              <a:rPr lang="fr-FR" sz="2800" b="1" u="sng" dirty="0">
                <a:latin typeface="Times New Roman" pitchFamily="18" charset="0"/>
                <a:cs typeface="Times New Roman" pitchFamily="18" charset="0"/>
              </a:rPr>
            </a:br>
            <a:r>
              <a:rPr lang="fr-FR" sz="2800" b="1" u="sng" dirty="0" smtClean="0">
                <a:latin typeface="Times New Roman" pitchFamily="18" charset="0"/>
                <a:cs typeface="Times New Roman" pitchFamily="18" charset="0"/>
              </a:rPr>
              <a:t/>
            </a:r>
            <a:br>
              <a:rPr lang="fr-FR" sz="2800" b="1" u="sng" dirty="0" smtClean="0">
                <a:latin typeface="Times New Roman" pitchFamily="18" charset="0"/>
                <a:cs typeface="Times New Roman" pitchFamily="18" charset="0"/>
              </a:rPr>
            </a:br>
            <a:r>
              <a:rPr lang="fr-FR" sz="2800" b="1" u="sng" dirty="0">
                <a:latin typeface="Times New Roman" pitchFamily="18" charset="0"/>
                <a:cs typeface="Times New Roman" pitchFamily="18" charset="0"/>
              </a:rPr>
              <a:t/>
            </a:r>
            <a:br>
              <a:rPr lang="fr-FR" sz="2800" b="1" u="sng" dirty="0">
                <a:latin typeface="Times New Roman" pitchFamily="18" charset="0"/>
                <a:cs typeface="Times New Roman" pitchFamily="18" charset="0"/>
              </a:rPr>
            </a:br>
            <a:r>
              <a:rPr lang="fr-FR" sz="2800" b="1" u="sng" dirty="0" smtClean="0">
                <a:latin typeface="Times New Roman" pitchFamily="18" charset="0"/>
                <a:cs typeface="Times New Roman" pitchFamily="18" charset="0"/>
              </a:rPr>
              <a:t/>
            </a:r>
            <a:br>
              <a:rPr lang="fr-FR" sz="2800" b="1" u="sng" dirty="0" smtClean="0">
                <a:latin typeface="Times New Roman" pitchFamily="18" charset="0"/>
                <a:cs typeface="Times New Roman" pitchFamily="18" charset="0"/>
              </a:rPr>
            </a:br>
            <a:r>
              <a:rPr lang="fr-FR" sz="2800" b="1" u="sng" dirty="0">
                <a:latin typeface="Times New Roman" pitchFamily="18" charset="0"/>
                <a:cs typeface="Times New Roman" pitchFamily="18" charset="0"/>
              </a:rPr>
              <a:t/>
            </a:r>
            <a:br>
              <a:rPr lang="fr-FR" sz="2800" b="1" u="sng" dirty="0">
                <a:latin typeface="Times New Roman" pitchFamily="18" charset="0"/>
                <a:cs typeface="Times New Roman" pitchFamily="18" charset="0"/>
              </a:rPr>
            </a:br>
            <a:r>
              <a:rPr lang="fr-FR" sz="2800" b="1" u="sng" dirty="0">
                <a:latin typeface="Times New Roman" pitchFamily="18" charset="0"/>
                <a:cs typeface="Times New Roman" pitchFamily="18" charset="0"/>
              </a:rPr>
              <a:t/>
            </a:r>
            <a:br>
              <a:rPr lang="fr-FR" sz="2800" b="1" u="sng" dirty="0">
                <a:latin typeface="Times New Roman" pitchFamily="18" charset="0"/>
                <a:cs typeface="Times New Roman" pitchFamily="18" charset="0"/>
              </a:rPr>
            </a:br>
            <a:r>
              <a:rPr lang="fr-FR" sz="2800" b="1" u="sng" dirty="0" smtClean="0">
                <a:latin typeface="Times New Roman" pitchFamily="18" charset="0"/>
                <a:cs typeface="Times New Roman" pitchFamily="18" charset="0"/>
              </a:rPr>
              <a:t>1- valorisation </a:t>
            </a:r>
            <a:r>
              <a:rPr lang="fr-FR" sz="2800" b="1" u="sng" dirty="0">
                <a:latin typeface="Times New Roman" pitchFamily="18" charset="0"/>
                <a:cs typeface="Times New Roman" pitchFamily="18" charset="0"/>
              </a:rPr>
              <a:t>matière</a:t>
            </a:r>
            <a:br>
              <a:rPr lang="fr-FR" sz="2800" b="1" u="sng" dirty="0">
                <a:latin typeface="Times New Roman" pitchFamily="18" charset="0"/>
                <a:cs typeface="Times New Roman" pitchFamily="18" charset="0"/>
              </a:rPr>
            </a:br>
            <a:r>
              <a:rPr lang="fr-FR" sz="2800" dirty="0">
                <a:effectLst/>
                <a:latin typeface="Times New Roman" pitchFamily="18" charset="0"/>
                <a:cs typeface="Times New Roman" pitchFamily="18" charset="0"/>
              </a:rPr>
              <a:t>Terme générique recouvrant le recyclage matière </a:t>
            </a:r>
            <a:r>
              <a:rPr lang="fr-FR" sz="2800" dirty="0" smtClean="0">
                <a:effectLst/>
                <a:latin typeface="Times New Roman" pitchFamily="18" charset="0"/>
                <a:cs typeface="Times New Roman" pitchFamily="18" charset="0"/>
              </a:rPr>
              <a:t>organique</a:t>
            </a:r>
            <a:r>
              <a:rPr lang="fr-FR" sz="2800" dirty="0">
                <a:effectLst/>
                <a:latin typeface="Times New Roman" pitchFamily="18" charset="0"/>
                <a:cs typeface="Times New Roman" pitchFamily="18" charset="0"/>
              </a:rPr>
              <a:t>, </a:t>
            </a:r>
            <a:r>
              <a:rPr lang="fr-FR" sz="2800" b="1" u="sng" dirty="0">
                <a:latin typeface="Times New Roman" pitchFamily="18" charset="0"/>
                <a:cs typeface="Times New Roman" pitchFamily="18" charset="0"/>
              </a:rPr>
              <a:t/>
            </a:r>
            <a:br>
              <a:rPr lang="fr-FR" sz="2800" b="1" u="sng" dirty="0">
                <a:latin typeface="Times New Roman" pitchFamily="18" charset="0"/>
                <a:cs typeface="Times New Roman" pitchFamily="18" charset="0"/>
              </a:rPr>
            </a:br>
            <a:r>
              <a:rPr lang="fr-FR" sz="2800" b="1" u="sng" dirty="0" smtClean="0">
                <a:latin typeface="Times New Roman" pitchFamily="18" charset="0"/>
                <a:cs typeface="Times New Roman" pitchFamily="18" charset="0"/>
              </a:rPr>
              <a:t>Le </a:t>
            </a:r>
            <a:r>
              <a:rPr lang="fr-FR" sz="2800" b="1" u="sng" dirty="0">
                <a:latin typeface="Times New Roman" pitchFamily="18" charset="0"/>
                <a:cs typeface="Times New Roman" pitchFamily="18" charset="0"/>
              </a:rPr>
              <a:t>compostage </a:t>
            </a:r>
            <a:r>
              <a:rPr lang="fr-FR" sz="2800" dirty="0">
                <a:latin typeface="Times New Roman" pitchFamily="18" charset="0"/>
                <a:cs typeface="Times New Roman" pitchFamily="18" charset="0"/>
              </a:rPr>
              <a:t>:est un processus naturel de «dégradation» ou décomposition de la matière organique par les micro-organismes dans des conditions aérobies. Les matières premières organiques, telles que les résidus de culture, les déchets alimentaires, restes animaux se transforment en un produit stabilisé, hygiénique, semblable à un terreau, riche en composés humiques, le compost. Tout cela en présence d’eau et d’oxygène</a:t>
            </a:r>
            <a:r>
              <a:rPr lang="fr-FR" sz="2800" dirty="0" smtClean="0">
                <a:latin typeface="Times New Roman" pitchFamily="18" charset="0"/>
                <a:cs typeface="Times New Roman" pitchFamily="18" charset="0"/>
              </a:rPr>
              <a:t>.</a:t>
            </a:r>
            <a:r>
              <a:rPr lang="fr-FR" dirty="0"/>
              <a:t/>
            </a:r>
            <a:br>
              <a:rPr lang="fr-FR" dirty="0"/>
            </a:br>
            <a:r>
              <a:rPr lang="fr-FR" dirty="0" smtClean="0"/>
              <a:t/>
            </a:r>
            <a:br>
              <a:rPr lang="fr-FR" dirty="0" smtClean="0"/>
            </a:br>
            <a:r>
              <a:rPr lang="fr-FR" dirty="0"/>
              <a:t/>
            </a:r>
            <a:br>
              <a:rPr lang="fr-FR" dirty="0"/>
            </a:br>
            <a:endParaRPr lang="fr-FR" dirty="0"/>
          </a:p>
        </p:txBody>
      </p:sp>
      <p:pic>
        <p:nvPicPr>
          <p:cNvPr id="5" name="Picture 4" descr="économie d’énergie compostage">
            <a:extLst>
              <a:ext uri="{FF2B5EF4-FFF2-40B4-BE49-F238E27FC236}">
                <a16:creationId xmlns="" xmlns:a16="http://schemas.microsoft.com/office/drawing/2014/main" id="{D07A0B97-E096-42F8-9806-FBD5801C2D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4149080"/>
            <a:ext cx="5040560" cy="2665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0075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404664"/>
            <a:ext cx="8928992" cy="6120680"/>
          </a:xfrm>
        </p:spPr>
        <p:txBody>
          <a:bodyPr/>
          <a:lstStyle/>
          <a:p>
            <a:pPr>
              <a:lnSpc>
                <a:spcPct val="150000"/>
              </a:lnSpc>
            </a:pPr>
            <a:r>
              <a:rPr lang="fr-FR" sz="2800" b="1" u="sng" dirty="0" smtClean="0">
                <a:latin typeface="Times New Roman" pitchFamily="18" charset="0"/>
                <a:cs typeface="Times New Roman" pitchFamily="18" charset="0"/>
              </a:rPr>
              <a:t>2- Valorisation </a:t>
            </a:r>
            <a:r>
              <a:rPr lang="fr-FR" sz="2800" b="1" u="sng" dirty="0">
                <a:latin typeface="Times New Roman" pitchFamily="18" charset="0"/>
                <a:cs typeface="Times New Roman" pitchFamily="18" charset="0"/>
              </a:rPr>
              <a:t>énergétique </a:t>
            </a:r>
            <a:r>
              <a:rPr lang="fr-FR" sz="2800" dirty="0">
                <a:latin typeface="Times New Roman" pitchFamily="18" charset="0"/>
                <a:cs typeface="Times New Roman" pitchFamily="18" charset="0"/>
              </a:rPr>
              <a:t>: </a:t>
            </a:r>
            <a:r>
              <a:rPr lang="fr-FR" sz="2800" dirty="0" smtClean="0">
                <a:latin typeface="Times New Roman" pitchFamily="18" charset="0"/>
                <a:cs typeface="Times New Roman" pitchFamily="18" charset="0"/>
              </a:rPr>
              <a:t>elle </a:t>
            </a:r>
            <a:r>
              <a:rPr lang="fr-FR" sz="2800" dirty="0">
                <a:latin typeface="Times New Roman" pitchFamily="18" charset="0"/>
                <a:cs typeface="Times New Roman" pitchFamily="18" charset="0"/>
              </a:rPr>
              <a:t>consiste à utiliser les calories contenues dans </a:t>
            </a:r>
            <a:r>
              <a:rPr lang="fr-FR" sz="2800" dirty="0" smtClean="0">
                <a:latin typeface="Times New Roman" pitchFamily="18" charset="0"/>
                <a:cs typeface="Times New Roman" pitchFamily="18" charset="0"/>
              </a:rPr>
              <a:t>les déchets </a:t>
            </a:r>
            <a:r>
              <a:rPr lang="fr-FR" sz="2800" dirty="0">
                <a:latin typeface="Times New Roman" pitchFamily="18" charset="0"/>
                <a:cs typeface="Times New Roman" pitchFamily="18" charset="0"/>
              </a:rPr>
              <a:t>:</a:t>
            </a:r>
            <a:br>
              <a:rPr lang="fr-FR" sz="2800" dirty="0">
                <a:latin typeface="Times New Roman" pitchFamily="18" charset="0"/>
                <a:cs typeface="Times New Roman" pitchFamily="18" charset="0"/>
              </a:rPr>
            </a:br>
            <a:r>
              <a:rPr lang="fr-FR" sz="2800" dirty="0">
                <a:latin typeface="Times New Roman" pitchFamily="18" charset="0"/>
                <a:cs typeface="Times New Roman" pitchFamily="18" charset="0"/>
              </a:rPr>
              <a:t>- </a:t>
            </a:r>
            <a:r>
              <a:rPr lang="fr-FR" sz="2800" b="1" u="sng" dirty="0">
                <a:latin typeface="Times New Roman" pitchFamily="18" charset="0"/>
                <a:cs typeface="Times New Roman" pitchFamily="18" charset="0"/>
              </a:rPr>
              <a:t>La méthanisation </a:t>
            </a:r>
            <a:r>
              <a:rPr lang="fr-FR" sz="2800" dirty="0">
                <a:latin typeface="Times New Roman" pitchFamily="18" charset="0"/>
                <a:cs typeface="Times New Roman" pitchFamily="18" charset="0"/>
              </a:rPr>
              <a:t>: un processus anaérobie ; la dégradation de la matière </a:t>
            </a:r>
            <a:r>
              <a:rPr lang="fr-FR" sz="2800" dirty="0" smtClean="0">
                <a:latin typeface="Times New Roman" pitchFamily="18" charset="0"/>
                <a:cs typeface="Times New Roman" pitchFamily="18" charset="0"/>
              </a:rPr>
              <a:t>organique par des bactéries </a:t>
            </a:r>
            <a:r>
              <a:rPr lang="fr-FR" sz="2800" dirty="0">
                <a:latin typeface="Times New Roman" pitchFamily="18" charset="0"/>
                <a:cs typeface="Times New Roman" pitchFamily="18" charset="0"/>
              </a:rPr>
              <a:t>en </a:t>
            </a:r>
            <a:r>
              <a:rPr lang="fr-FR" sz="2800" dirty="0" smtClean="0">
                <a:latin typeface="Times New Roman" pitchFamily="18" charset="0"/>
                <a:cs typeface="Times New Roman" pitchFamily="18" charset="0"/>
              </a:rPr>
              <a:t>absence d'oxygène</a:t>
            </a:r>
            <a:r>
              <a:rPr lang="fr-FR" sz="2800" dirty="0">
                <a:latin typeface="Times New Roman" pitchFamily="18" charset="0"/>
                <a:cs typeface="Times New Roman" pitchFamily="18" charset="0"/>
              </a:rPr>
              <a:t>, produit du biogaz qui peut être ensuite utilisé </a:t>
            </a:r>
            <a:r>
              <a:rPr lang="fr-FR" sz="2800" dirty="0" smtClean="0">
                <a:latin typeface="Times New Roman" pitchFamily="18" charset="0"/>
                <a:cs typeface="Times New Roman" pitchFamily="18" charset="0"/>
              </a:rPr>
              <a:t>pour récupérer </a:t>
            </a:r>
            <a:r>
              <a:rPr lang="fr-FR" sz="2800" dirty="0">
                <a:latin typeface="Times New Roman" pitchFamily="18" charset="0"/>
                <a:cs typeface="Times New Roman" pitchFamily="18" charset="0"/>
              </a:rPr>
              <a:t>de l'électricité, </a:t>
            </a:r>
            <a:r>
              <a:rPr lang="fr-FR" sz="2800" dirty="0" smtClean="0">
                <a:latin typeface="Times New Roman" pitchFamily="18" charset="0"/>
                <a:cs typeface="Times New Roman" pitchFamily="18" charset="0"/>
              </a:rPr>
              <a:t>la chaleur</a:t>
            </a:r>
            <a:r>
              <a:rPr lang="fr-FR" sz="2800" dirty="0">
                <a:latin typeface="Times New Roman" pitchFamily="18" charset="0"/>
                <a:cs typeface="Times New Roman" pitchFamily="18" charset="0"/>
              </a:rPr>
              <a:t>, du carburant ou être directement injecté </a:t>
            </a:r>
            <a:r>
              <a:rPr lang="fr-FR" sz="2800" dirty="0" smtClean="0">
                <a:latin typeface="Times New Roman" pitchFamily="18" charset="0"/>
                <a:cs typeface="Times New Roman" pitchFamily="18" charset="0"/>
              </a:rPr>
              <a:t>dans le réseau</a:t>
            </a:r>
            <a:r>
              <a:rPr lang="fr-FR" sz="3200" dirty="0" smtClean="0">
                <a:latin typeface="Times New Roman" pitchFamily="18" charset="0"/>
                <a:cs typeface="Times New Roman" pitchFamily="18" charset="0"/>
              </a:rPr>
              <a:t/>
            </a:r>
            <a:br>
              <a:rPr lang="fr-FR" sz="3200" dirty="0" smtClean="0">
                <a:latin typeface="Times New Roman" pitchFamily="18" charset="0"/>
                <a:cs typeface="Times New Roman" pitchFamily="18" charset="0"/>
              </a:rPr>
            </a:br>
            <a:r>
              <a:rPr lang="fr-FR" sz="3200" dirty="0">
                <a:latin typeface="Times New Roman" pitchFamily="18" charset="0"/>
                <a:cs typeface="Times New Roman" pitchFamily="18" charset="0"/>
              </a:rPr>
              <a:t/>
            </a:r>
            <a:br>
              <a:rPr lang="fr-FR" sz="3200" dirty="0">
                <a:latin typeface="Times New Roman" pitchFamily="18" charset="0"/>
                <a:cs typeface="Times New Roman" pitchFamily="18" charset="0"/>
              </a:rPr>
            </a:br>
            <a:r>
              <a:rPr lang="fr-FR" sz="3200" dirty="0" smtClean="0">
                <a:latin typeface="Times New Roman" pitchFamily="18" charset="0"/>
                <a:cs typeface="Times New Roman" pitchFamily="18" charset="0"/>
              </a:rPr>
              <a:t/>
            </a:r>
            <a:br>
              <a:rPr lang="fr-FR" sz="3200" dirty="0" smtClean="0">
                <a:latin typeface="Times New Roman" pitchFamily="18" charset="0"/>
                <a:cs typeface="Times New Roman" pitchFamily="18" charset="0"/>
              </a:rPr>
            </a:br>
            <a:endParaRPr lang="fr-FR" sz="32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4293096"/>
            <a:ext cx="5088681" cy="256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65086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116632"/>
            <a:ext cx="8928992" cy="6624736"/>
          </a:xfrm>
        </p:spPr>
        <p:txBody>
          <a:bodyPr/>
          <a:lstStyle/>
          <a:p>
            <a:pPr>
              <a:lnSpc>
                <a:spcPct val="150000"/>
              </a:lnSpc>
            </a:pPr>
            <a:r>
              <a:rPr lang="fr-FR" sz="3200" b="1" u="sng" dirty="0">
                <a:latin typeface="Times New Roman" pitchFamily="18" charset="0"/>
                <a:cs typeface="Times New Roman" pitchFamily="18" charset="0"/>
              </a:rPr>
              <a:t>Incinération</a:t>
            </a:r>
            <a:r>
              <a:rPr lang="fr-FR" sz="3200" dirty="0">
                <a:latin typeface="Times New Roman" pitchFamily="18" charset="0"/>
                <a:cs typeface="Times New Roman" pitchFamily="18" charset="0"/>
              </a:rPr>
              <a:t> : </a:t>
            </a:r>
            <a:r>
              <a:rPr lang="fr-FR" sz="3200" dirty="0" smtClean="0">
                <a:latin typeface="Times New Roman" pitchFamily="18" charset="0"/>
                <a:cs typeface="Times New Roman" pitchFamily="18" charset="0"/>
              </a:rPr>
              <a:t/>
            </a:r>
            <a:br>
              <a:rPr lang="fr-FR" sz="3200" dirty="0" smtClean="0">
                <a:latin typeface="Times New Roman" pitchFamily="18" charset="0"/>
                <a:cs typeface="Times New Roman" pitchFamily="18" charset="0"/>
              </a:rPr>
            </a:br>
            <a:r>
              <a:rPr lang="fr-FR" sz="3200" dirty="0" smtClean="0">
                <a:latin typeface="Times New Roman" pitchFamily="18" charset="0"/>
                <a:cs typeface="Times New Roman" pitchFamily="18" charset="0"/>
              </a:rPr>
              <a:t>  </a:t>
            </a:r>
            <a:r>
              <a:rPr lang="fr-FR" sz="2800" dirty="0" smtClean="0">
                <a:latin typeface="Times New Roman" pitchFamily="18" charset="0"/>
                <a:cs typeface="Times New Roman" pitchFamily="18" charset="0"/>
              </a:rPr>
              <a:t>est </a:t>
            </a:r>
            <a:r>
              <a:rPr lang="fr-FR" sz="2800" dirty="0">
                <a:latin typeface="Times New Roman" pitchFamily="18" charset="0"/>
                <a:cs typeface="Times New Roman" pitchFamily="18" charset="0"/>
              </a:rPr>
              <a:t>une technique consistant à détruire par le feu et à réduire en cendre les déchets traités. Les déchets sont brûlés dans des fours à une température allant de 700°C à 900° C. L’usine d’incinération occupe moins d’espace que la décharge et elle permet la valorisation des ordures, en produisant de la chaleur, transformée en eau chaude alimentant le réseau de chauffage urbain ou en </a:t>
            </a:r>
            <a:r>
              <a:rPr lang="fr-FR" sz="2800" dirty="0" smtClean="0">
                <a:latin typeface="Times New Roman" pitchFamily="18" charset="0"/>
                <a:cs typeface="Times New Roman" pitchFamily="18" charset="0"/>
              </a:rPr>
              <a:t>électricité</a:t>
            </a:r>
            <a:r>
              <a:rPr lang="fr-FR" sz="3200" dirty="0" smtClean="0">
                <a:latin typeface="Times New Roman" pitchFamily="18" charset="0"/>
                <a:cs typeface="Times New Roman" pitchFamily="18" charset="0"/>
              </a:rPr>
              <a:t/>
            </a:r>
            <a:br>
              <a:rPr lang="fr-FR" sz="3200" dirty="0" smtClean="0">
                <a:latin typeface="Times New Roman" pitchFamily="18" charset="0"/>
                <a:cs typeface="Times New Roman" pitchFamily="18" charset="0"/>
              </a:rPr>
            </a:br>
            <a:r>
              <a:rPr lang="fr-FR" sz="3200" dirty="0" smtClean="0">
                <a:latin typeface="Times New Roman" pitchFamily="18" charset="0"/>
                <a:cs typeface="Times New Roman" pitchFamily="18" charset="0"/>
              </a:rPr>
              <a:t/>
            </a:r>
            <a:br>
              <a:rPr lang="fr-FR" sz="3200" dirty="0" smtClean="0">
                <a:latin typeface="Times New Roman" pitchFamily="18" charset="0"/>
                <a:cs typeface="Times New Roman" pitchFamily="18" charset="0"/>
              </a:rPr>
            </a:br>
            <a:endParaRPr lang="fr-FR" sz="3200" dirty="0">
              <a:latin typeface="Times New Roman" pitchFamily="18" charset="0"/>
              <a:cs typeface="Times New Roman" pitchFamily="18" charset="0"/>
            </a:endParaRPr>
          </a:p>
        </p:txBody>
      </p:sp>
    </p:spTree>
    <p:extLst>
      <p:ext uri="{BB962C8B-B14F-4D97-AF65-F5344CB8AC3E}">
        <p14:creationId xmlns:p14="http://schemas.microsoft.com/office/powerpoint/2010/main" val="2267813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404665"/>
            <a:ext cx="8496944" cy="6120680"/>
          </a:xfrm>
        </p:spPr>
        <p:txBody>
          <a:bodyPr/>
          <a:lstStyle/>
          <a:p>
            <a:pPr marL="18288" indent="0">
              <a:lnSpc>
                <a:spcPct val="107000"/>
              </a:lnSpc>
              <a:spcAft>
                <a:spcPts val="800"/>
              </a:spcAft>
              <a:buNone/>
            </a:pPr>
            <a:r>
              <a:rPr lang="fr-FR" sz="2400" dirty="0">
                <a:effectLst/>
                <a:latin typeface="Times New Roman" pitchFamily="18" charset="0"/>
                <a:ea typeface="Calibri"/>
                <a:cs typeface="Times New Roman" pitchFamily="18" charset="0"/>
              </a:rPr>
              <a:t>L’état de l’environnement actuel en Algérie </a:t>
            </a:r>
            <a:r>
              <a:rPr lang="fr-FR" sz="2400" dirty="0" smtClean="0">
                <a:effectLst/>
                <a:latin typeface="Times New Roman" pitchFamily="18" charset="0"/>
                <a:ea typeface="Calibri"/>
                <a:cs typeface="Times New Roman" pitchFamily="18" charset="0"/>
              </a:rPr>
              <a:t>est marqué </a:t>
            </a:r>
            <a:r>
              <a:rPr lang="fr-FR" sz="2400" dirty="0">
                <a:effectLst/>
                <a:latin typeface="Times New Roman" pitchFamily="18" charset="0"/>
                <a:ea typeface="Calibri"/>
                <a:cs typeface="Times New Roman" pitchFamily="18" charset="0"/>
              </a:rPr>
              <a:t>par cinq facteurs :</a:t>
            </a:r>
          </a:p>
          <a:p>
            <a:pPr marL="18288" indent="0">
              <a:lnSpc>
                <a:spcPct val="107000"/>
              </a:lnSpc>
              <a:spcAft>
                <a:spcPts val="800"/>
              </a:spcAft>
              <a:buNone/>
            </a:pPr>
            <a:r>
              <a:rPr lang="fr-FR" sz="2400" dirty="0">
                <a:effectLst/>
                <a:latin typeface="Times New Roman" pitchFamily="18" charset="0"/>
                <a:ea typeface="Calibri"/>
                <a:cs typeface="Times New Roman" pitchFamily="18" charset="0"/>
              </a:rPr>
              <a:t>- Le problème de la salubrité </a:t>
            </a:r>
            <a:r>
              <a:rPr lang="fr-FR" sz="2400" dirty="0" smtClean="0">
                <a:effectLst/>
                <a:latin typeface="Times New Roman" pitchFamily="18" charset="0"/>
                <a:ea typeface="Calibri"/>
                <a:cs typeface="Times New Roman" pitchFamily="18" charset="0"/>
              </a:rPr>
              <a:t>publique</a:t>
            </a:r>
            <a:endParaRPr lang="fr-FR" sz="2400" dirty="0">
              <a:effectLst/>
              <a:latin typeface="Times New Roman" pitchFamily="18" charset="0"/>
              <a:ea typeface="Calibri"/>
              <a:cs typeface="Times New Roman" pitchFamily="18" charset="0"/>
            </a:endParaRPr>
          </a:p>
          <a:p>
            <a:pPr marL="18288" indent="0">
              <a:lnSpc>
                <a:spcPct val="107000"/>
              </a:lnSpc>
              <a:spcAft>
                <a:spcPts val="800"/>
              </a:spcAft>
              <a:buNone/>
            </a:pPr>
            <a:r>
              <a:rPr lang="fr-FR" sz="2400" dirty="0">
                <a:effectLst/>
                <a:latin typeface="Times New Roman" pitchFamily="18" charset="0"/>
                <a:ea typeface="Calibri"/>
                <a:cs typeface="Times New Roman" pitchFamily="18" charset="0"/>
              </a:rPr>
              <a:t>- L’insuffisance des moyens humains et </a:t>
            </a:r>
            <a:r>
              <a:rPr lang="fr-FR" sz="2400" dirty="0" smtClean="0">
                <a:effectLst/>
                <a:latin typeface="Times New Roman" pitchFamily="18" charset="0"/>
                <a:ea typeface="Calibri"/>
                <a:cs typeface="Times New Roman" pitchFamily="18" charset="0"/>
              </a:rPr>
              <a:t>matériels</a:t>
            </a:r>
            <a:endParaRPr lang="fr-FR" sz="2400" dirty="0">
              <a:effectLst/>
              <a:latin typeface="Times New Roman" pitchFamily="18" charset="0"/>
              <a:ea typeface="Calibri"/>
              <a:cs typeface="Times New Roman" pitchFamily="18" charset="0"/>
            </a:endParaRPr>
          </a:p>
          <a:p>
            <a:pPr marL="18288" indent="0">
              <a:lnSpc>
                <a:spcPct val="107000"/>
              </a:lnSpc>
              <a:spcAft>
                <a:spcPts val="800"/>
              </a:spcAft>
              <a:buNone/>
            </a:pPr>
            <a:r>
              <a:rPr lang="fr-FR" sz="2400" dirty="0">
                <a:effectLst/>
                <a:latin typeface="Times New Roman" pitchFamily="18" charset="0"/>
                <a:ea typeface="Calibri"/>
                <a:cs typeface="Times New Roman" pitchFamily="18" charset="0"/>
              </a:rPr>
              <a:t>- La saturation des </a:t>
            </a:r>
            <a:r>
              <a:rPr lang="fr-FR" sz="2400" dirty="0" smtClean="0">
                <a:effectLst/>
                <a:latin typeface="Times New Roman" pitchFamily="18" charset="0"/>
                <a:ea typeface="Calibri"/>
                <a:cs typeface="Times New Roman" pitchFamily="18" charset="0"/>
              </a:rPr>
              <a:t>décharges</a:t>
            </a:r>
            <a:endParaRPr lang="fr-FR" sz="2400" dirty="0">
              <a:effectLst/>
              <a:latin typeface="Times New Roman" pitchFamily="18" charset="0"/>
              <a:ea typeface="Calibri"/>
              <a:cs typeface="Times New Roman" pitchFamily="18" charset="0"/>
            </a:endParaRPr>
          </a:p>
          <a:p>
            <a:pPr marL="18288" indent="0">
              <a:lnSpc>
                <a:spcPct val="107000"/>
              </a:lnSpc>
              <a:spcAft>
                <a:spcPts val="800"/>
              </a:spcAft>
              <a:buNone/>
            </a:pPr>
            <a:r>
              <a:rPr lang="fr-FR" sz="2400" dirty="0">
                <a:effectLst/>
                <a:latin typeface="Times New Roman" pitchFamily="18" charset="0"/>
                <a:ea typeface="Calibri"/>
                <a:cs typeface="Times New Roman" pitchFamily="18" charset="0"/>
              </a:rPr>
              <a:t>- L’augmentation des coûts </a:t>
            </a:r>
            <a:r>
              <a:rPr lang="fr-FR" sz="2400" dirty="0" smtClean="0">
                <a:effectLst/>
                <a:latin typeface="Times New Roman" pitchFamily="18" charset="0"/>
                <a:ea typeface="Calibri"/>
                <a:cs typeface="Times New Roman" pitchFamily="18" charset="0"/>
              </a:rPr>
              <a:t>d’élimination</a:t>
            </a:r>
            <a:endParaRPr lang="fr-FR" sz="2400" dirty="0">
              <a:effectLst/>
              <a:latin typeface="Times New Roman" pitchFamily="18" charset="0"/>
              <a:ea typeface="Calibri"/>
              <a:cs typeface="Times New Roman" pitchFamily="18" charset="0"/>
            </a:endParaRPr>
          </a:p>
          <a:p>
            <a:pPr marL="18288" indent="0">
              <a:lnSpc>
                <a:spcPct val="107000"/>
              </a:lnSpc>
              <a:spcAft>
                <a:spcPts val="800"/>
              </a:spcAft>
              <a:buNone/>
            </a:pPr>
            <a:r>
              <a:rPr lang="fr-FR" sz="2400" dirty="0">
                <a:effectLst/>
                <a:latin typeface="Times New Roman" pitchFamily="18" charset="0"/>
                <a:ea typeface="Calibri"/>
                <a:cs typeface="Times New Roman" pitchFamily="18" charset="0"/>
              </a:rPr>
              <a:t>- L’augmentation de la production totale </a:t>
            </a:r>
            <a:r>
              <a:rPr lang="fr-FR" sz="2400" dirty="0" smtClean="0">
                <a:effectLst/>
                <a:latin typeface="Times New Roman" pitchFamily="18" charset="0"/>
                <a:ea typeface="Calibri"/>
                <a:cs typeface="Times New Roman" pitchFamily="18" charset="0"/>
              </a:rPr>
              <a:t>par habitant</a:t>
            </a:r>
            <a:endParaRPr lang="fr-FR" sz="2400" dirty="0">
              <a:effectLst/>
              <a:latin typeface="Times New Roman" pitchFamily="18" charset="0"/>
              <a:ea typeface="Calibri"/>
              <a:cs typeface="Times New Roman" pitchFamily="18" charset="0"/>
            </a:endParaRPr>
          </a:p>
          <a:p>
            <a:endParaRPr lang="fr-FR" dirty="0" smtClean="0"/>
          </a:p>
          <a:p>
            <a:endParaRPr lang="fr-FR" dirty="0"/>
          </a:p>
          <a:p>
            <a:endParaRPr lang="fr-FR" dirty="0" smtClean="0"/>
          </a:p>
          <a:p>
            <a:endParaRPr lang="fr-FR" dirty="0"/>
          </a:p>
        </p:txBody>
      </p:sp>
    </p:spTree>
    <p:extLst>
      <p:ext uri="{BB962C8B-B14F-4D97-AF65-F5344CB8AC3E}">
        <p14:creationId xmlns:p14="http://schemas.microsoft.com/office/powerpoint/2010/main" val="4086122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0"/>
            <a:ext cx="9036496" cy="6741368"/>
          </a:xfrm>
        </p:spPr>
        <p:txBody>
          <a:bodyPr/>
          <a:lstStyle/>
          <a:p>
            <a:r>
              <a:rPr lang="fr-FR" dirty="0" smtClean="0"/>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sz="3200" dirty="0" smtClean="0">
                <a:latin typeface="Times New Roman" pitchFamily="18" charset="0"/>
                <a:cs typeface="Times New Roman" pitchFamily="18" charset="0"/>
              </a:rPr>
              <a:t>Ou ’est l’</a:t>
            </a:r>
            <a:r>
              <a:rPr lang="fr-FR" sz="3200" dirty="0" err="1">
                <a:latin typeface="Times New Roman" pitchFamily="18" charset="0"/>
                <a:cs typeface="Times New Roman" pitchFamily="18" charset="0"/>
              </a:rPr>
              <a:t>A</a:t>
            </a:r>
            <a:r>
              <a:rPr lang="fr-FR" sz="3200" dirty="0" err="1" smtClean="0">
                <a:latin typeface="Times New Roman" pitchFamily="18" charset="0"/>
                <a:cs typeface="Times New Roman" pitchFamily="18" charset="0"/>
              </a:rPr>
              <a:t>lgerie</a:t>
            </a:r>
            <a:r>
              <a:rPr lang="fr-FR" sz="3200" dirty="0" smtClean="0">
                <a:latin typeface="Times New Roman" pitchFamily="18" charset="0"/>
                <a:cs typeface="Times New Roman" pitchFamily="18" charset="0"/>
              </a:rPr>
              <a:t> !!!!!!!</a:t>
            </a:r>
            <a:r>
              <a:rPr lang="fr-FR" dirty="0"/>
              <a:t/>
            </a:r>
            <a:br>
              <a:rPr lang="fr-FR" dirty="0"/>
            </a:br>
            <a:r>
              <a:rPr lang="fr-FR" sz="2400" dirty="0" smtClean="0">
                <a:latin typeface="Times New Roman" pitchFamily="18" charset="0"/>
                <a:cs typeface="Times New Roman" pitchFamily="18" charset="0"/>
              </a:rPr>
              <a:t>d’une manière générale ; les déchets sont repartis selon le mode de traitement </a:t>
            </a:r>
            <a:r>
              <a:rPr lang="fr-FR" sz="2400" dirty="0">
                <a:latin typeface="Times New Roman" pitchFamily="18" charset="0"/>
                <a:cs typeface="Times New Roman" pitchFamily="18" charset="0"/>
              </a:rPr>
              <a:t>comme suite </a:t>
            </a:r>
            <a:r>
              <a:rPr lang="fr-FR" sz="2400" dirty="0" smtClean="0">
                <a:latin typeface="Times New Roman" pitchFamily="18" charset="0"/>
                <a:cs typeface="Times New Roman" pitchFamily="18" charset="0"/>
              </a:rPr>
              <a:t/>
            </a:r>
            <a:br>
              <a:rPr lang="fr-FR" sz="2400" dirty="0" smtClean="0">
                <a:latin typeface="Times New Roman" pitchFamily="18" charset="0"/>
                <a:cs typeface="Times New Roman" pitchFamily="18" charset="0"/>
              </a:rPr>
            </a:br>
            <a:r>
              <a:rPr lang="fr-FR" sz="2400" dirty="0">
                <a:latin typeface="Times New Roman" pitchFamily="18" charset="0"/>
                <a:cs typeface="Times New Roman" pitchFamily="18" charset="0"/>
              </a:rPr>
              <a:t/>
            </a:r>
            <a:br>
              <a:rPr lang="fr-FR" sz="2400" dirty="0">
                <a:latin typeface="Times New Roman" pitchFamily="18" charset="0"/>
                <a:cs typeface="Times New Roman" pitchFamily="18" charset="0"/>
              </a:rPr>
            </a:br>
            <a:r>
              <a:rPr lang="fr-FR" sz="2400" dirty="0" smtClean="0">
                <a:latin typeface="Times New Roman" pitchFamily="18" charset="0"/>
                <a:cs typeface="Times New Roman" pitchFamily="18" charset="0"/>
              </a:rPr>
              <a:t/>
            </a:r>
            <a:br>
              <a:rPr lang="fr-FR" sz="2400" dirty="0" smtClean="0">
                <a:latin typeface="Times New Roman" pitchFamily="18" charset="0"/>
                <a:cs typeface="Times New Roman" pitchFamily="18" charset="0"/>
              </a:rPr>
            </a:br>
            <a:r>
              <a:rPr lang="fr-FR" sz="2400" dirty="0">
                <a:latin typeface="Times New Roman" pitchFamily="18" charset="0"/>
                <a:cs typeface="Times New Roman" pitchFamily="18" charset="0"/>
              </a:rPr>
              <a:t/>
            </a:r>
            <a:br>
              <a:rPr lang="fr-FR" sz="2400" dirty="0">
                <a:latin typeface="Times New Roman" pitchFamily="18" charset="0"/>
                <a:cs typeface="Times New Roman" pitchFamily="18" charset="0"/>
              </a:rPr>
            </a:br>
            <a:r>
              <a:rPr lang="fr-FR" sz="2400" dirty="0" smtClean="0">
                <a:latin typeface="Times New Roman" pitchFamily="18" charset="0"/>
                <a:cs typeface="Times New Roman" pitchFamily="18" charset="0"/>
              </a:rPr>
              <a:t/>
            </a:r>
            <a:br>
              <a:rPr lang="fr-FR" sz="2400" dirty="0" smtClean="0">
                <a:latin typeface="Times New Roman" pitchFamily="18" charset="0"/>
                <a:cs typeface="Times New Roman" pitchFamily="18" charset="0"/>
              </a:rPr>
            </a:br>
            <a:r>
              <a:rPr lang="fr-FR" sz="2400" dirty="0">
                <a:latin typeface="Times New Roman" pitchFamily="18" charset="0"/>
                <a:cs typeface="Times New Roman" pitchFamily="18" charset="0"/>
              </a:rPr>
              <a:t/>
            </a:r>
            <a:br>
              <a:rPr lang="fr-FR" sz="2400" dirty="0">
                <a:latin typeface="Times New Roman" pitchFamily="18" charset="0"/>
                <a:cs typeface="Times New Roman" pitchFamily="18" charset="0"/>
              </a:rPr>
            </a:br>
            <a:r>
              <a:rPr lang="fr-FR" sz="2400" dirty="0" smtClean="0">
                <a:latin typeface="Times New Roman" pitchFamily="18" charset="0"/>
                <a:cs typeface="Times New Roman" pitchFamily="18" charset="0"/>
              </a:rPr>
              <a:t/>
            </a:r>
            <a:br>
              <a:rPr lang="fr-FR" sz="2400" dirty="0" smtClean="0">
                <a:latin typeface="Times New Roman" pitchFamily="18" charset="0"/>
                <a:cs typeface="Times New Roman" pitchFamily="18" charset="0"/>
              </a:rPr>
            </a:br>
            <a:r>
              <a:rPr lang="fr-FR" sz="2400" dirty="0">
                <a:latin typeface="Times New Roman" pitchFamily="18" charset="0"/>
                <a:cs typeface="Times New Roman" pitchFamily="18" charset="0"/>
              </a:rPr>
              <a:t/>
            </a:r>
            <a:br>
              <a:rPr lang="fr-FR" sz="2400" dirty="0">
                <a:latin typeface="Times New Roman" pitchFamily="18" charset="0"/>
                <a:cs typeface="Times New Roman" pitchFamily="18" charset="0"/>
              </a:rPr>
            </a:br>
            <a:r>
              <a:rPr lang="fr-FR" sz="2400" dirty="0" smtClean="0">
                <a:latin typeface="Times New Roman" pitchFamily="18" charset="0"/>
                <a:cs typeface="Times New Roman" pitchFamily="18" charset="0"/>
              </a:rPr>
              <a:t/>
            </a:r>
            <a:br>
              <a:rPr lang="fr-FR" sz="2400" dirty="0" smtClean="0">
                <a:latin typeface="Times New Roman" pitchFamily="18" charset="0"/>
                <a:cs typeface="Times New Roman" pitchFamily="18" charset="0"/>
              </a:rPr>
            </a:br>
            <a:r>
              <a:rPr lang="fr-FR" sz="2400" dirty="0">
                <a:latin typeface="Times New Roman" pitchFamily="18" charset="0"/>
                <a:cs typeface="Times New Roman" pitchFamily="18" charset="0"/>
              </a:rPr>
              <a:t/>
            </a:r>
            <a:br>
              <a:rPr lang="fr-FR" sz="2400" dirty="0">
                <a:latin typeface="Times New Roman" pitchFamily="18" charset="0"/>
                <a:cs typeface="Times New Roman" pitchFamily="18" charset="0"/>
              </a:rPr>
            </a:br>
            <a:r>
              <a:rPr lang="fr-FR" sz="2400" dirty="0" smtClean="0">
                <a:latin typeface="Times New Roman" pitchFamily="18" charset="0"/>
                <a:cs typeface="Times New Roman" pitchFamily="18" charset="0"/>
              </a:rPr>
              <a:t/>
            </a:r>
            <a:br>
              <a:rPr lang="fr-FR" sz="2400" dirty="0" smtClean="0">
                <a:latin typeface="Times New Roman" pitchFamily="18" charset="0"/>
                <a:cs typeface="Times New Roman" pitchFamily="18" charset="0"/>
              </a:rPr>
            </a:br>
            <a:r>
              <a:rPr lang="fr-FR" sz="2400" dirty="0">
                <a:latin typeface="Times New Roman" pitchFamily="18" charset="0"/>
                <a:cs typeface="Times New Roman" pitchFamily="18" charset="0"/>
              </a:rPr>
              <a:t/>
            </a:r>
            <a:br>
              <a:rPr lang="fr-FR" sz="2400" dirty="0">
                <a:latin typeface="Times New Roman" pitchFamily="18" charset="0"/>
                <a:cs typeface="Times New Roman" pitchFamily="18" charset="0"/>
              </a:rPr>
            </a:br>
            <a:r>
              <a:rPr lang="fr-FR" sz="2400" dirty="0" smtClean="0">
                <a:latin typeface="Times New Roman" pitchFamily="18" charset="0"/>
                <a:cs typeface="Times New Roman" pitchFamily="18" charset="0"/>
              </a:rPr>
              <a:t/>
            </a:r>
            <a:br>
              <a:rPr lang="fr-FR" sz="2400" dirty="0" smtClean="0">
                <a:latin typeface="Times New Roman" pitchFamily="18" charset="0"/>
                <a:cs typeface="Times New Roman" pitchFamily="18" charset="0"/>
              </a:rPr>
            </a:br>
            <a:r>
              <a:rPr lang="fr-FR" sz="2400" dirty="0">
                <a:latin typeface="Times New Roman" pitchFamily="18" charset="0"/>
                <a:cs typeface="Times New Roman" pitchFamily="18" charset="0"/>
              </a:rPr>
              <a:t/>
            </a:r>
            <a:br>
              <a:rPr lang="fr-FR" sz="2400" dirty="0">
                <a:latin typeface="Times New Roman" pitchFamily="18" charset="0"/>
                <a:cs typeface="Times New Roman" pitchFamily="18" charset="0"/>
              </a:rPr>
            </a:br>
            <a:endParaRPr lang="fr-FR" dirty="0">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8892480" cy="518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6808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260648"/>
            <a:ext cx="7997512" cy="5530552"/>
          </a:xfrm>
        </p:spPr>
        <p:txBody>
          <a:bodyPr/>
          <a:lstStyle/>
          <a:p>
            <a:r>
              <a:rPr lang="fr-FR" dirty="0" smtClean="0"/>
              <a:t/>
            </a:r>
            <a:br>
              <a:rPr lang="fr-FR" dirty="0" smtClean="0"/>
            </a:br>
            <a:r>
              <a:rPr lang="fr-FR" dirty="0"/>
              <a:t/>
            </a:r>
            <a:br>
              <a:rPr lang="fr-FR" dirty="0"/>
            </a:br>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9691"/>
            <a:ext cx="4416152" cy="5040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07504" y="5288340"/>
            <a:ext cx="8880648" cy="1569660"/>
          </a:xfrm>
          <a:prstGeom prst="rect">
            <a:avLst/>
          </a:prstGeom>
        </p:spPr>
        <p:txBody>
          <a:bodyPr wrap="square">
            <a:spAutoFit/>
          </a:bodyPr>
          <a:lstStyle/>
          <a:p>
            <a:r>
              <a:rPr lang="fr-FR" sz="2400" dirty="0" smtClean="0">
                <a:solidFill>
                  <a:prstClr val="white"/>
                </a:solidFill>
                <a:effectLst>
                  <a:outerShdw blurRad="38100" dist="38100" dir="2700000" algn="tl">
                    <a:srgbClr val="000000">
                      <a:alpha val="43137"/>
                    </a:srgbClr>
                  </a:outerShdw>
                </a:effectLst>
                <a:latin typeface="Times New Roman" pitchFamily="18" charset="0"/>
                <a:ea typeface="+mj-ea"/>
                <a:cs typeface="Times New Roman" pitchFamily="18" charset="0"/>
              </a:rPr>
              <a:t>D’</a:t>
            </a:r>
            <a:r>
              <a:rPr lang="fr-FR" sz="2400" dirty="0" err="1" smtClean="0">
                <a:solidFill>
                  <a:prstClr val="white"/>
                </a:solidFill>
                <a:effectLst>
                  <a:outerShdw blurRad="38100" dist="38100" dir="2700000" algn="tl">
                    <a:srgbClr val="000000">
                      <a:alpha val="43137"/>
                    </a:srgbClr>
                  </a:outerShdw>
                </a:effectLst>
                <a:latin typeface="Times New Roman" pitchFamily="18" charset="0"/>
                <a:ea typeface="+mj-ea"/>
                <a:cs typeface="Times New Roman" pitchFamily="18" charset="0"/>
              </a:rPr>
              <a:t>aprés</a:t>
            </a:r>
            <a:r>
              <a:rPr lang="fr-FR" sz="2400" dirty="0" smtClean="0">
                <a:solidFill>
                  <a:prstClr val="white"/>
                </a:solidFill>
                <a:effectLst>
                  <a:outerShdw blurRad="38100" dist="38100" dir="2700000" algn="tl">
                    <a:srgbClr val="000000">
                      <a:alpha val="43137"/>
                    </a:srgbClr>
                  </a:outerShdw>
                </a:effectLst>
                <a:latin typeface="Times New Roman" pitchFamily="18" charset="0"/>
                <a:ea typeface="+mj-ea"/>
                <a:cs typeface="Times New Roman" pitchFamily="18" charset="0"/>
              </a:rPr>
              <a:t> </a:t>
            </a:r>
            <a:r>
              <a:rPr lang="fr-FR" sz="2400" dirty="0">
                <a:solidFill>
                  <a:prstClr val="white"/>
                </a:solidFill>
                <a:effectLst>
                  <a:outerShdw blurRad="38100" dist="38100" dir="2700000" algn="tl">
                    <a:srgbClr val="000000">
                      <a:alpha val="43137"/>
                    </a:srgbClr>
                  </a:outerShdw>
                </a:effectLst>
                <a:latin typeface="Times New Roman" pitchFamily="18" charset="0"/>
                <a:ea typeface="+mj-ea"/>
                <a:cs typeface="Times New Roman" pitchFamily="18" charset="0"/>
              </a:rPr>
              <a:t>ces données on peut récupérer plus de 84% des déchets mais les donnes actuels le pourcentage de valorisation en Algérie reste très </a:t>
            </a:r>
            <a:r>
              <a:rPr lang="fr-FR" sz="2400" dirty="0" err="1">
                <a:solidFill>
                  <a:prstClr val="white"/>
                </a:solidFill>
                <a:effectLst>
                  <a:outerShdw blurRad="38100" dist="38100" dir="2700000" algn="tl">
                    <a:srgbClr val="000000">
                      <a:alpha val="43137"/>
                    </a:srgbClr>
                  </a:outerShdw>
                </a:effectLst>
                <a:latin typeface="Times New Roman" pitchFamily="18" charset="0"/>
                <a:ea typeface="+mj-ea"/>
                <a:cs typeface="Times New Roman" pitchFamily="18" charset="0"/>
              </a:rPr>
              <a:t>très</a:t>
            </a:r>
            <a:r>
              <a:rPr lang="fr-FR" sz="2400" dirty="0">
                <a:solidFill>
                  <a:prstClr val="white"/>
                </a:solidFill>
                <a:effectLst>
                  <a:outerShdw blurRad="38100" dist="38100" dir="2700000" algn="tl">
                    <a:srgbClr val="000000">
                      <a:alpha val="43137"/>
                    </a:srgbClr>
                  </a:outerShdw>
                </a:effectLst>
                <a:latin typeface="Times New Roman" pitchFamily="18" charset="0"/>
                <a:ea typeface="+mj-ea"/>
                <a:cs typeface="Times New Roman" pitchFamily="18" charset="0"/>
              </a:rPr>
              <a:t> faible .</a:t>
            </a:r>
            <a:br>
              <a:rPr lang="fr-FR" sz="2400" dirty="0">
                <a:solidFill>
                  <a:prstClr val="white"/>
                </a:solidFill>
                <a:effectLst>
                  <a:outerShdw blurRad="38100" dist="38100" dir="2700000" algn="tl">
                    <a:srgbClr val="000000">
                      <a:alpha val="43137"/>
                    </a:srgbClr>
                  </a:outerShdw>
                </a:effectLst>
                <a:latin typeface="Times New Roman" pitchFamily="18" charset="0"/>
                <a:ea typeface="+mj-ea"/>
                <a:cs typeface="Times New Roman" pitchFamily="18" charset="0"/>
              </a:rPr>
            </a:br>
            <a:r>
              <a:rPr lang="fr-FR" sz="2400" dirty="0">
                <a:solidFill>
                  <a:srgbClr val="FFFF00"/>
                </a:solidFill>
                <a:effectLst>
                  <a:outerShdw blurRad="38100" dist="38100" dir="2700000" algn="tl">
                    <a:srgbClr val="000000">
                      <a:alpha val="43137"/>
                    </a:srgbClr>
                  </a:outerShdw>
                </a:effectLst>
                <a:latin typeface="Times New Roman" pitchFamily="18" charset="0"/>
                <a:ea typeface="+mj-ea"/>
                <a:cs typeface="Times New Roman" pitchFamily="18" charset="0"/>
              </a:rPr>
              <a:t>La politique adopté actuel reste a discuté </a:t>
            </a:r>
            <a:endParaRPr lang="fr-FR" sz="2400" dirty="0">
              <a:solidFill>
                <a:srgbClr val="FFFF00"/>
              </a:solidFill>
            </a:endParaRPr>
          </a:p>
        </p:txBody>
      </p:sp>
    </p:spTree>
    <p:extLst>
      <p:ext uri="{BB962C8B-B14F-4D97-AF65-F5344CB8AC3E}">
        <p14:creationId xmlns:p14="http://schemas.microsoft.com/office/powerpoint/2010/main" val="42921602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3212976"/>
            <a:ext cx="8820472" cy="3168352"/>
          </a:xfrm>
        </p:spPr>
        <p:txBody>
          <a:bodyPr/>
          <a:lstStyle/>
          <a:p>
            <a:endParaRPr lang="fr-FR"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092"/>
            <a:ext cx="9144000" cy="6836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9512" y="5157192"/>
            <a:ext cx="8964488" cy="461665"/>
          </a:xfrm>
          <a:prstGeom prst="rect">
            <a:avLst/>
          </a:prstGeom>
          <a:no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fr-FR" sz="2400" b="1" dirty="0" smtClean="0">
                <a:ln w="50800"/>
                <a:solidFill>
                  <a:schemeClr val="bg1">
                    <a:shade val="50000"/>
                  </a:schemeClr>
                </a:solidFill>
                <a:latin typeface="Times New Roman" pitchFamily="18" charset="0"/>
                <a:cs typeface="Times New Roman" pitchFamily="18" charset="0"/>
              </a:rPr>
              <a:t>Réduction et valorisation des déchets , un enjeux public et citoyen   </a:t>
            </a:r>
            <a:endParaRPr lang="fr-FR" sz="2400" b="1" dirty="0">
              <a:ln w="50800"/>
              <a:solidFill>
                <a:schemeClr val="bg1">
                  <a:shade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8464564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948</TotalTime>
  <Words>458</Words>
  <Application>Microsoft Office PowerPoint</Application>
  <PresentationFormat>On-screen Show (4:3)</PresentationFormat>
  <Paragraphs>64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Elemental</vt:lpstr>
      <vt:lpstr>Le principe de valorisation des déchets selon la loi 01/19      </vt:lpstr>
      <vt:lpstr>PowerPoint Presentation</vt:lpstr>
      <vt:lpstr>Généralité sur les déchets en Algérie ( AND 2014 )        </vt:lpstr>
      <vt:lpstr>La composition des déchets produits ( AND avril 2014)        </vt:lpstr>
      <vt:lpstr>           </vt:lpstr>
      <vt:lpstr>PowerPoint Presentation</vt:lpstr>
      <vt:lpstr>PowerPoint Presentation</vt:lpstr>
      <vt:lpstr>PowerPoint Presentation</vt:lpstr>
      <vt:lpstr>PowerPoint Presentation</vt:lpstr>
      <vt:lpstr>Le recyclage : est un procédé par lequel les matériaux qui composent un produit en fin de vie (généralement des déchets industriels ou ménagers) sont réutilisés en tout ou en partie.           </vt:lpstr>
      <vt:lpstr>Réemploie : c’est un nouvel emploi  de déchets pour un usage analogue à celui  de sa première utilisation.     Réutilisation : utilisation d’un déchet  pour un usage différent de son premier emploi.     </vt:lpstr>
      <vt:lpstr>       1- valorisation matière Terme générique recouvrant le recyclage matière organique,  Le compostage :est un processus naturel de «dégradation» ou décomposition de la matière organique par les micro-organismes dans des conditions aérobies. Les matières premières organiques, telles que les résidus de culture, les déchets alimentaires, restes animaux se transforment en un produit stabilisé, hygiénique, semblable à un terreau, riche en composés humiques, le compost. Tout cela en présence d’eau et d’oxygène.   </vt:lpstr>
      <vt:lpstr>2- Valorisation énergétique : elle consiste à utiliser les calories contenues dans les déchets : - La méthanisation : un processus anaérobie ; la dégradation de la matière organique par des bactéries en absence d'oxygène, produit du biogaz qui peut être ensuite utilisé pour récupérer de l'électricité, la chaleur, du carburant ou être directement injecté dans le réseau   </vt:lpstr>
      <vt:lpstr>Incinération :    est une technique consistant à détruire par le feu et à réduire en cendre les déchets traités. Les déchets sont brûlés dans des fours à une température allant de 700°C à 900° C. L’usine d’incinération occupe moins d’espace que la décharge et elle permet la valorisation des ordures, en produisant de la chaleur, transformée en eau chaude alimentant le réseau de chauffage urbain ou en électricité  </vt:lpstr>
      <vt:lpstr>PowerPoint Presentation</vt:lpstr>
      <vt:lpstr>       Ou ’est l’Algerie !!!!!!! d’une manière générale ; les déchets sont repartis selon le mode de traitement comme suite               </vt:lpstr>
      <vt:lpstr>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bitam</dc:creator>
  <cp:lastModifiedBy>bitam</cp:lastModifiedBy>
  <cp:revision>43</cp:revision>
  <dcterms:created xsi:type="dcterms:W3CDTF">2019-11-01T20:55:41Z</dcterms:created>
  <dcterms:modified xsi:type="dcterms:W3CDTF">2019-11-05T10:55:46Z</dcterms:modified>
</cp:coreProperties>
</file>