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3" r:id="rId5"/>
    <p:sldId id="258" r:id="rId6"/>
    <p:sldId id="264" r:id="rId7"/>
    <p:sldId id="265" r:id="rId8"/>
    <p:sldId id="266" r:id="rId9"/>
    <p:sldId id="267" r:id="rId10"/>
    <p:sldId id="261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880EC-E692-4138-8370-6B8F6B326A65}" type="datetimeFigureOut">
              <a:rPr lang="fr-FR" smtClean="0"/>
              <a:pPr/>
              <a:t>03/11/2019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C400A-872E-4C7B-B358-912FCFCC5DA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880EC-E692-4138-8370-6B8F6B326A65}" type="datetimeFigureOut">
              <a:rPr lang="fr-FR" smtClean="0"/>
              <a:pPr/>
              <a:t>03/11/2019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C400A-872E-4C7B-B358-912FCFCC5DA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880EC-E692-4138-8370-6B8F6B326A65}" type="datetimeFigureOut">
              <a:rPr lang="fr-FR" smtClean="0"/>
              <a:pPr/>
              <a:t>03/11/2019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C400A-872E-4C7B-B358-912FCFCC5DA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880EC-E692-4138-8370-6B8F6B326A65}" type="datetimeFigureOut">
              <a:rPr lang="fr-FR" smtClean="0"/>
              <a:pPr/>
              <a:t>03/11/2019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C400A-872E-4C7B-B358-912FCFCC5DA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880EC-E692-4138-8370-6B8F6B326A65}" type="datetimeFigureOut">
              <a:rPr lang="fr-FR" smtClean="0"/>
              <a:pPr/>
              <a:t>03/11/2019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C400A-872E-4C7B-B358-912FCFCC5DA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880EC-E692-4138-8370-6B8F6B326A65}" type="datetimeFigureOut">
              <a:rPr lang="fr-FR" smtClean="0"/>
              <a:pPr/>
              <a:t>03/11/2019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C400A-872E-4C7B-B358-912FCFCC5DA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880EC-E692-4138-8370-6B8F6B326A65}" type="datetimeFigureOut">
              <a:rPr lang="fr-FR" smtClean="0"/>
              <a:pPr/>
              <a:t>03/11/2019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C400A-872E-4C7B-B358-912FCFCC5DA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880EC-E692-4138-8370-6B8F6B326A65}" type="datetimeFigureOut">
              <a:rPr lang="fr-FR" smtClean="0"/>
              <a:pPr/>
              <a:t>03/11/2019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C400A-872E-4C7B-B358-912FCFCC5DA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880EC-E692-4138-8370-6B8F6B326A65}" type="datetimeFigureOut">
              <a:rPr lang="fr-FR" smtClean="0"/>
              <a:pPr/>
              <a:t>03/11/2019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C400A-872E-4C7B-B358-912FCFCC5DA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880EC-E692-4138-8370-6B8F6B326A65}" type="datetimeFigureOut">
              <a:rPr lang="fr-FR" smtClean="0"/>
              <a:pPr/>
              <a:t>03/11/2019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C400A-872E-4C7B-B358-912FCFCC5DA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880EC-E692-4138-8370-6B8F6B326A65}" type="datetimeFigureOut">
              <a:rPr lang="fr-FR" smtClean="0"/>
              <a:pPr/>
              <a:t>03/11/2019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C400A-872E-4C7B-B358-912FCFCC5DA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880EC-E692-4138-8370-6B8F6B326A65}" type="datetimeFigureOut">
              <a:rPr lang="fr-FR" smtClean="0"/>
              <a:pPr/>
              <a:t>03/11/2019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C400A-872E-4C7B-B358-912FCFCC5DA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l"/>
            <a:r>
              <a:rPr lang="fr-FR" sz="3500" b="1" dirty="0" smtClean="0">
                <a:solidFill>
                  <a:schemeClr val="tx1"/>
                </a:solidFill>
              </a:rPr>
              <a:t>Le </a:t>
            </a:r>
            <a:r>
              <a:rPr lang="fr-FR" sz="3500" b="1" dirty="0">
                <a:solidFill>
                  <a:schemeClr val="tx1"/>
                </a:solidFill>
              </a:rPr>
              <a:t>contexte réglementaire</a:t>
            </a:r>
          </a:p>
          <a:p>
            <a:pPr algn="l"/>
            <a:r>
              <a:rPr lang="fr-FR" b="1" dirty="0" smtClean="0">
                <a:solidFill>
                  <a:schemeClr val="tx1"/>
                </a:solidFill>
              </a:rPr>
              <a:t>:</a:t>
            </a:r>
          </a:p>
          <a:p>
            <a:pPr algn="l"/>
            <a:endParaRPr lang="fr-FR" b="1" dirty="0" smtClean="0">
              <a:solidFill>
                <a:schemeClr val="tx1"/>
              </a:solidFill>
            </a:endParaRPr>
          </a:p>
          <a:p>
            <a:pPr algn="l"/>
            <a:endParaRPr lang="fr-FR" b="1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§"/>
            </a:pPr>
            <a:endParaRPr lang="fr-FR" dirty="0" smtClean="0"/>
          </a:p>
          <a:p>
            <a:pPr algn="l">
              <a:buFont typeface="Wingdings" pitchFamily="2" charset="2"/>
              <a:buChar char="§"/>
            </a:pPr>
            <a:endParaRPr lang="fr-FR" dirty="0" smtClean="0"/>
          </a:p>
          <a:p>
            <a:pPr algn="l">
              <a:buFont typeface="Wingdings" pitchFamily="2" charset="2"/>
              <a:buChar char="§"/>
            </a:pPr>
            <a:endParaRPr lang="fr-FR" dirty="0" smtClean="0"/>
          </a:p>
          <a:p>
            <a:pPr algn="l">
              <a:buFont typeface="Wingdings" pitchFamily="2" charset="2"/>
              <a:buChar char="§"/>
            </a:pPr>
            <a:endParaRPr lang="fr-FR" dirty="0" smtClean="0"/>
          </a:p>
          <a:p>
            <a:pPr algn="l">
              <a:buFont typeface="Wingdings" pitchFamily="2" charset="2"/>
              <a:buChar char="§"/>
            </a:pPr>
            <a:endParaRPr lang="fr-FR" dirty="0" smtClean="0"/>
          </a:p>
        </p:txBody>
      </p:sp>
      <p:sp>
        <p:nvSpPr>
          <p:cNvPr id="4" name="Rectangle 3"/>
          <p:cNvSpPr/>
          <p:nvPr/>
        </p:nvSpPr>
        <p:spPr>
          <a:xfrm>
            <a:off x="0" y="642918"/>
            <a:ext cx="9144000" cy="2857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schemeClr val="tx1"/>
                </a:solidFill>
              </a:rPr>
              <a:t>La réglementation algérienne concernant la problématique des déchets urbains a connu une nette évolution. Ces dernières années, plusieurs lois ont été promulguées</a:t>
            </a:r>
            <a:endParaRPr lang="fr-FR" sz="2800" b="1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0" y="3429000"/>
            <a:ext cx="9144000" cy="300039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fr-FR" sz="2800" b="1" dirty="0" smtClean="0">
                <a:solidFill>
                  <a:schemeClr val="tx1"/>
                </a:solidFill>
              </a:rPr>
              <a:t>Loi n° 01 -19 du 12 décembre 2001, relative à la gestion, au contrôle et à l'élimination des déchets:</a:t>
            </a:r>
          </a:p>
          <a:p>
            <a:pPr>
              <a:buFont typeface="Wingdings" pitchFamily="2" charset="2"/>
              <a:buChar char="v"/>
            </a:pPr>
            <a:r>
              <a:rPr lang="fr-FR" sz="2800" b="1" dirty="0" smtClean="0">
                <a:solidFill>
                  <a:schemeClr val="tx1"/>
                </a:solidFill>
              </a:rPr>
              <a:t>La</a:t>
            </a:r>
            <a:r>
              <a:rPr lang="fr-FR" sz="2800" dirty="0" smtClean="0"/>
              <a:t> </a:t>
            </a:r>
            <a:r>
              <a:rPr lang="fr-FR" sz="2800" b="1" dirty="0" smtClean="0">
                <a:solidFill>
                  <a:schemeClr val="tx1"/>
                </a:solidFill>
              </a:rPr>
              <a:t>présente loi a pour objet de fixer les modalités de la gestion, de contrôle et de traitement des déchets</a:t>
            </a:r>
          </a:p>
          <a:p>
            <a:pPr>
              <a:buFont typeface="Wingdings" pitchFamily="2" charset="2"/>
              <a:buChar char="Ø"/>
            </a:pPr>
            <a:endParaRPr lang="fr-FR" sz="2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/>
          <a:lstStyle/>
          <a:p>
            <a:endParaRPr lang="fr-FR" dirty="0"/>
          </a:p>
        </p:txBody>
      </p:sp>
      <p:sp>
        <p:nvSpPr>
          <p:cNvPr id="4" name="Ellipse 3"/>
          <p:cNvSpPr/>
          <p:nvPr/>
        </p:nvSpPr>
        <p:spPr>
          <a:xfrm>
            <a:off x="0" y="285728"/>
            <a:ext cx="9144000" cy="3429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§"/>
            </a:pPr>
            <a:r>
              <a:rPr lang="fr-FR" sz="2800" b="1" dirty="0" smtClean="0">
                <a:solidFill>
                  <a:schemeClr val="tx1"/>
                </a:solidFill>
              </a:rPr>
              <a:t>Loi n° 02 – 02 du 05 février 2002 :</a:t>
            </a:r>
          </a:p>
          <a:p>
            <a:r>
              <a:rPr lang="fr-FR" sz="2800" b="1" dirty="0" smtClean="0">
                <a:solidFill>
                  <a:schemeClr val="tx1"/>
                </a:solidFill>
              </a:rPr>
              <a:t>La présente loi a pour objet de fixer les dispositions particulières relatives à la protection et à la valorisation du littoral.</a:t>
            </a:r>
          </a:p>
        </p:txBody>
      </p:sp>
      <p:sp>
        <p:nvSpPr>
          <p:cNvPr id="8" name="Ellipse 7"/>
          <p:cNvSpPr/>
          <p:nvPr/>
        </p:nvSpPr>
        <p:spPr>
          <a:xfrm>
            <a:off x="0" y="3714752"/>
            <a:ext cx="9144000" cy="31432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La loi 03-10 du 19 juillet 2003 parue dans le journal officiel du 20 juillet 2003, définit les règles de protection de l'environnement dans le cadre du  développement durable.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  <a:solidFill>
            <a:schemeClr val="accent2"/>
          </a:solidFill>
        </p:spPr>
        <p:txBody>
          <a:bodyPr/>
          <a:lstStyle/>
          <a:p>
            <a:endParaRPr lang="fr-FR" b="1" dirty="0" smtClean="0"/>
          </a:p>
          <a:p>
            <a:endParaRPr lang="fr-FR" b="1" dirty="0" smtClean="0"/>
          </a:p>
          <a:p>
            <a:endParaRPr lang="fr-FR" b="1" dirty="0" smtClean="0"/>
          </a:p>
          <a:p>
            <a:endParaRPr lang="fr-FR" b="1" dirty="0" smtClean="0"/>
          </a:p>
          <a:p>
            <a:endParaRPr lang="fr-FR" b="1" dirty="0" smtClean="0"/>
          </a:p>
          <a:p>
            <a:endParaRPr lang="fr-FR" b="1" dirty="0" smtClean="0"/>
          </a:p>
          <a:p>
            <a:r>
              <a:rPr lang="fr-FR" b="1" dirty="0" smtClean="0"/>
              <a:t>Impact sur la santé humaine et l</a:t>
            </a:r>
            <a:r>
              <a:rPr lang="en-US" b="1" dirty="0" smtClean="0"/>
              <a:t>`</a:t>
            </a:r>
            <a:r>
              <a:rPr lang="en-US" b="1" dirty="0" err="1" smtClean="0"/>
              <a:t>envirennement</a:t>
            </a:r>
            <a:r>
              <a:rPr lang="fr-FR" b="1" dirty="0" smtClean="0"/>
              <a:t>:</a:t>
            </a:r>
          </a:p>
          <a:p>
            <a:r>
              <a:rPr lang="fr-FR" dirty="0" smtClean="0"/>
              <a:t>Les </a:t>
            </a:r>
            <a:r>
              <a:rPr lang="fr-FR" dirty="0" err="1" smtClean="0"/>
              <a:t>dechtes</a:t>
            </a:r>
            <a:r>
              <a:rPr lang="fr-FR" dirty="0" smtClean="0"/>
              <a:t> provoques des do</a:t>
            </a:r>
            <a:r>
              <a:rPr lang="en-US" dirty="0" err="1" smtClean="0"/>
              <a:t>mmages</a:t>
            </a:r>
            <a:r>
              <a:rPr lang="en-US" dirty="0" smtClean="0"/>
              <a:t> </a:t>
            </a:r>
            <a:r>
              <a:rPr lang="en-US" dirty="0" err="1" smtClean="0"/>
              <a:t>tres</a:t>
            </a:r>
            <a:r>
              <a:rPr lang="en-US" dirty="0" smtClean="0"/>
              <a:t> </a:t>
            </a:r>
            <a:r>
              <a:rPr lang="en-US" dirty="0" err="1" smtClean="0"/>
              <a:t>grafe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</a:t>
            </a:r>
            <a:r>
              <a:rPr lang="en-US" dirty="0" err="1" smtClean="0"/>
              <a:t>hommmes</a:t>
            </a:r>
            <a:r>
              <a:rPr lang="en-US" dirty="0" smtClean="0"/>
              <a:t> et </a:t>
            </a:r>
            <a:r>
              <a:rPr lang="en-US" dirty="0" err="1" smtClean="0"/>
              <a:t>l`envirrenement</a:t>
            </a:r>
            <a:r>
              <a:rPr lang="en-US" dirty="0" smtClean="0"/>
              <a:t> </a:t>
            </a:r>
            <a:endParaRPr lang="fr-FR" dirty="0"/>
          </a:p>
        </p:txBody>
      </p:sp>
      <p:sp>
        <p:nvSpPr>
          <p:cNvPr id="4" name="Ellipse 3"/>
          <p:cNvSpPr/>
          <p:nvPr/>
        </p:nvSpPr>
        <p:spPr>
          <a:xfrm>
            <a:off x="0" y="0"/>
            <a:ext cx="9144000" cy="31432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Le décret exécutif n° 02-175 du 20 mai 2002 porte sur la création de l’Agence Nationale des Déchets, sur ses missions, sa composition et son fonctionnement</a:t>
            </a:r>
            <a:r>
              <a:rPr lang="fr-FR" dirty="0" smtClean="0"/>
              <a:t>.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fr-FR" b="1" dirty="0" smtClean="0">
                <a:solidFill>
                  <a:schemeClr val="tx1"/>
                </a:solidFill>
              </a:rPr>
              <a:t>Impact sur la santé humaine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28728" y="642918"/>
            <a:ext cx="7429552" cy="178595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schemeClr val="tx1"/>
                </a:solidFill>
              </a:rPr>
              <a:t>Selon l'OMS (organisation mondiale de la santé) la santé de l'Homme dépend de plusieurs facteurs dont l'environnement, notamment la qualité de l'eau et de l'air</a:t>
            </a:r>
            <a:endParaRPr lang="fr-FR" sz="2800" b="1" dirty="0">
              <a:solidFill>
                <a:schemeClr val="tx1"/>
              </a:solidFill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357158" y="1142984"/>
            <a:ext cx="978408" cy="5560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428728" y="2571744"/>
            <a:ext cx="7429552" cy="185738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schemeClr val="tx1"/>
                </a:solidFill>
              </a:rPr>
              <a:t>Selon la conférence de Rio (1992) jusqu'à 5,2 millions de personnes dont 4 millions d'enfants de moins de 5 ans meurent chaque année par des maladies liées aux déchets</a:t>
            </a:r>
            <a:endParaRPr lang="fr-FR" sz="2800" b="1" dirty="0">
              <a:solidFill>
                <a:schemeClr val="tx1"/>
              </a:solidFill>
            </a:endParaRPr>
          </a:p>
        </p:txBody>
      </p:sp>
      <p:sp>
        <p:nvSpPr>
          <p:cNvPr id="7" name="Flèche droite 6"/>
          <p:cNvSpPr/>
          <p:nvPr/>
        </p:nvSpPr>
        <p:spPr>
          <a:xfrm>
            <a:off x="357158" y="3000372"/>
            <a:ext cx="978408" cy="5560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428728" y="4643446"/>
            <a:ext cx="7429552" cy="19288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En effets, les déchets attirent des animaux : chiens, rats, moustiques, rongeurs, etc. (vecteurs de maladies) </a:t>
            </a:r>
            <a:endParaRPr lang="fr-FR" sz="2800" b="1" dirty="0">
              <a:solidFill>
                <a:schemeClr val="tx1"/>
              </a:solidFill>
            </a:endParaRPr>
          </a:p>
        </p:txBody>
      </p:sp>
      <p:sp>
        <p:nvSpPr>
          <p:cNvPr id="9" name="Flèche droite 8"/>
          <p:cNvSpPr/>
          <p:nvPr/>
        </p:nvSpPr>
        <p:spPr>
          <a:xfrm>
            <a:off x="285720" y="4929198"/>
            <a:ext cx="978408" cy="71438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 smtClean="0"/>
              <a:t>Example des maladies </a:t>
            </a:r>
          </a:p>
          <a:p>
            <a:endParaRPr lang="fr-FR" dirty="0" smtClean="0"/>
          </a:p>
        </p:txBody>
      </p:sp>
      <p:sp>
        <p:nvSpPr>
          <p:cNvPr id="4" name="Rectangle 3"/>
          <p:cNvSpPr/>
          <p:nvPr/>
        </p:nvSpPr>
        <p:spPr>
          <a:xfrm>
            <a:off x="357158" y="714356"/>
            <a:ext cx="73581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/>
              <a:t>Les maladies </a:t>
            </a:r>
            <a:r>
              <a:rPr lang="fr-FR" sz="2800" b="1" dirty="0" smtClean="0"/>
              <a:t>transmises par les cestodes</a:t>
            </a:r>
            <a:endParaRPr lang="fr-FR" sz="2800" b="1" dirty="0"/>
          </a:p>
        </p:txBody>
      </p:sp>
      <p:pic>
        <p:nvPicPr>
          <p:cNvPr id="7" name="Picture 2" descr="C:\Users\acer\Desktop\1829543_635051348523023750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3143272" cy="1500198"/>
          </a:xfrm>
          <a:prstGeom prst="rect">
            <a:avLst/>
          </a:prstGeom>
          <a:noFill/>
        </p:spPr>
      </p:pic>
      <p:sp>
        <p:nvSpPr>
          <p:cNvPr id="8" name="Flèche droite 7"/>
          <p:cNvSpPr/>
          <p:nvPr/>
        </p:nvSpPr>
        <p:spPr>
          <a:xfrm>
            <a:off x="3714744" y="178592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3" descr="C:\Users\acer\Desktop\1-s2.0-S1773035X17301168-gr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285860"/>
            <a:ext cx="3643338" cy="1571636"/>
          </a:xfrm>
          <a:prstGeom prst="rect">
            <a:avLst/>
          </a:prstGeom>
          <a:noFill/>
        </p:spPr>
      </p:pic>
      <p:sp>
        <p:nvSpPr>
          <p:cNvPr id="11" name="ZoneTexte 10"/>
          <p:cNvSpPr txBox="1"/>
          <p:nvPr/>
        </p:nvSpPr>
        <p:spPr>
          <a:xfrm>
            <a:off x="357158" y="3429000"/>
            <a:ext cx="8429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Les maladies transmises par les mouches et les cafards</a:t>
            </a:r>
            <a:endParaRPr lang="fr-FR" sz="2800" b="1" dirty="0"/>
          </a:p>
        </p:txBody>
      </p:sp>
      <p:sp>
        <p:nvSpPr>
          <p:cNvPr id="14" name="Ellipse 13"/>
          <p:cNvSpPr/>
          <p:nvPr/>
        </p:nvSpPr>
        <p:spPr>
          <a:xfrm>
            <a:off x="357158" y="3857628"/>
            <a:ext cx="178595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428596" y="4143380"/>
            <a:ext cx="1354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Le trachome</a:t>
            </a:r>
          </a:p>
        </p:txBody>
      </p:sp>
      <p:sp>
        <p:nvSpPr>
          <p:cNvPr id="16" name="Flèche droite 15"/>
          <p:cNvSpPr/>
          <p:nvPr/>
        </p:nvSpPr>
        <p:spPr>
          <a:xfrm>
            <a:off x="2214546" y="407194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3214678" y="4000504"/>
            <a:ext cx="5643602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est une infection oculaire bactérienne non spécifique et contagieuse causée par Chlamydia </a:t>
            </a:r>
            <a:r>
              <a:rPr lang="fr-FR" dirty="0" err="1" smtClean="0"/>
              <a:t>trachomatis</a:t>
            </a:r>
            <a:endParaRPr lang="fr-FR" dirty="0"/>
          </a:p>
        </p:txBody>
      </p:sp>
      <p:pic>
        <p:nvPicPr>
          <p:cNvPr id="18" name="Picture 4" descr="C:\Users\acer\Desktop\downloa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4857760"/>
            <a:ext cx="2857500" cy="1600200"/>
          </a:xfrm>
          <a:prstGeom prst="rect">
            <a:avLst/>
          </a:prstGeom>
          <a:noFill/>
        </p:spPr>
      </p:pic>
      <p:sp>
        <p:nvSpPr>
          <p:cNvPr id="19" name="Flèche courbée vers la gauche 18"/>
          <p:cNvSpPr/>
          <p:nvPr/>
        </p:nvSpPr>
        <p:spPr>
          <a:xfrm>
            <a:off x="3500430" y="4929198"/>
            <a:ext cx="2017404" cy="121444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4929190" y="2928934"/>
            <a:ext cx="4214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kyste hydatique du foie</a:t>
            </a:r>
            <a:r>
              <a:rPr lang="fr-FR" dirty="0" smtClean="0"/>
              <a:t>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5720" y="357166"/>
            <a:ext cx="6643734" cy="23574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 choléra ; est une toxi-infection entérique épidémique contagieuse due à la bactérie </a:t>
            </a:r>
            <a:r>
              <a:rPr lang="fr-FR" dirty="0" err="1" smtClean="0"/>
              <a:t>Vibrio</a:t>
            </a:r>
            <a:r>
              <a:rPr lang="fr-FR" dirty="0" smtClean="0"/>
              <a:t> </a:t>
            </a:r>
            <a:r>
              <a:rPr lang="fr-FR" dirty="0" err="1" smtClean="0"/>
              <a:t>choleræ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5" name="Flèche vers le bas 4"/>
          <p:cNvSpPr/>
          <p:nvPr/>
        </p:nvSpPr>
        <p:spPr>
          <a:xfrm>
            <a:off x="2214546" y="285749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C:\Users\acer\Desktop\downloa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3857628"/>
            <a:ext cx="2524125" cy="1428760"/>
          </a:xfrm>
          <a:prstGeom prst="rect">
            <a:avLst/>
          </a:prstGeom>
          <a:noFill/>
        </p:spPr>
      </p:pic>
      <p:pic>
        <p:nvPicPr>
          <p:cNvPr id="9" name="Picture 5" descr="C:\Users\acer\Desktop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4500570"/>
            <a:ext cx="2619375" cy="1743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err="1" smtClean="0">
                <a:solidFill>
                  <a:schemeClr val="tx1"/>
                </a:solidFill>
              </a:rPr>
              <a:t>Autre</a:t>
            </a:r>
            <a:r>
              <a:rPr lang="en-US" b="1" dirty="0" smtClean="0">
                <a:solidFill>
                  <a:schemeClr val="tx1"/>
                </a:solidFill>
              </a:rPr>
              <a:t> maladies</a:t>
            </a:r>
            <a:r>
              <a:rPr lang="en-US" sz="2800" b="1" dirty="0" smtClean="0">
                <a:solidFill>
                  <a:schemeClr val="tx1"/>
                </a:solidFill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fr-FR" sz="2800" b="1" dirty="0" smtClean="0">
                <a:solidFill>
                  <a:schemeClr val="tx1"/>
                </a:solidFill>
              </a:rPr>
              <a:t>Typhoïde</a:t>
            </a:r>
          </a:p>
          <a:p>
            <a:pPr>
              <a:buFont typeface="Wingdings" pitchFamily="2" charset="2"/>
              <a:buChar char="Ø"/>
            </a:pPr>
            <a:r>
              <a:rPr lang="fr-FR" b="1" dirty="0" smtClean="0">
                <a:solidFill>
                  <a:schemeClr val="tx1"/>
                </a:solidFill>
              </a:rPr>
              <a:t>des cancers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solidFill>
                  <a:schemeClr val="tx1"/>
                </a:solidFill>
              </a:rPr>
              <a:t>Les </a:t>
            </a:r>
            <a:r>
              <a:rPr lang="en-US" b="1" dirty="0" err="1" smtClean="0">
                <a:solidFill>
                  <a:schemeClr val="tx1"/>
                </a:solidFill>
              </a:rPr>
              <a:t>maldies</a:t>
            </a:r>
            <a:r>
              <a:rPr lang="en-US" b="1" dirty="0" smtClean="0">
                <a:solidFill>
                  <a:schemeClr val="tx1"/>
                </a:solidFill>
              </a:rPr>
              <a:t> des </a:t>
            </a:r>
            <a:r>
              <a:rPr lang="en-US" b="1" dirty="0" err="1" smtClean="0">
                <a:solidFill>
                  <a:schemeClr val="tx1"/>
                </a:solidFill>
              </a:rPr>
              <a:t>peau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</a:p>
          <a:p>
            <a:r>
              <a:rPr lang="fr-FR" b="1" dirty="0" smtClean="0"/>
              <a:t>Impact sur l’économie </a:t>
            </a:r>
          </a:p>
          <a:p>
            <a:r>
              <a:rPr lang="fr-FR" dirty="0" smtClean="0"/>
              <a:t>De mauvaises conditions écologiques peuvent affecter l’économie de plusieurs </a:t>
            </a:r>
            <a:r>
              <a:rPr lang="fr-FR" dirty="0" err="1" smtClean="0"/>
              <a:t>façons,une</a:t>
            </a:r>
            <a:r>
              <a:rPr lang="fr-FR" dirty="0" smtClean="0"/>
              <a:t> diminution de la production alimentaire la réduction du potentiel touristique. 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fr-FR" b="1" u="sng" dirty="0" smtClean="0">
              <a:solidFill>
                <a:schemeClr val="tx1"/>
              </a:solidFill>
            </a:endParaRP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>
                <a:solidFill>
                  <a:schemeClr val="tx1"/>
                </a:solidFill>
              </a:rPr>
              <a:t>I</a:t>
            </a:r>
            <a:r>
              <a:rPr lang="fr-FR" b="1" dirty="0" smtClean="0">
                <a:solidFill>
                  <a:schemeClr val="tx1"/>
                </a:solidFill>
              </a:rPr>
              <a:t>mpact </a:t>
            </a:r>
            <a:r>
              <a:rPr lang="fr-FR" b="1" dirty="0" smtClean="0">
                <a:solidFill>
                  <a:schemeClr val="tx1"/>
                </a:solidFill>
              </a:rPr>
              <a:t>d'une décharge sur </a:t>
            </a:r>
            <a:r>
              <a:rPr lang="fr-FR" b="1" dirty="0" smtClean="0">
                <a:solidFill>
                  <a:schemeClr val="tx1"/>
                </a:solidFill>
              </a:rPr>
              <a:t>l'environnement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llipse 3"/>
          <p:cNvSpPr/>
          <p:nvPr/>
        </p:nvSpPr>
        <p:spPr>
          <a:xfrm>
            <a:off x="3929058" y="2714620"/>
            <a:ext cx="2500330" cy="17859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b="1" dirty="0" smtClean="0"/>
              <a:t>décharge</a:t>
            </a:r>
          </a:p>
          <a:p>
            <a:r>
              <a:rPr lang="fr-FR" sz="3200" b="1" dirty="0" smtClean="0"/>
              <a:t>sauvage</a:t>
            </a:r>
            <a:endParaRPr lang="fr-FR" sz="3200" b="1" dirty="0"/>
          </a:p>
        </p:txBody>
      </p:sp>
      <p:sp>
        <p:nvSpPr>
          <p:cNvPr id="5" name="Flèche vers le bas 4"/>
          <p:cNvSpPr/>
          <p:nvPr/>
        </p:nvSpPr>
        <p:spPr>
          <a:xfrm rot="2649981">
            <a:off x="3363872" y="4026856"/>
            <a:ext cx="1007240" cy="14521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 droite 5"/>
          <p:cNvSpPr/>
          <p:nvPr/>
        </p:nvSpPr>
        <p:spPr>
          <a:xfrm>
            <a:off x="6429388" y="3071810"/>
            <a:ext cx="1071570" cy="1000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 rot="18302458">
            <a:off x="5393480" y="1800572"/>
            <a:ext cx="1552309" cy="8555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8"/>
          <p:cNvSpPr/>
          <p:nvPr/>
        </p:nvSpPr>
        <p:spPr>
          <a:xfrm rot="10800000">
            <a:off x="2857488" y="3071810"/>
            <a:ext cx="1214446" cy="8236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droite 9"/>
          <p:cNvSpPr/>
          <p:nvPr/>
        </p:nvSpPr>
        <p:spPr>
          <a:xfrm rot="2980449">
            <a:off x="5201860" y="4412707"/>
            <a:ext cx="1145616" cy="8278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1" name="Flèche droite 10"/>
          <p:cNvSpPr/>
          <p:nvPr/>
        </p:nvSpPr>
        <p:spPr>
          <a:xfrm rot="14192412">
            <a:off x="3117432" y="1766152"/>
            <a:ext cx="1663592" cy="9524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/>
          <p:cNvSpPr/>
          <p:nvPr/>
        </p:nvSpPr>
        <p:spPr>
          <a:xfrm>
            <a:off x="1285852" y="714356"/>
            <a:ext cx="264320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>
                <a:solidFill>
                  <a:schemeClr val="tx1"/>
                </a:solidFill>
              </a:rPr>
              <a:t>l'Air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6143636" y="928670"/>
            <a:ext cx="235745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>
                <a:solidFill>
                  <a:schemeClr val="tx1"/>
                </a:solidFill>
              </a:rPr>
              <a:t>paysage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7358082" y="3000372"/>
            <a:ext cx="178591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>
                <a:solidFill>
                  <a:schemeClr val="tx1"/>
                </a:solidFill>
              </a:rPr>
              <a:t>climat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0" y="2285992"/>
            <a:ext cx="3143240" cy="20717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b="1" dirty="0" smtClean="0"/>
              <a:t> eau et nappes</a:t>
            </a:r>
          </a:p>
          <a:p>
            <a:r>
              <a:rPr lang="fr-FR" sz="3200" b="1" dirty="0" smtClean="0"/>
              <a:t>phréatiques</a:t>
            </a:r>
            <a:endParaRPr lang="fr-FR" sz="3200" b="1" dirty="0"/>
          </a:p>
        </p:txBody>
      </p:sp>
      <p:sp>
        <p:nvSpPr>
          <p:cNvPr id="19" name="Ellipse 18"/>
          <p:cNvSpPr/>
          <p:nvPr/>
        </p:nvSpPr>
        <p:spPr>
          <a:xfrm>
            <a:off x="5857884" y="4857760"/>
            <a:ext cx="2714644" cy="16430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b="1" dirty="0" smtClean="0">
                <a:solidFill>
                  <a:schemeClr val="tx1"/>
                </a:solidFill>
              </a:rPr>
              <a:t>plantes</a:t>
            </a:r>
          </a:p>
          <a:p>
            <a:r>
              <a:rPr lang="fr-FR" sz="3200" b="1" dirty="0" smtClean="0">
                <a:solidFill>
                  <a:schemeClr val="tx1"/>
                </a:solidFill>
              </a:rPr>
              <a:t>et</a:t>
            </a:r>
          </a:p>
          <a:p>
            <a:r>
              <a:rPr lang="fr-FR" sz="3200" b="1" dirty="0" smtClean="0">
                <a:solidFill>
                  <a:schemeClr val="tx1"/>
                </a:solidFill>
              </a:rPr>
              <a:t>animaux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714348" y="4857760"/>
            <a:ext cx="241459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>
                <a:solidFill>
                  <a:schemeClr val="tx1"/>
                </a:solidFill>
              </a:rPr>
              <a:t>sol</a:t>
            </a:r>
            <a:endParaRPr lang="fr-FR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/>
          <a:lstStyle/>
          <a:p>
            <a:r>
              <a:rPr lang="fr-FR" b="1" dirty="0" smtClean="0"/>
              <a:t>Impact sur l’économie </a:t>
            </a:r>
          </a:p>
          <a:p>
            <a:r>
              <a:rPr lang="fr-FR" dirty="0" smtClean="0"/>
              <a:t>De mauvaises conditions écologiques peuvent affecter l’économie de plusieurs </a:t>
            </a:r>
          </a:p>
          <a:p>
            <a:r>
              <a:rPr lang="fr-FR" dirty="0" smtClean="0"/>
              <a:t> une diminution de la production alimentaire</a:t>
            </a:r>
          </a:p>
          <a:p>
            <a:r>
              <a:rPr lang="fr-FR" dirty="0" smtClean="0"/>
              <a:t> la réduction du potentiel touristique.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408</Words>
  <Application>Microsoft Office PowerPoint</Application>
  <PresentationFormat>Affichage à l'écran (4:3)</PresentationFormat>
  <Paragraphs>55</Paragraphs>
  <Slides>10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acer</dc:creator>
  <cp:lastModifiedBy>acer</cp:lastModifiedBy>
  <cp:revision>20</cp:revision>
  <dcterms:created xsi:type="dcterms:W3CDTF">2019-11-02T17:01:27Z</dcterms:created>
  <dcterms:modified xsi:type="dcterms:W3CDTF">2019-11-03T18:18:00Z</dcterms:modified>
</cp:coreProperties>
</file>