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58" r:id="rId5"/>
    <p:sldId id="259" r:id="rId6"/>
    <p:sldId id="260" r:id="rId7"/>
    <p:sldId id="261" r:id="rId8"/>
    <p:sldId id="262" r:id="rId9"/>
    <p:sldId id="270" r:id="rId10"/>
    <p:sldId id="263" r:id="rId11"/>
    <p:sldId id="271" r:id="rId12"/>
    <p:sldId id="264" r:id="rId13"/>
    <p:sldId id="265" r:id="rId14"/>
    <p:sldId id="272" r:id="rId15"/>
    <p:sldId id="266" r:id="rId16"/>
    <p:sldId id="267" r:id="rId17"/>
    <p:sldId id="268"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62" autoAdjust="0"/>
    <p:restoredTop sz="94660"/>
  </p:normalViewPr>
  <p:slideViewPr>
    <p:cSldViewPr snapToGrid="0">
      <p:cViewPr varScale="1">
        <p:scale>
          <a:sx n="73" d="100"/>
          <a:sy n="73" d="100"/>
        </p:scale>
        <p:origin x="7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D56C0C78-B714-494D-A76B-D3B495D144B9}" type="datetimeFigureOut">
              <a:rPr lang="fr-FR" smtClean="0"/>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3568966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56C0C78-B714-494D-A76B-D3B495D144B9}" type="datetimeFigureOut">
              <a:rPr lang="fr-FR" smtClean="0"/>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388328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D56C0C78-B714-494D-A76B-D3B495D144B9}" type="datetimeFigureOut">
              <a:rPr lang="fr-FR" smtClean="0"/>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1172900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56C0C78-B714-494D-A76B-D3B495D144B9}" type="datetimeFigureOut">
              <a:rPr lang="fr-FR" smtClean="0"/>
              <a:t>18/11/2019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154937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56C0C78-B714-494D-A76B-D3B495D144B9}" type="datetimeFigureOut">
              <a:rPr lang="fr-FR" smtClean="0"/>
              <a:t>18/11/2019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96610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D56C0C78-B714-494D-A76B-D3B495D144B9}" type="datetimeFigureOut">
              <a:rPr lang="fr-FR" smtClean="0"/>
              <a:t>18/11/2019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215648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56C0C78-B714-494D-A76B-D3B495D144B9}" type="datetimeFigureOut">
              <a:rPr lang="fr-FR" smtClean="0"/>
              <a:t>18/11/2019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677439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D56C0C78-B714-494D-A76B-D3B495D144B9}" type="datetimeFigureOut">
              <a:rPr lang="fr-FR" smtClean="0"/>
              <a:t>18/11/2019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2582105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D56C0C78-B714-494D-A76B-D3B495D144B9}" type="datetimeFigureOut">
              <a:rPr lang="fr-FR" smtClean="0"/>
              <a:t>18/11/2019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3926939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56C0C78-B714-494D-A76B-D3B495D144B9}" type="datetimeFigureOut">
              <a:rPr lang="fr-FR" smtClean="0"/>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1819966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56C0C78-B714-494D-A76B-D3B495D144B9}" type="datetimeFigureOut">
              <a:rPr lang="fr-FR" smtClean="0"/>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9FC14E-C3EE-427F-8A63-572D91237A4F}" type="slidenum">
              <a:rPr lang="fr-FR" smtClean="0"/>
              <a:t>‹N°›</a:t>
            </a:fld>
            <a:endParaRPr lang="fr-FR"/>
          </a:p>
        </p:txBody>
      </p:sp>
    </p:spTree>
    <p:extLst>
      <p:ext uri="{BB962C8B-B14F-4D97-AF65-F5344CB8AC3E}">
        <p14:creationId xmlns:p14="http://schemas.microsoft.com/office/powerpoint/2010/main" val="164790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6C0C78-B714-494D-A76B-D3B495D144B9}" type="datetimeFigureOut">
              <a:rPr lang="fr-FR" smtClean="0"/>
              <a:t>18/11/2019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9FC14E-C3EE-427F-8A63-572D91237A4F}" type="slidenum">
              <a:rPr lang="fr-FR" smtClean="0"/>
              <a:t>‹N°›</a:t>
            </a:fld>
            <a:endParaRPr lang="fr-FR"/>
          </a:p>
        </p:txBody>
      </p:sp>
    </p:spTree>
    <p:extLst>
      <p:ext uri="{BB962C8B-B14F-4D97-AF65-F5344CB8AC3E}">
        <p14:creationId xmlns:p14="http://schemas.microsoft.com/office/powerpoint/2010/main" val="3585698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fr.wiktionary.org/wiki/occurrence" TargetMode="External"/><Relationship Id="rId2" Type="http://schemas.openxmlformats.org/officeDocument/2006/relationships/hyperlink" Target="https://fr.wikipedia.org/wiki/Situation" TargetMode="External"/><Relationship Id="rId1" Type="http://schemas.openxmlformats.org/officeDocument/2006/relationships/slideLayout" Target="../slideLayouts/slideLayout2.xml"/><Relationship Id="rId5" Type="http://schemas.openxmlformats.org/officeDocument/2006/relationships/hyperlink" Target="https://fr.wikipedia.org/wiki/Syst%C3%A8me" TargetMode="External"/><Relationship Id="rId4" Type="http://schemas.openxmlformats.org/officeDocument/2006/relationships/hyperlink" Target="https://fr.wikipedia.org/wiki/%C3%89v%C3%A9nemen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84366" y="1476104"/>
            <a:ext cx="10702834" cy="2939142"/>
          </a:xfrm>
        </p:spPr>
        <p:txBody>
          <a:bodyPr>
            <a:normAutofit/>
          </a:bodyPr>
          <a:lstStyle/>
          <a:p>
            <a:r>
              <a:rPr lang="fr-FR" b="1" dirty="0"/>
              <a:t>Problématique majeure de la protection de l’écologie urbaine</a:t>
            </a:r>
            <a:endParaRPr lang="fr-FR" dirty="0"/>
          </a:p>
        </p:txBody>
      </p:sp>
    </p:spTree>
    <p:extLst>
      <p:ext uri="{BB962C8B-B14F-4D97-AF65-F5344CB8AC3E}">
        <p14:creationId xmlns:p14="http://schemas.microsoft.com/office/powerpoint/2010/main" val="9004824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587194"/>
            <a:ext cx="10515600" cy="105138"/>
          </a:xfrm>
        </p:spPr>
        <p:txBody>
          <a:bodyPr>
            <a:normAutofit fontScale="90000"/>
          </a:bodyPr>
          <a:lstStyle/>
          <a:p>
            <a:pPr algn="ctr"/>
            <a:r>
              <a:rPr lang="fr-FR" sz="2700" b="1" dirty="0" smtClean="0"/>
              <a:t>Introduction</a:t>
            </a:r>
            <a:r>
              <a:rPr lang="fr-FR" sz="3100" dirty="0" smtClean="0"/>
              <a:t> </a:t>
            </a:r>
            <a:r>
              <a:rPr lang="fr-FR" dirty="0" smtClean="0"/>
              <a:t/>
            </a:r>
            <a:br>
              <a:rPr lang="fr-FR" dirty="0" smtClean="0"/>
            </a:br>
            <a:endParaRPr lang="fr-FR" dirty="0"/>
          </a:p>
        </p:txBody>
      </p:sp>
      <p:sp>
        <p:nvSpPr>
          <p:cNvPr id="3" name="Espace réservé du contenu 2"/>
          <p:cNvSpPr>
            <a:spLocks noGrp="1"/>
          </p:cNvSpPr>
          <p:nvPr>
            <p:ph idx="1"/>
          </p:nvPr>
        </p:nvSpPr>
        <p:spPr>
          <a:xfrm>
            <a:off x="165462" y="692332"/>
            <a:ext cx="11625943" cy="5513160"/>
          </a:xfrm>
        </p:spPr>
        <p:txBody>
          <a:bodyPr>
            <a:normAutofit/>
          </a:bodyPr>
          <a:lstStyle/>
          <a:p>
            <a:pPr marL="0" indent="0" algn="just">
              <a:buNone/>
            </a:pPr>
            <a:r>
              <a:rPr lang="fr-FR" dirty="0" smtClean="0"/>
              <a:t>L’environnement </a:t>
            </a:r>
            <a:r>
              <a:rPr lang="fr-FR" dirty="0"/>
              <a:t>urbain est une réalité sociale immédiatement sensible. Les visions apocalyptiques de la grande ville dans la science, le cinéma et la littérature sont là pour témoigner de la ville « échec de la modernité »’ ; une méga ville qui, pourtant, « produit le destin de l’humanité » (GUATTARI, 1993</a:t>
            </a:r>
            <a:r>
              <a:rPr lang="fr-FR" dirty="0" smtClean="0"/>
              <a:t>).</a:t>
            </a:r>
          </a:p>
          <a:p>
            <a:pPr marL="0" indent="0" algn="just">
              <a:buNone/>
            </a:pPr>
            <a:r>
              <a:rPr lang="fr-FR" dirty="0" smtClean="0"/>
              <a:t> </a:t>
            </a:r>
          </a:p>
          <a:p>
            <a:pPr marL="0" indent="0" algn="just">
              <a:buNone/>
            </a:pPr>
            <a:r>
              <a:rPr lang="fr-FR" dirty="0" smtClean="0"/>
              <a:t>Dans </a:t>
            </a:r>
            <a:r>
              <a:rPr lang="fr-FR" dirty="0"/>
              <a:t>le vécu quotidien comme dans le langage courant, la notion d’environnement urbain renvoie à une multiplicité de phénomènes perçus comme posant problème en ville : la pollution de l’air, la qualité de l’eau, l’assainissement, les conditions de transport, le bruit, la dégradation des paysages, la préservation des espaces verts, la détérioration des conditions de vie... </a:t>
            </a:r>
            <a:endParaRPr lang="fr-FR" dirty="0" smtClean="0"/>
          </a:p>
        </p:txBody>
      </p:sp>
    </p:spTree>
    <p:extLst>
      <p:ext uri="{BB962C8B-B14F-4D97-AF65-F5344CB8AC3E}">
        <p14:creationId xmlns:p14="http://schemas.microsoft.com/office/powerpoint/2010/main" val="2174759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0446" y="457200"/>
            <a:ext cx="11040291" cy="5902643"/>
          </a:xfrm>
        </p:spPr>
        <p:txBody>
          <a:bodyPr>
            <a:normAutofit lnSpcReduction="10000"/>
          </a:bodyPr>
          <a:lstStyle/>
          <a:p>
            <a:pPr marL="0" indent="0" algn="just">
              <a:buNone/>
            </a:pPr>
            <a:r>
              <a:rPr lang="fr-FR" dirty="0"/>
              <a:t>Mais en sciences sociales, on le sait, la désignation de problèmes sociaux ne saurait constituer un objet scientifique. De ce fait, l’élaboration d’une problématique scientifique de l’environnement urbain se heurte à de nombreux obstacles : cette notion fait référence à une multitude de phénomènes, d’éléments, de nature totalement différente (esthétique, confort, sécurité, santé) ; la perception des « questions environnementales » renvoie à une variabilité à l’infini de problèmes vécus, ressentis par les habitants des villes</a:t>
            </a:r>
            <a:r>
              <a:rPr lang="fr-FR" dirty="0" smtClean="0"/>
              <a:t>.</a:t>
            </a:r>
          </a:p>
          <a:p>
            <a:pPr marL="0" indent="0" algn="just">
              <a:buNone/>
            </a:pPr>
            <a:r>
              <a:rPr lang="fr-FR" dirty="0" smtClean="0"/>
              <a:t> </a:t>
            </a:r>
            <a:endParaRPr lang="fr-FR" dirty="0"/>
          </a:p>
          <a:p>
            <a:pPr marL="0" indent="0" algn="just">
              <a:buNone/>
            </a:pPr>
            <a:r>
              <a:rPr lang="fr-FR" dirty="0"/>
              <a:t>La préservation de la </a:t>
            </a:r>
            <a:r>
              <a:rPr lang="fr-FR" b="1" dirty="0"/>
              <a:t>qualité du cadre de vie et le maintien</a:t>
            </a:r>
            <a:r>
              <a:rPr lang="fr-FR" dirty="0"/>
              <a:t> ou la restauration du </a:t>
            </a:r>
            <a:r>
              <a:rPr lang="fr-FR" b="1" dirty="0"/>
              <a:t>bien-être environnemental </a:t>
            </a:r>
            <a:r>
              <a:rPr lang="fr-FR" dirty="0"/>
              <a:t>s’affirment comme </a:t>
            </a:r>
            <a:r>
              <a:rPr lang="fr-FR" b="1" dirty="0"/>
              <a:t>des enjeux d’un développement durable</a:t>
            </a:r>
            <a:r>
              <a:rPr lang="fr-FR" dirty="0"/>
              <a:t>. L’ampleur des problèmes écologiques est intimement liée au processus de développement économique et social d’un pays. </a:t>
            </a:r>
            <a:r>
              <a:rPr lang="fr-FR" b="1" dirty="0"/>
              <a:t>En Algérie et dans le monde, les problèmes environnementaux et du changement climatique se posent avec acuité.</a:t>
            </a:r>
          </a:p>
          <a:p>
            <a:endParaRPr lang="fr-FR" dirty="0"/>
          </a:p>
        </p:txBody>
      </p:sp>
    </p:spTree>
    <p:extLst>
      <p:ext uri="{BB962C8B-B14F-4D97-AF65-F5344CB8AC3E}">
        <p14:creationId xmlns:p14="http://schemas.microsoft.com/office/powerpoint/2010/main" val="2899907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2881" y="156754"/>
            <a:ext cx="11704320" cy="6020209"/>
          </a:xfrm>
        </p:spPr>
        <p:txBody>
          <a:bodyPr>
            <a:normAutofit fontScale="85000" lnSpcReduction="20000"/>
          </a:bodyPr>
          <a:lstStyle/>
          <a:p>
            <a:pPr marL="0" indent="0" algn="ctr">
              <a:buNone/>
            </a:pPr>
            <a:r>
              <a:rPr lang="fr-FR" b="1" dirty="0"/>
              <a:t>I-Comment on en est arrivé là </a:t>
            </a:r>
            <a:r>
              <a:rPr lang="fr-FR" b="1" dirty="0" smtClean="0"/>
              <a:t>?</a:t>
            </a:r>
          </a:p>
          <a:p>
            <a:pPr marL="0" indent="0" algn="ctr">
              <a:buNone/>
            </a:pPr>
            <a:endParaRPr lang="fr-FR" b="1" dirty="0"/>
          </a:p>
          <a:p>
            <a:pPr marL="0" indent="0" algn="ctr">
              <a:buNone/>
            </a:pPr>
            <a:endParaRPr lang="fr-FR" dirty="0"/>
          </a:p>
          <a:p>
            <a:pPr marL="514350" lvl="0" indent="-514350" algn="just">
              <a:buFont typeface="+mj-lt"/>
              <a:buAutoNum type="alphaLcParenR"/>
            </a:pPr>
            <a:r>
              <a:rPr lang="fr-FR" dirty="0"/>
              <a:t>La population mondiale a triplé au cours du 20ème siècle, ses besoins en eau ont sextuplé. Actuellement, il y a plus d’une vingtaine Métropoles de plus de 10 millions d'habitants.</a:t>
            </a:r>
          </a:p>
          <a:p>
            <a:pPr marL="514350" lvl="0" indent="-514350" algn="just">
              <a:buFont typeface="+mj-lt"/>
              <a:buAutoNum type="alphaLcParenR"/>
            </a:pPr>
            <a:r>
              <a:rPr lang="fr-FR" dirty="0"/>
              <a:t>1/6 de la population mondiale n’a pas accès à l’eau potable ; 1/3 n’est pas reliée à des systèmes d’assainissement</a:t>
            </a:r>
            <a:r>
              <a:rPr lang="fr-FR" dirty="0" smtClean="0"/>
              <a:t>.</a:t>
            </a:r>
          </a:p>
          <a:p>
            <a:pPr marL="514350" lvl="0" indent="-514350" algn="just">
              <a:buFont typeface="+mj-lt"/>
              <a:buAutoNum type="alphaLcParenR"/>
            </a:pPr>
            <a:r>
              <a:rPr lang="fr-FR" dirty="0" smtClean="0"/>
              <a:t>Dans </a:t>
            </a:r>
            <a:r>
              <a:rPr lang="fr-FR" dirty="0"/>
              <a:t>les pays en voie de développement, 70% des eaux usées sont déversées sans aucun traitement dans les cours d’eaux.</a:t>
            </a:r>
          </a:p>
          <a:p>
            <a:pPr marL="514350" lvl="0" indent="-514350" algn="just">
              <a:buFont typeface="+mj-lt"/>
              <a:buAutoNum type="alphaLcParenR"/>
            </a:pPr>
            <a:r>
              <a:rPr lang="fr-FR" dirty="0" smtClean="0"/>
              <a:t>Les </a:t>
            </a:r>
            <a:r>
              <a:rPr lang="fr-FR" dirty="0"/>
              <a:t>maladies transmises par l’eau, les excréments et la saleté, causent la mort de plus de 12 millions de personnes par an dans le monde.</a:t>
            </a:r>
          </a:p>
          <a:p>
            <a:pPr marL="514350" lvl="0" indent="-514350" algn="just">
              <a:buFont typeface="+mj-lt"/>
              <a:buAutoNum type="alphaLcParenR"/>
            </a:pPr>
            <a:r>
              <a:rPr lang="fr-FR" dirty="0"/>
              <a:t>Les surfaces irriguées ont quintuplé durant le siècle passé et 70– 80% de l’eau exploitée mondialement l’est dans le secteur agricole. 50% des céréales commercialisées dans le monde sont destinées à l’élevage et aux agro carburants.</a:t>
            </a:r>
          </a:p>
          <a:p>
            <a:pPr marL="514350" lvl="0" indent="-514350" algn="just">
              <a:buFont typeface="+mj-lt"/>
              <a:buAutoNum type="alphaLcParenR"/>
            </a:pPr>
            <a:r>
              <a:rPr lang="fr-FR" dirty="0"/>
              <a:t>50% des zones humides ont disparu durant le 20ème siècle.</a:t>
            </a:r>
          </a:p>
          <a:p>
            <a:pPr marL="514350" lvl="0" indent="-514350" algn="just">
              <a:buFont typeface="+mj-lt"/>
              <a:buAutoNum type="alphaLcParenR"/>
            </a:pPr>
            <a:r>
              <a:rPr lang="fr-FR" dirty="0"/>
              <a:t>1/3 des bassins versants ont perdu jusqu’à 75% de leur surface forestière d’origine. La déforestation mondiale compte pour 20 % des émissions totales de GES.</a:t>
            </a:r>
          </a:p>
          <a:p>
            <a:endParaRPr lang="fr-FR" dirty="0"/>
          </a:p>
        </p:txBody>
      </p:sp>
    </p:spTree>
    <p:extLst>
      <p:ext uri="{BB962C8B-B14F-4D97-AF65-F5344CB8AC3E}">
        <p14:creationId xmlns:p14="http://schemas.microsoft.com/office/powerpoint/2010/main" val="8290210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7565" y="248194"/>
            <a:ext cx="11808823" cy="5928769"/>
          </a:xfrm>
        </p:spPr>
        <p:txBody>
          <a:bodyPr>
            <a:normAutofit/>
          </a:bodyPr>
          <a:lstStyle/>
          <a:p>
            <a:pPr marL="0" indent="0" algn="just">
              <a:buNone/>
            </a:pPr>
            <a:r>
              <a:rPr lang="fr-FR" dirty="0"/>
              <a:t>Par sa position géographique, l’Algérie est une des régions les plus vulnérables aux impacts du changement climatique.</a:t>
            </a:r>
          </a:p>
          <a:p>
            <a:pPr algn="just"/>
            <a:r>
              <a:rPr lang="fr-FR" dirty="0"/>
              <a:t>En Algérie, les conséquences résultantes des Changements Climatiques se traduisent à travers plusieurs aspects :</a:t>
            </a:r>
          </a:p>
          <a:p>
            <a:pPr marL="514350" lvl="0" indent="-514350" algn="just">
              <a:buFont typeface="+mj-lt"/>
              <a:buAutoNum type="alphaLcParenR"/>
            </a:pPr>
            <a:r>
              <a:rPr lang="fr-FR" dirty="0"/>
              <a:t>Une raréfaction des ressources établie par le stress hydrique que connaît le pays [seuil de rareté est de l’ordre de1000 m3 /</a:t>
            </a:r>
            <a:r>
              <a:rPr lang="fr-FR" dirty="0" err="1"/>
              <a:t>hab</a:t>
            </a:r>
            <a:r>
              <a:rPr lang="fr-FR" dirty="0"/>
              <a:t>/an et est équivalent à 600m3 /ha/an],</a:t>
            </a:r>
          </a:p>
          <a:p>
            <a:pPr marL="514350" lvl="0" indent="-514350" algn="just">
              <a:buFont typeface="+mj-lt"/>
              <a:buAutoNum type="alphaLcParenR"/>
            </a:pPr>
            <a:r>
              <a:rPr lang="fr-FR" dirty="0"/>
              <a:t>La demande en croissance permanente en eau potable, en eau agricole et en eau industrielle, générée par une démographie sans cesse croissante.</a:t>
            </a:r>
          </a:p>
          <a:p>
            <a:pPr marL="514350" lvl="0" indent="-514350" algn="just">
              <a:buFont typeface="+mj-lt"/>
              <a:buAutoNum type="alphaLcParenR"/>
            </a:pPr>
            <a:r>
              <a:rPr lang="fr-FR" dirty="0"/>
              <a:t>L’évaporation des eaux de surface, d’où l’augmentation de la demande en eaux souterraines.</a:t>
            </a:r>
          </a:p>
          <a:p>
            <a:pPr marL="514350" lvl="0" indent="-514350" algn="just">
              <a:buFont typeface="+mj-lt"/>
              <a:buAutoNum type="alphaLcParenR"/>
            </a:pPr>
            <a:r>
              <a:rPr lang="fr-FR" dirty="0"/>
              <a:t>Les inondations et divers phénomènes extrêmes, qui ont d’ores et déjà touché plusieurs parties du territoire national</a:t>
            </a:r>
          </a:p>
          <a:p>
            <a:endParaRPr lang="fr-FR" dirty="0"/>
          </a:p>
        </p:txBody>
      </p:sp>
    </p:spTree>
    <p:extLst>
      <p:ext uri="{BB962C8B-B14F-4D97-AF65-F5344CB8AC3E}">
        <p14:creationId xmlns:p14="http://schemas.microsoft.com/office/powerpoint/2010/main" val="867910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96578"/>
          </a:xfrm>
        </p:spPr>
        <p:txBody>
          <a:bodyPr>
            <a:normAutofit fontScale="90000"/>
          </a:bodyPr>
          <a:lstStyle/>
          <a:p>
            <a:pPr algn="ctr"/>
            <a:r>
              <a:rPr lang="fr-FR" sz="2400" b="1" dirty="0" smtClean="0"/>
              <a:t>II- DEVELOPPEMENT DURABLE</a:t>
            </a:r>
            <a:r>
              <a:rPr lang="fr-FR" sz="2400" dirty="0" smtClean="0"/>
              <a:t> </a:t>
            </a:r>
            <a:br>
              <a:rPr lang="fr-FR" sz="2400" dirty="0" smtClean="0"/>
            </a:br>
            <a:endParaRPr lang="fr-FR" dirty="0"/>
          </a:p>
        </p:txBody>
      </p:sp>
      <p:sp>
        <p:nvSpPr>
          <p:cNvPr id="3" name="Espace réservé du contenu 2"/>
          <p:cNvSpPr>
            <a:spLocks noGrp="1"/>
          </p:cNvSpPr>
          <p:nvPr>
            <p:ph idx="1"/>
          </p:nvPr>
        </p:nvSpPr>
        <p:spPr>
          <a:xfrm>
            <a:off x="248193" y="679269"/>
            <a:ext cx="11769635" cy="5852160"/>
          </a:xfrm>
        </p:spPr>
        <p:txBody>
          <a:bodyPr>
            <a:normAutofit fontScale="92500" lnSpcReduction="20000"/>
          </a:bodyPr>
          <a:lstStyle/>
          <a:p>
            <a:pPr marL="0" indent="0">
              <a:buNone/>
            </a:pPr>
            <a:r>
              <a:rPr lang="fr-FR" b="1" dirty="0" smtClean="0"/>
              <a:t>II.1- </a:t>
            </a:r>
            <a:r>
              <a:rPr lang="fr-FR" b="1" dirty="0"/>
              <a:t>Définition:</a:t>
            </a:r>
            <a:endParaRPr lang="fr-FR" dirty="0"/>
          </a:p>
          <a:p>
            <a:pPr marL="0" indent="0" algn="just">
              <a:buNone/>
            </a:pPr>
            <a:r>
              <a:rPr lang="fr-FR" dirty="0"/>
              <a:t> Il s’agit d’associer des considérations environnementales et économiques aux processus décisionnels. La commission Brundtland postule ainsi que le développement à long terme n’est viable qu’en conciliant le respect de l’environnement, l’équité sociale et la rentabilité économique. il établit ainsi une définition aujourd’hui partagée par tous de ce que l’on appelle </a:t>
            </a:r>
            <a:r>
              <a:rPr lang="fr-FR" b="1" dirty="0">
                <a:solidFill>
                  <a:schemeClr val="accent2">
                    <a:lumMod val="75000"/>
                  </a:schemeClr>
                </a:solidFill>
              </a:rPr>
              <a:t>le développement durable : "un mode de développement qui répond aux besoins du présent sans compromettre la capacité des générations futures à répondre aux leurs".</a:t>
            </a:r>
          </a:p>
          <a:p>
            <a:pPr marL="0" indent="0" algn="just">
              <a:buNone/>
            </a:pPr>
            <a:r>
              <a:rPr lang="fr-FR" b="1" dirty="0"/>
              <a:t>II.2- STRATEGIE DU DEVELOPPEMENT DURABLE</a:t>
            </a:r>
            <a:r>
              <a:rPr lang="fr-FR" dirty="0"/>
              <a:t> :</a:t>
            </a:r>
          </a:p>
          <a:p>
            <a:pPr marL="0" indent="0" algn="just">
              <a:buNone/>
            </a:pPr>
            <a:r>
              <a:rPr lang="fr-FR" dirty="0"/>
              <a:t> Il implique de trouver un juste </a:t>
            </a:r>
            <a:r>
              <a:rPr lang="fr-FR" dirty="0">
                <a:solidFill>
                  <a:schemeClr val="accent2">
                    <a:lumMod val="75000"/>
                  </a:schemeClr>
                </a:solidFill>
              </a:rPr>
              <a:t>équilibre entre la nécessité de la croissance et la préservation du milieu naturel</a:t>
            </a:r>
            <a:r>
              <a:rPr lang="fr-FR" dirty="0"/>
              <a:t>, de favoriser l’ascension de la démocratie participative, ainsi que de développer de nouveaux échanges d’informations.</a:t>
            </a:r>
          </a:p>
          <a:p>
            <a:pPr marL="0" indent="0" algn="just">
              <a:buNone/>
            </a:pPr>
            <a:r>
              <a:rPr lang="fr-FR" b="1" dirty="0"/>
              <a:t>Le développement Durable, il faut qu’il soit : </a:t>
            </a:r>
          </a:p>
          <a:p>
            <a:pPr algn="just"/>
            <a:r>
              <a:rPr lang="fr-FR" b="1" dirty="0">
                <a:solidFill>
                  <a:schemeClr val="accent6">
                    <a:lumMod val="75000"/>
                  </a:schemeClr>
                </a:solidFill>
              </a:rPr>
              <a:t>1. Écologiquement acceptable, </a:t>
            </a:r>
          </a:p>
          <a:p>
            <a:pPr algn="just"/>
            <a:r>
              <a:rPr lang="fr-FR" b="1" dirty="0">
                <a:solidFill>
                  <a:schemeClr val="accent6">
                    <a:lumMod val="75000"/>
                  </a:schemeClr>
                </a:solidFill>
              </a:rPr>
              <a:t>2. Socialement équitable, </a:t>
            </a:r>
          </a:p>
          <a:p>
            <a:pPr algn="just"/>
            <a:r>
              <a:rPr lang="fr-FR" b="1" dirty="0">
                <a:solidFill>
                  <a:schemeClr val="accent6">
                    <a:lumMod val="75000"/>
                  </a:schemeClr>
                </a:solidFill>
              </a:rPr>
              <a:t>3. Économiquement rentable,</a:t>
            </a:r>
          </a:p>
          <a:p>
            <a:pPr algn="just"/>
            <a:endParaRPr lang="fr-FR" b="1" dirty="0">
              <a:solidFill>
                <a:schemeClr val="accent6">
                  <a:lumMod val="75000"/>
                </a:schemeClr>
              </a:solidFill>
            </a:endParaRPr>
          </a:p>
        </p:txBody>
      </p:sp>
    </p:spTree>
    <p:extLst>
      <p:ext uri="{BB962C8B-B14F-4D97-AF65-F5344CB8AC3E}">
        <p14:creationId xmlns:p14="http://schemas.microsoft.com/office/powerpoint/2010/main" val="3356422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222704"/>
          </a:xfrm>
        </p:spPr>
        <p:txBody>
          <a:bodyPr>
            <a:normAutofit fontScale="90000"/>
          </a:bodyPr>
          <a:lstStyle/>
          <a:p>
            <a:pPr algn="ctr"/>
            <a:r>
              <a:rPr lang="fr-FR" sz="2700" b="1" dirty="0" smtClean="0"/>
              <a:t>II.3- Les prédispositions du territoire et du climat </a:t>
            </a:r>
            <a:r>
              <a:rPr lang="fr-FR" sz="2400" b="1" dirty="0" smtClean="0"/>
              <a:t>:</a:t>
            </a:r>
            <a:r>
              <a:rPr lang="fr-FR" sz="2400" dirty="0" smtClean="0"/>
              <a:t/>
            </a:r>
            <a:br>
              <a:rPr lang="fr-FR" sz="2400" dirty="0" smtClean="0"/>
            </a:br>
            <a:endParaRPr lang="fr-FR" dirty="0"/>
          </a:p>
        </p:txBody>
      </p:sp>
      <p:sp>
        <p:nvSpPr>
          <p:cNvPr id="3" name="Espace réservé du contenu 2"/>
          <p:cNvSpPr>
            <a:spLocks noGrp="1"/>
          </p:cNvSpPr>
          <p:nvPr>
            <p:ph idx="1"/>
          </p:nvPr>
        </p:nvSpPr>
        <p:spPr>
          <a:xfrm>
            <a:off x="235131" y="587830"/>
            <a:ext cx="11956869" cy="6270170"/>
          </a:xfrm>
        </p:spPr>
        <p:txBody>
          <a:bodyPr>
            <a:normAutofit fontScale="92500" lnSpcReduction="10000"/>
          </a:bodyPr>
          <a:lstStyle/>
          <a:p>
            <a:pPr marL="0" indent="0" algn="just">
              <a:buNone/>
            </a:pPr>
            <a:r>
              <a:rPr lang="fr-FR" dirty="0" smtClean="0"/>
              <a:t>Les </a:t>
            </a:r>
            <a:r>
              <a:rPr lang="fr-FR" dirty="0"/>
              <a:t>problèmes environnementaux ont des impacts négatifs directs sur l’activité et l’efficacité économiques, sur la santé et la qualité de vie de la population, sur la productivité et la durabilité du patrimoine naturel.</a:t>
            </a:r>
          </a:p>
          <a:p>
            <a:pPr marL="0" indent="0" algn="just">
              <a:buNone/>
            </a:pPr>
            <a:r>
              <a:rPr lang="fr-FR" dirty="0"/>
              <a:t>Globalement, les ressources naturelles y sont limitées et fragiles, du fait de conditions climatiques et de leur distribution inégale à travers le monde.</a:t>
            </a:r>
          </a:p>
          <a:p>
            <a:pPr marL="0" indent="0" algn="just">
              <a:buNone/>
            </a:pPr>
            <a:r>
              <a:rPr lang="fr-FR" dirty="0"/>
              <a:t>L’importance des risques occasionnés par Les problèmes environnementaux nécessite la mise en place de mesures destinées à en réduire les probabilités d’occurrence et/ou les conséquences. De telles mesures de réduction ne peuvent être prises que lorsque les risques ont été identifiés et évalués.</a:t>
            </a:r>
          </a:p>
          <a:p>
            <a:pPr marL="0" indent="0" algn="just">
              <a:buNone/>
            </a:pPr>
            <a:r>
              <a:rPr lang="fr-FR" dirty="0">
                <a:sym typeface="Symbol" panose="05050102010706020507" pitchFamily="18" charset="2"/>
              </a:rPr>
              <a:t></a:t>
            </a:r>
            <a:r>
              <a:rPr lang="fr-FR" dirty="0"/>
              <a:t> Un tel mode d'action privilégie une approche préventive plutôt que curative, en bout de chaîne. </a:t>
            </a:r>
          </a:p>
          <a:p>
            <a:pPr marL="0" indent="0" algn="just">
              <a:buNone/>
            </a:pPr>
            <a:r>
              <a:rPr lang="fr-FR" dirty="0">
                <a:sym typeface="Symbol" panose="05050102010706020507" pitchFamily="18" charset="2"/>
              </a:rPr>
              <a:t></a:t>
            </a:r>
            <a:r>
              <a:rPr lang="fr-FR" dirty="0"/>
              <a:t> Dans la mesure du possible, l'action doit porter sur les causes plutôt que sur les conséquences.</a:t>
            </a:r>
          </a:p>
          <a:p>
            <a:pPr marL="0" indent="0" algn="just">
              <a:buNone/>
            </a:pPr>
            <a:r>
              <a:rPr lang="fr-FR" dirty="0"/>
              <a:t>Outre les spécificités du milieu naturel et du climat, la croissance démographique, l’urbanisation et les politiques de développement ont exercé des pressions dommageables sur l’environnement. Le monde connaît aujourd’hui des problèmes écologiques majeurs.</a:t>
            </a:r>
          </a:p>
          <a:p>
            <a:endParaRPr lang="fr-FR" dirty="0"/>
          </a:p>
        </p:txBody>
      </p:sp>
    </p:spTree>
    <p:extLst>
      <p:ext uri="{BB962C8B-B14F-4D97-AF65-F5344CB8AC3E}">
        <p14:creationId xmlns:p14="http://schemas.microsoft.com/office/powerpoint/2010/main" val="1538280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4326" y="640080"/>
            <a:ext cx="10515600" cy="157389"/>
          </a:xfrm>
        </p:spPr>
        <p:txBody>
          <a:bodyPr>
            <a:noAutofit/>
          </a:bodyPr>
          <a:lstStyle/>
          <a:p>
            <a:pPr algn="ctr"/>
            <a:r>
              <a:rPr lang="fr-FR" sz="2400" b="1" dirty="0" smtClean="0"/>
              <a:t>II.4- La question des risques :</a:t>
            </a:r>
            <a:r>
              <a:rPr lang="fr-FR" sz="2400" dirty="0" smtClean="0"/>
              <a:t> </a:t>
            </a:r>
            <a:br>
              <a:rPr lang="fr-FR" sz="2400" dirty="0" smtClean="0"/>
            </a:br>
            <a:endParaRPr lang="fr-FR" dirty="0"/>
          </a:p>
        </p:txBody>
      </p:sp>
      <p:sp>
        <p:nvSpPr>
          <p:cNvPr id="3" name="Espace réservé du contenu 2"/>
          <p:cNvSpPr>
            <a:spLocks noGrp="1"/>
          </p:cNvSpPr>
          <p:nvPr>
            <p:ph idx="1"/>
          </p:nvPr>
        </p:nvSpPr>
        <p:spPr>
          <a:xfrm>
            <a:off x="1" y="640080"/>
            <a:ext cx="12052662" cy="6923314"/>
          </a:xfrm>
        </p:spPr>
        <p:txBody>
          <a:bodyPr>
            <a:normAutofit/>
          </a:bodyPr>
          <a:lstStyle/>
          <a:p>
            <a:pPr marL="0" indent="0" algn="just">
              <a:buNone/>
            </a:pPr>
            <a:r>
              <a:rPr lang="fr-FR" dirty="0" smtClean="0"/>
              <a:t>Risque </a:t>
            </a:r>
            <a:r>
              <a:rPr lang="fr-FR" dirty="0"/>
              <a:t>sanitaire, risque social, risque naturel, risque technologique, la notion de risque s'impose de plus en plus dans le monde, parallèlement à l'évolution de celle de responsabilité.</a:t>
            </a:r>
          </a:p>
          <a:p>
            <a:pPr marL="0" indent="0" algn="just">
              <a:buNone/>
            </a:pPr>
            <a:r>
              <a:rPr lang="fr-FR" dirty="0"/>
              <a:t>Les exemples ne manquent pas pour le démontrer, social, naturel, politique ou environnemental, le risque, bien souvent lié à des inquiétudes sur l'évolution de l'environnement et des craintes concernant les connaissances et méconnaissances scientifiques.</a:t>
            </a:r>
          </a:p>
          <a:p>
            <a:pPr marL="0" indent="0" algn="just">
              <a:buNone/>
            </a:pPr>
            <a:r>
              <a:rPr lang="fr-FR" dirty="0"/>
              <a:t>Dans sa formulation commune, la question environnementale est généralement exprimée en terme de "problème" (de pollution, de dégradation, ...) ; concrètement, l'analyse du problème renvoie souvent à une notion de risque</a:t>
            </a:r>
            <a:r>
              <a:rPr lang="fr-FR" dirty="0" smtClean="0"/>
              <a:t>.</a:t>
            </a:r>
            <a:endParaRPr lang="fr-FR" dirty="0"/>
          </a:p>
        </p:txBody>
      </p:sp>
    </p:spTree>
    <p:extLst>
      <p:ext uri="{BB962C8B-B14F-4D97-AF65-F5344CB8AC3E}">
        <p14:creationId xmlns:p14="http://schemas.microsoft.com/office/powerpoint/2010/main" val="18317671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313509"/>
            <a:ext cx="11874137" cy="5863454"/>
          </a:xfrm>
        </p:spPr>
        <p:txBody>
          <a:bodyPr>
            <a:normAutofit/>
          </a:bodyPr>
          <a:lstStyle/>
          <a:p>
            <a:pPr marL="0" indent="0" algn="just">
              <a:buNone/>
            </a:pPr>
            <a:r>
              <a:rPr lang="fr-FR" dirty="0"/>
              <a:t>Par exemple, la </a:t>
            </a:r>
            <a:r>
              <a:rPr lang="fr-FR" b="1" dirty="0"/>
              <a:t>croissance urbaine </a:t>
            </a:r>
            <a:r>
              <a:rPr lang="fr-FR" dirty="0"/>
              <a:t>est posée comme un problème environnemental quand elle s'effectue sur des </a:t>
            </a:r>
            <a:r>
              <a:rPr lang="fr-FR" b="1" dirty="0"/>
              <a:t>sites peu propices </a:t>
            </a:r>
            <a:r>
              <a:rPr lang="fr-FR" dirty="0"/>
              <a:t>à la construction (sur </a:t>
            </a:r>
            <a:r>
              <a:rPr lang="fr-FR" b="1" dirty="0"/>
              <a:t>des pentes inadaptées ou sur des terrains inondables </a:t>
            </a:r>
            <a:r>
              <a:rPr lang="fr-FR" dirty="0"/>
              <a:t>par exemple) et qu'elle génère ce qui est perçu comme du risque.</a:t>
            </a:r>
          </a:p>
          <a:p>
            <a:pPr marL="0" indent="0" algn="just">
              <a:buNone/>
            </a:pPr>
            <a:r>
              <a:rPr lang="fr-FR" dirty="0"/>
              <a:t>La notion de risque se retrouve en permanence au cœur de l'analyse des processus d'anthropisation du milieu et dégradation de l'environnement et débouche logiquement sur l'idée d'utiliser la notion de risque pour définir la dégradation de l'environnement.</a:t>
            </a:r>
          </a:p>
          <a:p>
            <a:pPr marL="0" indent="0" algn="just">
              <a:buNone/>
            </a:pPr>
            <a:r>
              <a:rPr lang="fr-FR" dirty="0"/>
              <a:t>Le caractère mobile de la source de danger qui évolue dans un environnement présentant des niveaux de vulnérabilité différenciés est l’une de ces difficultés. Elle nécessite, pour être surmontée, la prise en compte d’un nombre de paramètres important et impose la constitution de bases de données relativement lourdes.</a:t>
            </a:r>
          </a:p>
          <a:p>
            <a:endParaRPr lang="fr-FR" dirty="0"/>
          </a:p>
        </p:txBody>
      </p:sp>
    </p:spTree>
    <p:extLst>
      <p:ext uri="{BB962C8B-B14F-4D97-AF65-F5344CB8AC3E}">
        <p14:creationId xmlns:p14="http://schemas.microsoft.com/office/powerpoint/2010/main" val="11072629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70452"/>
          </a:xfrm>
        </p:spPr>
        <p:txBody>
          <a:bodyPr>
            <a:normAutofit fontScale="90000"/>
          </a:bodyPr>
          <a:lstStyle/>
          <a:p>
            <a:pPr algn="ctr"/>
            <a:r>
              <a:rPr lang="fr-FR" sz="2400" b="1" dirty="0" smtClean="0"/>
              <a:t>III. LES STRATÉGIES DU DEVELOPPEMENT DURABLE :</a:t>
            </a:r>
            <a:r>
              <a:rPr lang="fr-FR" sz="2400" dirty="0" smtClean="0"/>
              <a:t/>
            </a:r>
            <a:br>
              <a:rPr lang="fr-FR" sz="2400" dirty="0" smtClean="0"/>
            </a:br>
            <a:endParaRPr lang="fr-FR" dirty="0"/>
          </a:p>
        </p:txBody>
      </p:sp>
      <p:sp>
        <p:nvSpPr>
          <p:cNvPr id="3" name="Espace réservé du contenu 2"/>
          <p:cNvSpPr>
            <a:spLocks noGrp="1"/>
          </p:cNvSpPr>
          <p:nvPr>
            <p:ph idx="1"/>
          </p:nvPr>
        </p:nvSpPr>
        <p:spPr>
          <a:xfrm>
            <a:off x="169817" y="535578"/>
            <a:ext cx="11808823" cy="5641385"/>
          </a:xfrm>
        </p:spPr>
        <p:txBody>
          <a:bodyPr>
            <a:normAutofit/>
          </a:bodyPr>
          <a:lstStyle/>
          <a:p>
            <a:pPr marL="0" indent="0" algn="just">
              <a:buNone/>
            </a:pPr>
            <a:r>
              <a:rPr lang="fr-FR" b="1" dirty="0" smtClean="0"/>
              <a:t>III.1- </a:t>
            </a:r>
            <a:r>
              <a:rPr lang="fr-FR" b="1" dirty="0"/>
              <a:t>Pourquoi le DD?</a:t>
            </a:r>
            <a:endParaRPr lang="fr-FR" dirty="0"/>
          </a:p>
          <a:p>
            <a:pPr marL="0" indent="0" algn="just">
              <a:buNone/>
            </a:pPr>
            <a:r>
              <a:rPr lang="fr-FR" dirty="0"/>
              <a:t> La croissance des décennies passées a été trop forte avec de grands transferts de population du milieu rural vers le milieu urbain. La zone tellienne continue d’être la zone d’attraction et regroupe à elle seule près de 19 millions d’habitants.</a:t>
            </a:r>
          </a:p>
          <a:p>
            <a:pPr marL="0" indent="0" algn="just">
              <a:buNone/>
            </a:pPr>
            <a:r>
              <a:rPr lang="fr-FR" dirty="0"/>
              <a:t>Le développement et l’extension de beaucoup de grandes villes se sont malheureusement souvent traduits par une forte consommation de terres agricoles et l’accaparement de l’environnement naturel qui était verdoyant par de tristes bâtisses de béton en ville comme en campagne</a:t>
            </a:r>
            <a:r>
              <a:rPr lang="fr-FR" dirty="0" smtClean="0"/>
              <a:t>.</a:t>
            </a:r>
            <a:endParaRPr lang="fr-FR" dirty="0"/>
          </a:p>
        </p:txBody>
      </p:sp>
    </p:spTree>
    <p:extLst>
      <p:ext uri="{BB962C8B-B14F-4D97-AF65-F5344CB8AC3E}">
        <p14:creationId xmlns:p14="http://schemas.microsoft.com/office/powerpoint/2010/main" val="267883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6754" y="235131"/>
            <a:ext cx="11848012" cy="5941832"/>
          </a:xfrm>
        </p:spPr>
        <p:txBody>
          <a:bodyPr>
            <a:normAutofit/>
          </a:bodyPr>
          <a:lstStyle/>
          <a:p>
            <a:pPr marL="0" indent="0" algn="just">
              <a:buNone/>
            </a:pPr>
            <a:r>
              <a:rPr lang="fr-FR" dirty="0"/>
              <a:t>Les villes algériennes ont vécu une triple transformation : densification des tissus anciens, prolifération de l’habitat non réglementé qui continue, mais aussi un étalement périphérique considérable.</a:t>
            </a:r>
          </a:p>
          <a:p>
            <a:pPr marL="0" indent="0" algn="just">
              <a:buNone/>
            </a:pPr>
            <a:r>
              <a:rPr lang="fr-FR" dirty="0"/>
              <a:t>La concentration sur l’étroite frange nord du pays, et tout particulièrement dans les grandes métropoles, engendre de fortes pressions sur la qualité de l’environnement dont : </a:t>
            </a:r>
          </a:p>
          <a:p>
            <a:pPr marL="0" indent="0" algn="just">
              <a:buNone/>
            </a:pPr>
            <a:r>
              <a:rPr lang="fr-FR" dirty="0">
                <a:sym typeface="Symbol" panose="05050102010706020507" pitchFamily="18" charset="2"/>
              </a:rPr>
              <a:t></a:t>
            </a:r>
            <a:r>
              <a:rPr lang="fr-FR" dirty="0"/>
              <a:t> Les contraintes de transport ; </a:t>
            </a:r>
          </a:p>
          <a:p>
            <a:pPr marL="0" indent="0" algn="just">
              <a:buNone/>
            </a:pPr>
            <a:r>
              <a:rPr lang="fr-FR" dirty="0">
                <a:sym typeface="Symbol" panose="05050102010706020507" pitchFamily="18" charset="2"/>
              </a:rPr>
              <a:t></a:t>
            </a:r>
            <a:r>
              <a:rPr lang="fr-FR" dirty="0"/>
              <a:t> La diminution de la quote-part de ressources en eau ; </a:t>
            </a:r>
          </a:p>
          <a:p>
            <a:pPr marL="0" indent="0" algn="just">
              <a:buNone/>
            </a:pPr>
            <a:r>
              <a:rPr lang="fr-FR" dirty="0">
                <a:sym typeface="Symbol" panose="05050102010706020507" pitchFamily="18" charset="2"/>
              </a:rPr>
              <a:t></a:t>
            </a:r>
            <a:r>
              <a:rPr lang="fr-FR" dirty="0"/>
              <a:t> La difficulté de traitement des déchets solides ; </a:t>
            </a:r>
          </a:p>
          <a:p>
            <a:pPr marL="0" indent="0" algn="just">
              <a:buNone/>
            </a:pPr>
            <a:r>
              <a:rPr lang="fr-FR" dirty="0">
                <a:sym typeface="Symbol" panose="05050102010706020507" pitchFamily="18" charset="2"/>
              </a:rPr>
              <a:t></a:t>
            </a:r>
            <a:r>
              <a:rPr lang="fr-FR" dirty="0"/>
              <a:t> L’augmentation de la pollution et la réduction des zones vertes.</a:t>
            </a:r>
          </a:p>
          <a:p>
            <a:endParaRPr lang="fr-FR" dirty="0"/>
          </a:p>
        </p:txBody>
      </p:sp>
    </p:spTree>
    <p:extLst>
      <p:ext uri="{BB962C8B-B14F-4D97-AF65-F5344CB8AC3E}">
        <p14:creationId xmlns:p14="http://schemas.microsoft.com/office/powerpoint/2010/main" val="881413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05138"/>
          </a:xfrm>
        </p:spPr>
        <p:txBody>
          <a:bodyPr>
            <a:normAutofit fontScale="90000"/>
          </a:bodyPr>
          <a:lstStyle/>
          <a:p>
            <a:pPr algn="ctr"/>
            <a:r>
              <a:rPr lang="fr-FR" sz="2700" b="1" dirty="0" smtClean="0"/>
              <a:t>I</a:t>
            </a:r>
            <a:r>
              <a:rPr lang="fr-FR" sz="2800" b="1" dirty="0" smtClean="0"/>
              <a:t>II.2- Les racines du DD</a:t>
            </a:r>
            <a:r>
              <a:rPr lang="fr-FR" sz="2800" dirty="0" smtClean="0"/>
              <a:t> </a:t>
            </a:r>
            <a:br>
              <a:rPr lang="fr-FR" sz="2800" dirty="0" smtClean="0"/>
            </a:br>
            <a:endParaRPr lang="fr-FR" dirty="0"/>
          </a:p>
        </p:txBody>
      </p:sp>
      <p:sp>
        <p:nvSpPr>
          <p:cNvPr id="3" name="Espace réservé du contenu 2"/>
          <p:cNvSpPr>
            <a:spLocks noGrp="1"/>
          </p:cNvSpPr>
          <p:nvPr>
            <p:ph idx="1"/>
          </p:nvPr>
        </p:nvSpPr>
        <p:spPr>
          <a:xfrm>
            <a:off x="182879" y="757646"/>
            <a:ext cx="11756571" cy="5419317"/>
          </a:xfrm>
        </p:spPr>
        <p:txBody>
          <a:bodyPr>
            <a:normAutofit fontScale="92500" lnSpcReduction="20000"/>
          </a:bodyPr>
          <a:lstStyle/>
          <a:p>
            <a:pPr marL="0" indent="0" algn="just">
              <a:buNone/>
            </a:pPr>
            <a:r>
              <a:rPr lang="fr-FR" dirty="0" smtClean="0"/>
              <a:t>Le </a:t>
            </a:r>
            <a:r>
              <a:rPr lang="fr-FR" dirty="0"/>
              <a:t>développement durable correspond à la volonté de se doter d'un nouveau projet de société qui tente de remédier aux excès d'un mode de développement dont les limites sont devenues perceptibles dès le début des années 70. A cette époque, on découvre que les activités économiques génèrent des atteintes à l'environnement visibles et localisées (déchets, fumées d'usine, pollutions des cours d'eau, etc.) dont les responsables sont aisément identifiables.</a:t>
            </a:r>
          </a:p>
          <a:p>
            <a:pPr marL="0" indent="0" algn="just">
              <a:buNone/>
            </a:pPr>
            <a:r>
              <a:rPr lang="fr-FR" dirty="0"/>
              <a:t>Au cours des années 80, c'est l'existence de pollutions et de dérèglements globaux, telles que le " trou " dans la couche d'ozone, les pluies acides, la désertification, l'effet de serre, la déforestation qui est découverte et portée à la connaissance du public. Ces atteintes aux milieux naturels sont diffuses et leurs origines (liens de cause à effet) et leurs responsables ne sont pas clairement identifiables.</a:t>
            </a:r>
          </a:p>
          <a:p>
            <a:pPr marL="0" indent="0" algn="just">
              <a:buNone/>
            </a:pPr>
            <a:r>
              <a:rPr lang="fr-FR" dirty="0"/>
              <a:t>Par ailleurs, sur le plan économique et social, il apparaît que les politiques de ces trente dernières années maintiennent voire accentuent les inégalités entre pays riches et pays pauvres, population riche et population pauvre au sein d'un même pays, d'une même région ou d'une même ville. Le creusement des inégalités est tel qu'il conduit par glissement à l'exclusion et à la constitution d'une société duale. Pourtant, les pays développés n'ont jamais été aussi riches et les progrès du développement aussi sensibles.</a:t>
            </a:r>
          </a:p>
          <a:p>
            <a:pPr algn="just"/>
            <a:endParaRPr lang="fr-FR" dirty="0"/>
          </a:p>
        </p:txBody>
      </p:sp>
    </p:spTree>
    <p:extLst>
      <p:ext uri="{BB962C8B-B14F-4D97-AF65-F5344CB8AC3E}">
        <p14:creationId xmlns:p14="http://schemas.microsoft.com/office/powerpoint/2010/main" val="13916072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8201"/>
          </a:xfrm>
        </p:spPr>
        <p:txBody>
          <a:bodyPr>
            <a:noAutofit/>
          </a:bodyPr>
          <a:lstStyle/>
          <a:p>
            <a:r>
              <a:rPr lang="fr-FR" sz="2400" b="1" dirty="0" smtClean="0"/>
              <a:t>IV. Les problèmes liés au développement durable : </a:t>
            </a:r>
            <a:r>
              <a:rPr lang="fr-FR" sz="2400" dirty="0" smtClean="0"/>
              <a:t/>
            </a:r>
            <a:br>
              <a:rPr lang="fr-FR" sz="2400" dirty="0" smtClean="0"/>
            </a:br>
            <a:endParaRPr lang="fr-FR" sz="2400" dirty="0"/>
          </a:p>
        </p:txBody>
      </p:sp>
      <p:sp>
        <p:nvSpPr>
          <p:cNvPr id="3" name="Espace réservé du contenu 2"/>
          <p:cNvSpPr>
            <a:spLocks noGrp="1"/>
          </p:cNvSpPr>
          <p:nvPr>
            <p:ph idx="1"/>
          </p:nvPr>
        </p:nvSpPr>
        <p:spPr>
          <a:xfrm>
            <a:off x="198120" y="835388"/>
            <a:ext cx="11795760" cy="5995851"/>
          </a:xfrm>
        </p:spPr>
        <p:txBody>
          <a:bodyPr>
            <a:normAutofit fontScale="92500"/>
          </a:bodyPr>
          <a:lstStyle/>
          <a:p>
            <a:pPr marL="0" indent="0" algn="just">
              <a:buNone/>
            </a:pPr>
            <a:r>
              <a:rPr lang="fr-FR" dirty="0" smtClean="0"/>
              <a:t>Un </a:t>
            </a:r>
            <a:r>
              <a:rPr lang="fr-FR" dirty="0"/>
              <a:t>problème dans son acception la plus courante, est une </a:t>
            </a:r>
            <a:r>
              <a:rPr lang="fr-FR" u="sng" dirty="0">
                <a:hlinkClick r:id="rId2"/>
              </a:rPr>
              <a:t>situation</a:t>
            </a:r>
            <a:r>
              <a:rPr lang="fr-FR" dirty="0"/>
              <a:t> dans laquelle un obstacle empêche de progresser, d'avancer ou de réaliser ce que l'on voulait faire. Un problème est usuellement défini comme l' </a:t>
            </a:r>
            <a:r>
              <a:rPr lang="fr-FR" u="sng" dirty="0">
                <a:hlinkClick r:id="rId3"/>
              </a:rPr>
              <a:t>occurrence</a:t>
            </a:r>
            <a:r>
              <a:rPr lang="fr-FR" dirty="0"/>
              <a:t> d' </a:t>
            </a:r>
            <a:r>
              <a:rPr lang="fr-FR" u="sng" dirty="0">
                <a:hlinkClick r:id="rId4"/>
              </a:rPr>
              <a:t>événements</a:t>
            </a:r>
            <a:r>
              <a:rPr lang="fr-FR" dirty="0"/>
              <a:t> qui perturbent le fonctionnement habituel d'un </a:t>
            </a:r>
            <a:r>
              <a:rPr lang="fr-FR" u="sng" dirty="0">
                <a:hlinkClick r:id="rId5"/>
              </a:rPr>
              <a:t>système</a:t>
            </a:r>
            <a:r>
              <a:rPr lang="fr-FR" dirty="0"/>
              <a:t>.</a:t>
            </a:r>
          </a:p>
          <a:p>
            <a:pPr marL="0" indent="0" algn="just">
              <a:buNone/>
            </a:pPr>
            <a:r>
              <a:rPr lang="fr-FR" dirty="0"/>
              <a:t>Un des </a:t>
            </a:r>
            <a:r>
              <a:rPr lang="fr-FR" b="1" dirty="0"/>
              <a:t>problèmes majeurs pour le développement</a:t>
            </a:r>
            <a:r>
              <a:rPr lang="fr-FR" dirty="0"/>
              <a:t> durable au 21ème siècle, c'est </a:t>
            </a:r>
            <a:r>
              <a:rPr lang="fr-FR" b="1" dirty="0"/>
              <a:t>l'approvisionnement adéquat en énergie</a:t>
            </a:r>
            <a:r>
              <a:rPr lang="fr-FR" dirty="0"/>
              <a:t>. Adéquat, c'est à dire permettant la croissance économique et l'élévation des niveaux de vie, en particulier dans les pays moins développés, tout en limitant à des valeurs suffisamment faibles les impacts négatifs sur la santé des populations et sur l'environnement.</a:t>
            </a:r>
          </a:p>
          <a:p>
            <a:pPr marL="0" indent="0" algn="just">
              <a:buNone/>
            </a:pPr>
            <a:r>
              <a:rPr lang="fr-FR" dirty="0"/>
              <a:t>Le problème est beaucoup plus large. Quand on fait une liaison directe entre développement durable et environnement, ce qui ne va pas de soi. C'est effectivement une façon de traduire le développement durable qui est né d'une triple inquiétude : la poursuite de la croissance, la persistance des inégalités entre les hommes et la reconnaissance des dangers que nos modes de vie font peser sur la planète. Le point central réside dans la question de la richesse, y compris de sa répartition</a:t>
            </a:r>
            <a:r>
              <a:rPr lang="fr-FR" dirty="0" smtClean="0"/>
              <a:t>.</a:t>
            </a:r>
            <a:endParaRPr lang="fr-FR" dirty="0"/>
          </a:p>
        </p:txBody>
      </p:sp>
    </p:spTree>
    <p:extLst>
      <p:ext uri="{BB962C8B-B14F-4D97-AF65-F5344CB8AC3E}">
        <p14:creationId xmlns:p14="http://schemas.microsoft.com/office/powerpoint/2010/main" val="1435305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300446"/>
            <a:ext cx="11848011" cy="5876517"/>
          </a:xfrm>
        </p:spPr>
        <p:txBody>
          <a:bodyPr>
            <a:normAutofit/>
          </a:bodyPr>
          <a:lstStyle/>
          <a:p>
            <a:pPr marL="0" indent="0" algn="just">
              <a:buNone/>
            </a:pPr>
            <a:r>
              <a:rPr lang="fr-FR" dirty="0"/>
              <a:t>En 2004, par exemple, un rapport du Programme des Nations unies pour le développement (</a:t>
            </a:r>
            <a:r>
              <a:rPr lang="fr-FR" dirty="0" err="1"/>
              <a:t>Pnud</a:t>
            </a:r>
            <a:r>
              <a:rPr lang="fr-FR" dirty="0"/>
              <a:t>) faisait état de la dégradation de la situation socioéconomique de 21 pays, et de l'accroissement des inégalités entre pays riches et pays pauvres, mais aussi à l'intérieur de chaque pays. L'environnement n'est donc qu'un volet du développement dur...</a:t>
            </a:r>
          </a:p>
          <a:p>
            <a:pPr marL="0" indent="0" algn="just">
              <a:buNone/>
            </a:pPr>
            <a:r>
              <a:rPr lang="fr-FR" dirty="0"/>
              <a:t>La demande inévitablement croissante d'énergie liée à la croissance de la population, et à un besoin d'élévation du niveau de vie des populations les plus défavorisées ne pourra être durablement satisfaite qu'en combinant des programmes d'économie et d'efficacité énergétique.</a:t>
            </a:r>
          </a:p>
          <a:p>
            <a:pPr marL="0" indent="0" algn="just">
              <a:buNone/>
            </a:pPr>
            <a:r>
              <a:rPr lang="fr-FR" dirty="0"/>
              <a:t>C'est l'une des raisons que l'on constate dans les programmes politiques les questions concernant l'environnement, l'énergie, le développement durable est de prime à bord. La France semble un bon exemple dans la matière pour l'établissement d'un ministère et applique dans des différentes approches à poursuivre une voie de réparation des dégâts de nos ancêtres.</a:t>
            </a:r>
          </a:p>
          <a:p>
            <a:endParaRPr lang="fr-FR" dirty="0"/>
          </a:p>
        </p:txBody>
      </p:sp>
    </p:spTree>
    <p:extLst>
      <p:ext uri="{BB962C8B-B14F-4D97-AF65-F5344CB8AC3E}">
        <p14:creationId xmlns:p14="http://schemas.microsoft.com/office/powerpoint/2010/main" val="9637960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264"/>
          </a:xfrm>
        </p:spPr>
        <p:txBody>
          <a:bodyPr>
            <a:normAutofit fontScale="90000"/>
          </a:bodyPr>
          <a:lstStyle/>
          <a:p>
            <a:pPr algn="ctr"/>
            <a:r>
              <a:rPr lang="fr-FR" sz="2400" b="1" dirty="0" err="1" smtClean="0"/>
              <a:t>V.La</a:t>
            </a:r>
            <a:r>
              <a:rPr lang="fr-FR" sz="2400" b="1" dirty="0" smtClean="0"/>
              <a:t> protection </a:t>
            </a:r>
            <a:r>
              <a:rPr lang="fr-FR" sz="2700" b="1" dirty="0" smtClean="0"/>
              <a:t>de</a:t>
            </a:r>
            <a:r>
              <a:rPr lang="fr-FR" sz="2400" b="1" dirty="0" smtClean="0"/>
              <a:t> l’environnement est-elle un problème géopolitique ?</a:t>
            </a:r>
            <a:r>
              <a:rPr lang="fr-FR" sz="2400" dirty="0" smtClean="0"/>
              <a:t/>
            </a:r>
            <a:br>
              <a:rPr lang="fr-FR" sz="2400" dirty="0" smtClean="0"/>
            </a:br>
            <a:endParaRPr lang="fr-FR" dirty="0"/>
          </a:p>
        </p:txBody>
      </p:sp>
      <p:sp>
        <p:nvSpPr>
          <p:cNvPr id="3" name="Espace réservé du contenu 2"/>
          <p:cNvSpPr>
            <a:spLocks noGrp="1"/>
          </p:cNvSpPr>
          <p:nvPr>
            <p:ph idx="1"/>
          </p:nvPr>
        </p:nvSpPr>
        <p:spPr>
          <a:xfrm>
            <a:off x="313509" y="1084216"/>
            <a:ext cx="11416937" cy="5576072"/>
          </a:xfrm>
        </p:spPr>
        <p:txBody>
          <a:bodyPr>
            <a:normAutofit/>
          </a:bodyPr>
          <a:lstStyle/>
          <a:p>
            <a:pPr marL="0" indent="0" algn="just">
              <a:buNone/>
            </a:pPr>
            <a:r>
              <a:rPr lang="fr-FR" dirty="0" smtClean="0"/>
              <a:t>La </a:t>
            </a:r>
            <a:r>
              <a:rPr lang="fr-FR" dirty="0"/>
              <a:t>protection de l’environnement est un problème géopolitique au sens littéral : elle s’ancre dans la géographie, puisqu’elle est toujours avant tout locale, et est par ailleurs par essence d’ordre politique. Mais la question de l’environnement relève aussi des rapports de force entre ensembles géographiques. En effet, que ce soit sur la question des migrants climatiques, de la répartition des ressources naturelles (sources d’énergies, métaux, eau) ou encore sur les efforts à faire en terme de diminution des émissions de gaz à effet de serre, tout est souvent une question d’intérêts politiques. En ce sens, la question environnementale est un nouvel élément dans les relations internationales.</a:t>
            </a:r>
          </a:p>
          <a:p>
            <a:endParaRPr lang="fr-FR" dirty="0"/>
          </a:p>
          <a:p>
            <a:endParaRPr lang="fr-FR" dirty="0"/>
          </a:p>
        </p:txBody>
      </p:sp>
    </p:spTree>
    <p:extLst>
      <p:ext uri="{BB962C8B-B14F-4D97-AF65-F5344CB8AC3E}">
        <p14:creationId xmlns:p14="http://schemas.microsoft.com/office/powerpoint/2010/main" val="25572364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rot="10800000" flipV="1">
            <a:off x="1269275" y="378825"/>
            <a:ext cx="10515600" cy="103868"/>
          </a:xfrm>
        </p:spPr>
        <p:txBody>
          <a:bodyPr>
            <a:noAutofit/>
          </a:bodyPr>
          <a:lstStyle/>
          <a:p>
            <a:pPr algn="ctr"/>
            <a:r>
              <a:rPr lang="fr-FR" sz="2400" b="1" dirty="0" smtClean="0"/>
              <a:t>VI. Le développement durable, solution de tous nos maux ?</a:t>
            </a:r>
            <a:r>
              <a:rPr lang="fr-FR" sz="2400" dirty="0" smtClean="0"/>
              <a:t/>
            </a:r>
            <a:br>
              <a:rPr lang="fr-FR" sz="2400" dirty="0" smtClean="0"/>
            </a:br>
            <a:endParaRPr lang="fr-FR" sz="2400" dirty="0"/>
          </a:p>
        </p:txBody>
      </p:sp>
      <p:sp>
        <p:nvSpPr>
          <p:cNvPr id="3" name="Espace réservé du contenu 2"/>
          <p:cNvSpPr>
            <a:spLocks noGrp="1"/>
          </p:cNvSpPr>
          <p:nvPr>
            <p:ph idx="1"/>
          </p:nvPr>
        </p:nvSpPr>
        <p:spPr>
          <a:xfrm>
            <a:off x="209006" y="770709"/>
            <a:ext cx="11743508" cy="5969725"/>
          </a:xfrm>
        </p:spPr>
        <p:txBody>
          <a:bodyPr>
            <a:normAutofit fontScale="85000" lnSpcReduction="20000"/>
          </a:bodyPr>
          <a:lstStyle/>
          <a:p>
            <a:pPr marL="0" indent="0" algn="just">
              <a:buNone/>
            </a:pPr>
            <a:r>
              <a:rPr lang="fr-FR" b="1" dirty="0" smtClean="0"/>
              <a:t>Le </a:t>
            </a:r>
            <a:r>
              <a:rPr lang="fr-FR" b="1" dirty="0"/>
              <a:t>concept </a:t>
            </a:r>
            <a:r>
              <a:rPr lang="fr-FR" b="1" dirty="0">
                <a:solidFill>
                  <a:schemeClr val="accent2">
                    <a:lumMod val="75000"/>
                  </a:schemeClr>
                </a:solidFill>
              </a:rPr>
              <a:t>étonnant, presque </a:t>
            </a:r>
            <a:r>
              <a:rPr lang="fr-FR" b="1" dirty="0" err="1">
                <a:solidFill>
                  <a:schemeClr val="accent2">
                    <a:lumMod val="75000"/>
                  </a:schemeClr>
                </a:solidFill>
              </a:rPr>
              <a:t>oxymorique</a:t>
            </a:r>
            <a:r>
              <a:rPr lang="fr-FR" b="1" dirty="0"/>
              <a:t>, de développement durable est sur toutes les lèvres depuis quelques années</a:t>
            </a:r>
            <a:r>
              <a:rPr lang="fr-FR" dirty="0"/>
              <a:t>. </a:t>
            </a:r>
            <a:r>
              <a:rPr lang="fr-FR" b="1" dirty="0"/>
              <a:t>Toutes les politiques publiques doivent en effet intégrer le développement durable. Même les géants du pétrole parlent aujourd’hui de développement durable </a:t>
            </a:r>
            <a:r>
              <a:rPr lang="fr-FR" dirty="0"/>
              <a:t>! Rappelons le contenu de cette idée : le développement durable est une nouvelle conception de la croissance économique et de l’intérêt général. Cette expression est apparue pour la première fois en 1987 dans le rapport Brundtland de la Commission mondiale sur l’environnement et le développement de l’ONU et était définie comme un développement qui répond aux besoins du présent sans compromettre la capacité des générations futures à répondre à leurs propres besoins.</a:t>
            </a:r>
          </a:p>
          <a:p>
            <a:pPr marL="0" indent="0" algn="just">
              <a:buNone/>
            </a:pPr>
            <a:r>
              <a:rPr lang="fr-FR" b="1" dirty="0"/>
              <a:t>Classiquement, le développement durable comprend trois piliers : le social, l’économique et l’environnemental.</a:t>
            </a:r>
          </a:p>
          <a:p>
            <a:pPr marL="0" indent="0" algn="just">
              <a:buNone/>
            </a:pPr>
            <a:r>
              <a:rPr lang="fr-FR" dirty="0"/>
              <a:t>L’idée majeure est d’associer ces trois piliers dans tout projet de développement, autrement dit de ne plus considérer seulement la rentabilité économique comme critère d’efficacité. Cela dit, le concept fait toujours la part belle à une certaine vision de l’évolution des sociétés humaines qui considère celle-ci comme une accumulation constante de toujours plus de richesses matérielles. Au vu de l’augmentation considérable de la population humaine et de la finitude de nos ressources, on peut réellement se poser la question de la durabilité, ou soutenabilité, d’un tel développement. </a:t>
            </a:r>
            <a:r>
              <a:rPr lang="fr-FR" b="1" dirty="0"/>
              <a:t>Est-il vraiment raisonnable d’envisage que les 9 milliards d’humains présents sur Terre en 2050 puissent vivre comme des Occidentaux d’aujourd’hui ?</a:t>
            </a:r>
            <a:r>
              <a:rPr lang="fr-FR" dirty="0"/>
              <a:t> La Terre, comme conglomérat de roches tournant autour du Soleil, y survivra, pas l’espèce humaine en revanche.</a:t>
            </a:r>
          </a:p>
          <a:p>
            <a:pPr algn="just"/>
            <a:endParaRPr lang="fr-FR" dirty="0"/>
          </a:p>
        </p:txBody>
      </p:sp>
    </p:spTree>
    <p:extLst>
      <p:ext uri="{BB962C8B-B14F-4D97-AF65-F5344CB8AC3E}">
        <p14:creationId xmlns:p14="http://schemas.microsoft.com/office/powerpoint/2010/main" val="584697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z="2400" b="1" dirty="0" smtClean="0"/>
              <a:t>Conclusion :</a:t>
            </a:r>
            <a:r>
              <a:rPr lang="fr-FR" sz="2400" dirty="0" smtClean="0"/>
              <a:t/>
            </a:r>
            <a:br>
              <a:rPr lang="fr-FR" sz="2400" dirty="0" smtClean="0"/>
            </a:br>
            <a:endParaRPr lang="fr-FR" dirty="0"/>
          </a:p>
        </p:txBody>
      </p:sp>
      <p:sp>
        <p:nvSpPr>
          <p:cNvPr id="3" name="Espace réservé du contenu 2"/>
          <p:cNvSpPr>
            <a:spLocks noGrp="1"/>
          </p:cNvSpPr>
          <p:nvPr>
            <p:ph idx="1"/>
          </p:nvPr>
        </p:nvSpPr>
        <p:spPr>
          <a:xfrm>
            <a:off x="300446" y="1690688"/>
            <a:ext cx="11678194" cy="4486275"/>
          </a:xfrm>
        </p:spPr>
        <p:txBody>
          <a:bodyPr/>
          <a:lstStyle/>
          <a:p>
            <a:pPr marL="0" indent="0" algn="just">
              <a:buNone/>
            </a:pPr>
            <a:r>
              <a:rPr lang="fr-FR" dirty="0" smtClean="0"/>
              <a:t>L'influence </a:t>
            </a:r>
            <a:r>
              <a:rPr lang="fr-FR" dirty="0"/>
              <a:t>de l'écologie dans la planification du développement urbain québécois a été faible jusqu'à maintenant. La présente problématique tente de démontrer que l'écologie a sa place dans l'aménagement du territoire urbain, tout spécialement dans le cadre d'un développement axé sur la qualité de la vie. </a:t>
            </a:r>
            <a:r>
              <a:rPr lang="fr-FR" b="1" dirty="0"/>
              <a:t>La planification écologique se présente alors comme un outil de choix pour faire cette intégration</a:t>
            </a:r>
            <a:r>
              <a:rPr lang="fr-FR" dirty="0"/>
              <a:t>. Guidée par certains principes tels que la hiérarchie des besoins, elle devrait permettre une harmonisation de la ville avec la nature et donc une amélioration de la qualité de l'environnement.</a:t>
            </a:r>
          </a:p>
          <a:p>
            <a:pPr algn="just"/>
            <a:endParaRPr lang="fr-FR" dirty="0"/>
          </a:p>
        </p:txBody>
      </p:sp>
    </p:spTree>
    <p:extLst>
      <p:ext uri="{BB962C8B-B14F-4D97-AF65-F5344CB8AC3E}">
        <p14:creationId xmlns:p14="http://schemas.microsoft.com/office/powerpoint/2010/main" val="12503515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TotalTime>
  <Words>2074</Words>
  <Application>Microsoft Office PowerPoint</Application>
  <PresentationFormat>Grand écran</PresentationFormat>
  <Paragraphs>76</Paragraphs>
  <Slides>17</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Arial</vt:lpstr>
      <vt:lpstr>Calibri</vt:lpstr>
      <vt:lpstr>Calibri Light</vt:lpstr>
      <vt:lpstr>Symbol</vt:lpstr>
      <vt:lpstr>Thème Office</vt:lpstr>
      <vt:lpstr>Problématique majeure de la protection de l’écologie urbaine</vt:lpstr>
      <vt:lpstr>Introduction  </vt:lpstr>
      <vt:lpstr>Présentation PowerPoint</vt:lpstr>
      <vt:lpstr>Présentation PowerPoint</vt:lpstr>
      <vt:lpstr>Présentation PowerPoint</vt:lpstr>
      <vt:lpstr>II- DEVELOPPEMENT DURABLE  </vt:lpstr>
      <vt:lpstr>II.3- Les prédispositions du territoire et du climat : </vt:lpstr>
      <vt:lpstr>II.4- La question des risques :  </vt:lpstr>
      <vt:lpstr>Présentation PowerPoint</vt:lpstr>
      <vt:lpstr>III. LES STRATÉGIES DU DEVELOPPEMENT DURABLE : </vt:lpstr>
      <vt:lpstr>Présentation PowerPoint</vt:lpstr>
      <vt:lpstr>III.2- Les racines du DD  </vt:lpstr>
      <vt:lpstr>IV. Les problèmes liés au développement durable :  </vt:lpstr>
      <vt:lpstr>Présentation PowerPoint</vt:lpstr>
      <vt:lpstr>V.La protection de l’environnement est-elle un problème géopolitique ? </vt:lpstr>
      <vt:lpstr>VI. Le développement durable, solution de tous nos maux ? </vt:lpstr>
      <vt:lpstr>Conclusion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Problématique majeure de la protection de l’écologie urbaine</dc:title>
  <dc:creator>kerzabi</dc:creator>
  <cp:lastModifiedBy>kerzabi</cp:lastModifiedBy>
  <cp:revision>12</cp:revision>
  <dcterms:created xsi:type="dcterms:W3CDTF">2019-11-17T19:04:30Z</dcterms:created>
  <dcterms:modified xsi:type="dcterms:W3CDTF">2019-11-18T15:03:29Z</dcterms:modified>
</cp:coreProperties>
</file>