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57" r:id="rId3"/>
    <p:sldId id="259" r:id="rId4"/>
    <p:sldId id="258" r:id="rId5"/>
    <p:sldId id="275" r:id="rId6"/>
    <p:sldId id="262" r:id="rId7"/>
    <p:sldId id="263" r:id="rId8"/>
    <p:sldId id="283" r:id="rId9"/>
    <p:sldId id="286" r:id="rId10"/>
    <p:sldId id="288" r:id="rId11"/>
    <p:sldId id="285" r:id="rId12"/>
    <p:sldId id="281" r:id="rId13"/>
    <p:sldId id="266" r:id="rId14"/>
    <p:sldId id="267" r:id="rId15"/>
    <p:sldId id="268" r:id="rId16"/>
    <p:sldId id="290" r:id="rId17"/>
    <p:sldId id="289" r:id="rId18"/>
    <p:sldId id="269" r:id="rId19"/>
    <p:sldId id="277" r:id="rId20"/>
    <p:sldId id="276" r:id="rId21"/>
    <p:sldId id="270" r:id="rId22"/>
    <p:sldId id="271" r:id="rId23"/>
    <p:sldId id="272" r:id="rId24"/>
    <p:sldId id="273" r:id="rId25"/>
    <p:sldId id="274" r:id="rId26"/>
  </p:sldIdLst>
  <p:sldSz cx="6858000" cy="8064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4660"/>
  </p:normalViewPr>
  <p:slideViewPr>
    <p:cSldViewPr snapToGrid="0">
      <p:cViewPr varScale="1">
        <p:scale>
          <a:sx n="59" d="100"/>
          <a:sy n="59" d="100"/>
        </p:scale>
        <p:origin x="21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340B99-7A4A-4A84-85DF-0C41B78861CF}" type="datetimeFigureOut">
              <a:rPr lang="fr-FR" smtClean="0"/>
              <a:t>04/11/2019</a:t>
            </a:fld>
            <a:endParaRPr lang="fr-FR"/>
          </a:p>
        </p:txBody>
      </p:sp>
      <p:sp>
        <p:nvSpPr>
          <p:cNvPr id="4" name="Espace réservé de l'image des diapositives 3"/>
          <p:cNvSpPr>
            <a:spLocks noGrp="1" noRot="1" noChangeAspect="1"/>
          </p:cNvSpPr>
          <p:nvPr>
            <p:ph type="sldImg" idx="2"/>
          </p:nvPr>
        </p:nvSpPr>
        <p:spPr>
          <a:xfrm>
            <a:off x="2116138" y="1143000"/>
            <a:ext cx="26257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66E37A-07DC-404D-BD04-F8A27C56C5EA}" type="slidenum">
              <a:rPr lang="fr-FR" smtClean="0"/>
              <a:t>‹N°›</a:t>
            </a:fld>
            <a:endParaRPr lang="fr-FR"/>
          </a:p>
        </p:txBody>
      </p:sp>
    </p:spTree>
    <p:extLst>
      <p:ext uri="{BB962C8B-B14F-4D97-AF65-F5344CB8AC3E}">
        <p14:creationId xmlns:p14="http://schemas.microsoft.com/office/powerpoint/2010/main" val="2049619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766E37A-07DC-404D-BD04-F8A27C56C5EA}" type="slidenum">
              <a:rPr lang="fr-FR" smtClean="0"/>
              <a:t>2</a:t>
            </a:fld>
            <a:endParaRPr lang="fr-FR"/>
          </a:p>
        </p:txBody>
      </p:sp>
    </p:spTree>
    <p:extLst>
      <p:ext uri="{BB962C8B-B14F-4D97-AF65-F5344CB8AC3E}">
        <p14:creationId xmlns:p14="http://schemas.microsoft.com/office/powerpoint/2010/main" val="468912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319816"/>
            <a:ext cx="5829300" cy="2807641"/>
          </a:xfrm>
        </p:spPr>
        <p:txBody>
          <a:bodyPr anchor="b"/>
          <a:lstStyle>
            <a:lvl1pPr algn="ctr">
              <a:defRPr sz="4500"/>
            </a:lvl1pPr>
          </a:lstStyle>
          <a:p>
            <a:r>
              <a:rPr lang="fr-FR" smtClean="0"/>
              <a:t>Modifiez le style du titre</a:t>
            </a:r>
            <a:endParaRPr lang="en-US" dirty="0"/>
          </a:p>
        </p:txBody>
      </p:sp>
      <p:sp>
        <p:nvSpPr>
          <p:cNvPr id="3" name="Subtitle 2"/>
          <p:cNvSpPr>
            <a:spLocks noGrp="1"/>
          </p:cNvSpPr>
          <p:nvPr>
            <p:ph type="subTitle" idx="1"/>
          </p:nvPr>
        </p:nvSpPr>
        <p:spPr>
          <a:xfrm>
            <a:off x="857250" y="4235730"/>
            <a:ext cx="5143500" cy="194705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186488B1-D496-4AAA-95C5-BA7D29A4ADAE}" type="datetimeFigureOut">
              <a:rPr lang="fr-FR" smtClean="0"/>
              <a:t>04/11/2019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120250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86488B1-D496-4AAA-95C5-BA7D29A4ADAE}" type="datetimeFigureOut">
              <a:rPr lang="fr-FR" smtClean="0"/>
              <a:t>04/11/2019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149372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010527"/>
            <a:ext cx="5915025" cy="3354607"/>
          </a:xfrm>
        </p:spPr>
        <p:txBody>
          <a:bodyPr anchor="b"/>
          <a:lstStyle>
            <a:lvl1pPr>
              <a:defRPr sz="4500"/>
            </a:lvl1pPr>
          </a:lstStyle>
          <a:p>
            <a:r>
              <a:rPr lang="fr-FR" smtClean="0"/>
              <a:t>Modifiez le style du titre</a:t>
            </a:r>
            <a:endParaRPr lang="en-US" dirty="0"/>
          </a:p>
        </p:txBody>
      </p:sp>
      <p:sp>
        <p:nvSpPr>
          <p:cNvPr id="3" name="Text Placeholder 2"/>
          <p:cNvSpPr>
            <a:spLocks noGrp="1"/>
          </p:cNvSpPr>
          <p:nvPr>
            <p:ph type="body" idx="1"/>
          </p:nvPr>
        </p:nvSpPr>
        <p:spPr>
          <a:xfrm>
            <a:off x="467916" y="5396870"/>
            <a:ext cx="5915025" cy="176410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186488B1-D496-4AAA-95C5-BA7D29A4ADAE}" type="datetimeFigureOut">
              <a:rPr lang="fr-FR" smtClean="0"/>
              <a:t>04/11/2019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53997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471488" y="2146800"/>
            <a:ext cx="2914650" cy="511685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3471863" y="2146800"/>
            <a:ext cx="2914650" cy="511685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86488B1-D496-4AAA-95C5-BA7D29A4ADAE}" type="datetimeFigureOut">
              <a:rPr lang="fr-FR" smtClean="0"/>
              <a:t>04/11/2019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2605356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29362"/>
            <a:ext cx="5915025" cy="1558764"/>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472381" y="1976923"/>
            <a:ext cx="2901255" cy="96885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4" name="Content Placeholder 3"/>
          <p:cNvSpPr>
            <a:spLocks noGrp="1"/>
          </p:cNvSpPr>
          <p:nvPr>
            <p:ph sz="half" idx="2"/>
          </p:nvPr>
        </p:nvSpPr>
        <p:spPr>
          <a:xfrm>
            <a:off x="472381" y="2945782"/>
            <a:ext cx="2901255" cy="433280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3471863" y="1976923"/>
            <a:ext cx="2915543" cy="96885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6" name="Content Placeholder 5"/>
          <p:cNvSpPr>
            <a:spLocks noGrp="1"/>
          </p:cNvSpPr>
          <p:nvPr>
            <p:ph sz="quarter" idx="4"/>
          </p:nvPr>
        </p:nvSpPr>
        <p:spPr>
          <a:xfrm>
            <a:off x="3471863" y="2945782"/>
            <a:ext cx="2915543" cy="433280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186488B1-D496-4AAA-95C5-BA7D29A4ADAE}" type="datetimeFigureOut">
              <a:rPr lang="fr-FR" smtClean="0"/>
              <a:t>04/11/2019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2947599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186488B1-D496-4AAA-95C5-BA7D29A4ADAE}" type="datetimeFigureOut">
              <a:rPr lang="fr-FR" smtClean="0"/>
              <a:t>04/11/2019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3196647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6488B1-D496-4AAA-95C5-BA7D29A4ADAE}" type="datetimeFigureOut">
              <a:rPr lang="fr-FR" smtClean="0"/>
              <a:t>04/11/2019</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2191902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537633"/>
            <a:ext cx="2211884" cy="1881717"/>
          </a:xfrm>
        </p:spPr>
        <p:txBody>
          <a:bodyPr anchor="b"/>
          <a:lstStyle>
            <a:lvl1pPr>
              <a:defRPr sz="2400"/>
            </a:lvl1pPr>
          </a:lstStyle>
          <a:p>
            <a:r>
              <a:rPr lang="fr-FR" smtClean="0"/>
              <a:t>Modifiez le style du titre</a:t>
            </a:r>
            <a:endParaRPr lang="en-US" dirty="0"/>
          </a:p>
        </p:txBody>
      </p:sp>
      <p:sp>
        <p:nvSpPr>
          <p:cNvPr id="3" name="Content Placeholder 2"/>
          <p:cNvSpPr>
            <a:spLocks noGrp="1"/>
          </p:cNvSpPr>
          <p:nvPr>
            <p:ph idx="1"/>
          </p:nvPr>
        </p:nvSpPr>
        <p:spPr>
          <a:xfrm>
            <a:off x="2915543" y="1161140"/>
            <a:ext cx="3471863" cy="57310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72381" y="2419350"/>
            <a:ext cx="2211884" cy="448214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186488B1-D496-4AAA-95C5-BA7D29A4ADAE}" type="datetimeFigureOut">
              <a:rPr lang="fr-FR" smtClean="0"/>
              <a:t>04/11/2019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1920416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537633"/>
            <a:ext cx="2211884" cy="1881717"/>
          </a:xfrm>
        </p:spPr>
        <p:txBody>
          <a:bodyPr anchor="b"/>
          <a:lstStyle>
            <a:lvl1pPr>
              <a:defRPr sz="24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915543" y="1161140"/>
            <a:ext cx="3471863" cy="57310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72381" y="2419350"/>
            <a:ext cx="2211884" cy="448214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186488B1-D496-4AAA-95C5-BA7D29A4ADAE}" type="datetimeFigureOut">
              <a:rPr lang="fr-FR" smtClean="0"/>
              <a:t>04/11/2019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2707040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86488B1-D496-4AAA-95C5-BA7D29A4ADAE}" type="datetimeFigureOut">
              <a:rPr lang="fr-FR" smtClean="0"/>
              <a:t>04/11/2019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3439865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29360"/>
            <a:ext cx="1478756" cy="683429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471488" y="429360"/>
            <a:ext cx="4350544" cy="6834291"/>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86488B1-D496-4AAA-95C5-BA7D29A4ADAE}" type="datetimeFigureOut">
              <a:rPr lang="fr-FR" smtClean="0"/>
              <a:t>04/11/2019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D0A52D6-0A57-4A15-A450-9F768C0EBDF8}" type="slidenum">
              <a:rPr lang="fr-FR" smtClean="0"/>
              <a:t>‹N°›</a:t>
            </a:fld>
            <a:endParaRPr lang="fr-FR"/>
          </a:p>
        </p:txBody>
      </p:sp>
    </p:spTree>
    <p:extLst>
      <p:ext uri="{BB962C8B-B14F-4D97-AF65-F5344CB8AC3E}">
        <p14:creationId xmlns:p14="http://schemas.microsoft.com/office/powerpoint/2010/main" val="3300897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29362"/>
            <a:ext cx="5915025" cy="1558764"/>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471488" y="2146800"/>
            <a:ext cx="5915025" cy="5116851"/>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471488" y="7474599"/>
            <a:ext cx="1543050" cy="429360"/>
          </a:xfrm>
          <a:prstGeom prst="rect">
            <a:avLst/>
          </a:prstGeom>
        </p:spPr>
        <p:txBody>
          <a:bodyPr vert="horz" lIns="91440" tIns="45720" rIns="91440" bIns="45720" rtlCol="0" anchor="ctr"/>
          <a:lstStyle>
            <a:lvl1pPr algn="l">
              <a:defRPr sz="900">
                <a:solidFill>
                  <a:schemeClr val="tx1">
                    <a:tint val="75000"/>
                  </a:schemeClr>
                </a:solidFill>
              </a:defRPr>
            </a:lvl1pPr>
          </a:lstStyle>
          <a:p>
            <a:fld id="{186488B1-D496-4AAA-95C5-BA7D29A4ADAE}" type="datetimeFigureOut">
              <a:rPr lang="fr-FR" smtClean="0"/>
              <a:t>04/11/2019</a:t>
            </a:fld>
            <a:endParaRPr lang="fr-FR"/>
          </a:p>
        </p:txBody>
      </p:sp>
      <p:sp>
        <p:nvSpPr>
          <p:cNvPr id="5" name="Footer Placeholder 4"/>
          <p:cNvSpPr>
            <a:spLocks noGrp="1"/>
          </p:cNvSpPr>
          <p:nvPr>
            <p:ph type="ftr" sz="quarter" idx="3"/>
          </p:nvPr>
        </p:nvSpPr>
        <p:spPr>
          <a:xfrm>
            <a:off x="2271713" y="7474599"/>
            <a:ext cx="2314575" cy="429360"/>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7474599"/>
            <a:ext cx="1543050" cy="429360"/>
          </a:xfrm>
          <a:prstGeom prst="rect">
            <a:avLst/>
          </a:prstGeom>
        </p:spPr>
        <p:txBody>
          <a:bodyPr vert="horz" lIns="91440" tIns="45720" rIns="91440" bIns="45720" rtlCol="0" anchor="ctr"/>
          <a:lstStyle>
            <a:lvl1pPr algn="r">
              <a:defRPr sz="900">
                <a:solidFill>
                  <a:schemeClr val="tx1">
                    <a:tint val="75000"/>
                  </a:schemeClr>
                </a:solidFill>
              </a:defRPr>
            </a:lvl1pPr>
          </a:lstStyle>
          <a:p>
            <a:fld id="{3D0A52D6-0A57-4A15-A450-9F768C0EBDF8}" type="slidenum">
              <a:rPr lang="fr-FR" smtClean="0"/>
              <a:t>‹N°›</a:t>
            </a:fld>
            <a:endParaRPr lang="fr-FR"/>
          </a:p>
        </p:txBody>
      </p:sp>
    </p:spTree>
    <p:extLst>
      <p:ext uri="{BB962C8B-B14F-4D97-AF65-F5344CB8AC3E}">
        <p14:creationId xmlns:p14="http://schemas.microsoft.com/office/powerpoint/2010/main" val="5493372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46957"/>
            <a:ext cx="6761092" cy="2134467"/>
          </a:xfrm>
        </p:spPr>
        <p:txBody>
          <a:bodyPr>
            <a:noAutofit/>
          </a:bodyPr>
          <a:lstStyle/>
          <a:p>
            <a:r>
              <a:rPr lang="fr-FR" sz="3600" b="1" dirty="0">
                <a:solidFill>
                  <a:srgbClr val="0070C0"/>
                </a:solidFill>
                <a:latin typeface="Times New Roman" panose="02020603050405020304" pitchFamily="18" charset="0"/>
                <a:cs typeface="Times New Roman" panose="02020603050405020304" pitchFamily="18" charset="0"/>
              </a:rPr>
              <a:t>L’industrie et les critères de sa localisation en milieu urbain</a:t>
            </a:r>
            <a:r>
              <a:rPr lang="fr-FR" sz="3600" dirty="0">
                <a:solidFill>
                  <a:srgbClr val="0070C0"/>
                </a:solidFill>
                <a:latin typeface="Times New Roman" panose="02020603050405020304" pitchFamily="18" charset="0"/>
                <a:cs typeface="Times New Roman" panose="02020603050405020304" pitchFamily="18" charset="0"/>
              </a:rPr>
              <a:t/>
            </a:r>
            <a:br>
              <a:rPr lang="fr-FR" sz="3600" dirty="0">
                <a:solidFill>
                  <a:srgbClr val="0070C0"/>
                </a:solidFill>
                <a:latin typeface="Times New Roman" panose="02020603050405020304" pitchFamily="18" charset="0"/>
                <a:cs typeface="Times New Roman" panose="02020603050405020304" pitchFamily="18" charset="0"/>
              </a:rPr>
            </a:br>
            <a:endParaRPr lang="fr-FR" sz="3600" dirty="0">
              <a:solidFill>
                <a:srgbClr val="0070C0"/>
              </a:solidFill>
              <a:latin typeface="Times New Roman" panose="02020603050405020304" pitchFamily="18" charset="0"/>
              <a:cs typeface="Times New Roman" panose="02020603050405020304" pitchFamily="18" charset="0"/>
            </a:endParaRPr>
          </a:p>
        </p:txBody>
      </p:sp>
      <p:pic>
        <p:nvPicPr>
          <p:cNvPr id="2052" name="Picture 4" descr="Résultat de recherche d'images pour &quot;l'industrie en algéri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4019"/>
            <a:ext cx="6857999" cy="5859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230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5027" y="2056684"/>
            <a:ext cx="5915025" cy="872496"/>
          </a:xfrm>
        </p:spPr>
        <p:txBody>
          <a:bodyPr>
            <a:normAutofit fontScale="90000"/>
          </a:bodyPr>
          <a:lstStyle/>
          <a:p>
            <a:pPr algn="ctr"/>
            <a:r>
              <a:rPr lang="fr-FR" b="1" dirty="0">
                <a:latin typeface="Times New Roman" panose="02020603050405020304" pitchFamily="18" charset="0"/>
                <a:cs typeface="Times New Roman" panose="02020603050405020304" pitchFamily="18" charset="0"/>
              </a:rPr>
              <a:t>Introduction</a:t>
            </a:r>
            <a:r>
              <a:rPr lang="fr-FR" dirty="0"/>
              <a:t/>
            </a:r>
            <a:br>
              <a:rPr lang="fr-FR" dirty="0"/>
            </a:br>
            <a:endParaRPr lang="fr-FR" dirty="0"/>
          </a:p>
        </p:txBody>
      </p:sp>
      <p:sp>
        <p:nvSpPr>
          <p:cNvPr id="3" name="Espace réservé du contenu 2"/>
          <p:cNvSpPr>
            <a:spLocks noGrp="1"/>
          </p:cNvSpPr>
          <p:nvPr>
            <p:ph idx="1"/>
          </p:nvPr>
        </p:nvSpPr>
        <p:spPr>
          <a:xfrm>
            <a:off x="312630" y="2758699"/>
            <a:ext cx="6138540" cy="6101278"/>
          </a:xfrm>
        </p:spPr>
        <p:txBody>
          <a:bodyPr>
            <a:normAutofit/>
          </a:bodyPr>
          <a:lstStyle/>
          <a:p>
            <a:pPr marL="0" indent="0">
              <a:buNone/>
            </a:pPr>
            <a:r>
              <a:rPr lang="fr-FR" b="1" dirty="0"/>
              <a:t> </a:t>
            </a:r>
            <a:endParaRPr lang="fr-FR" dirty="0"/>
          </a:p>
          <a:p>
            <a:pPr marL="0" indent="0" algn="just">
              <a:buNone/>
            </a:pPr>
            <a:r>
              <a:rPr lang="fr-FR" sz="2400" dirty="0" smtClean="0">
                <a:latin typeface="Times New Roman" panose="02020603050405020304" pitchFamily="18" charset="0"/>
                <a:cs typeface="Times New Roman" panose="02020603050405020304" pitchFamily="18" charset="0"/>
              </a:rPr>
              <a:t>Les </a:t>
            </a:r>
            <a:r>
              <a:rPr lang="fr-FR" sz="2400" dirty="0">
                <a:latin typeface="Times New Roman" panose="02020603050405020304" pitchFamily="18" charset="0"/>
                <a:cs typeface="Times New Roman" panose="02020603050405020304" pitchFamily="18" charset="0"/>
              </a:rPr>
              <a:t>facteurs qui influent sur les décisions de localisation des entreprises en général, lorsqu'il s'agit du choix d'une ville, touchent l'attrait de cette ville pour les affaires en cause. </a:t>
            </a:r>
            <a:r>
              <a:rPr lang="fr-FR" sz="2400" b="1" dirty="0">
                <a:latin typeface="Times New Roman" panose="02020603050405020304" pitchFamily="18" charset="0"/>
                <a:cs typeface="Times New Roman" panose="02020603050405020304" pitchFamily="18" charset="0"/>
              </a:rPr>
              <a:t>Ces facteurs </a:t>
            </a:r>
            <a:r>
              <a:rPr lang="fr-FR" sz="2400" dirty="0">
                <a:latin typeface="Times New Roman" panose="02020603050405020304" pitchFamily="18" charset="0"/>
                <a:cs typeface="Times New Roman" panose="02020603050405020304" pitchFamily="18" charset="0"/>
              </a:rPr>
              <a:t>sont nécessairement </a:t>
            </a:r>
            <a:r>
              <a:rPr lang="fr-FR" sz="2400" b="1" dirty="0">
                <a:latin typeface="Times New Roman" panose="02020603050405020304" pitchFamily="18" charset="0"/>
                <a:cs typeface="Times New Roman" panose="02020603050405020304" pitchFamily="18" charset="0"/>
              </a:rPr>
              <a:t>différents</a:t>
            </a:r>
            <a:r>
              <a:rPr lang="fr-FR" sz="2400" dirty="0">
                <a:latin typeface="Times New Roman" panose="02020603050405020304" pitchFamily="18" charset="0"/>
                <a:cs typeface="Times New Roman" panose="02020603050405020304" pitchFamily="18" charset="0"/>
              </a:rPr>
              <a:t> (ou à tout le moins pondérés différemment) pour l'implantation d'une usine ou pour l'établissement d'un siège </a:t>
            </a:r>
            <a:r>
              <a:rPr lang="fr-FR" sz="2400" dirty="0" smtClean="0">
                <a:latin typeface="Times New Roman" panose="02020603050405020304" pitchFamily="18" charset="0"/>
                <a:cs typeface="Times New Roman" panose="02020603050405020304" pitchFamily="18" charset="0"/>
              </a:rPr>
              <a:t>social. </a:t>
            </a:r>
            <a:endParaRPr lang="fr-FR"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115027" y="218954"/>
            <a:ext cx="6533746" cy="646331"/>
          </a:xfrm>
          <a:prstGeom prst="rect">
            <a:avLst/>
          </a:prstGeom>
        </p:spPr>
        <p:txBody>
          <a:bodyPr wrap="square">
            <a:spAutoFit/>
          </a:bodyPr>
          <a:lstStyle/>
          <a:p>
            <a:pPr algn="ctr"/>
            <a:r>
              <a:rPr lang="fr-FR" b="1" dirty="0">
                <a:solidFill>
                  <a:srgbClr val="FF0000"/>
                </a:solidFill>
                <a:latin typeface="Roboto"/>
              </a:rPr>
              <a:t>Pourquoi une entreprise décide-t-elle de s'installer à un endroit plutôt qu'un autre ?</a:t>
            </a:r>
            <a:endParaRPr lang="fr-FR" b="1" dirty="0">
              <a:solidFill>
                <a:srgbClr val="FF0000"/>
              </a:solidFill>
            </a:endParaRPr>
          </a:p>
        </p:txBody>
      </p:sp>
    </p:spTree>
    <p:extLst>
      <p:ext uri="{BB962C8B-B14F-4D97-AF65-F5344CB8AC3E}">
        <p14:creationId xmlns:p14="http://schemas.microsoft.com/office/powerpoint/2010/main" val="2365898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1488" y="829444"/>
            <a:ext cx="5915025" cy="6888711"/>
          </a:xfrm>
        </p:spPr>
        <p:txBody>
          <a:bodyPr>
            <a:normAutofit/>
          </a:bodyPr>
          <a:lstStyle/>
          <a:p>
            <a:pPr marL="0" indent="0" algn="just">
              <a:buNone/>
            </a:pPr>
            <a:r>
              <a:rPr lang="fr-FR" sz="2400" dirty="0">
                <a:latin typeface="Times New Roman" panose="02020603050405020304" pitchFamily="18" charset="0"/>
                <a:cs typeface="Times New Roman" panose="02020603050405020304" pitchFamily="18" charset="0"/>
              </a:rPr>
              <a:t>Si les principaux facteurs de localisation sont de nature </a:t>
            </a:r>
            <a:r>
              <a:rPr lang="fr-FR" sz="2400" b="1" dirty="0">
                <a:latin typeface="Times New Roman" panose="02020603050405020304" pitchFamily="18" charset="0"/>
                <a:cs typeface="Times New Roman" panose="02020603050405020304" pitchFamily="18" charset="0"/>
              </a:rPr>
              <a:t>externe</a:t>
            </a:r>
            <a:r>
              <a:rPr lang="fr-FR" sz="2400" dirty="0">
                <a:latin typeface="Times New Roman" panose="02020603050405020304" pitchFamily="18" charset="0"/>
                <a:cs typeface="Times New Roman" panose="02020603050405020304" pitchFamily="18" charset="0"/>
              </a:rPr>
              <a:t>, notamment ceux qui sont liées à l’espace (accessibilité, bassins d’employés potentiels, etc.), il y a aussi des facteurs </a:t>
            </a:r>
            <a:r>
              <a:rPr lang="fr-FR" sz="2400" b="1" dirty="0">
                <a:latin typeface="Times New Roman" panose="02020603050405020304" pitchFamily="18" charset="0"/>
                <a:cs typeface="Times New Roman" panose="02020603050405020304" pitchFamily="18" charset="0"/>
              </a:rPr>
              <a:t>internes </a:t>
            </a:r>
            <a:r>
              <a:rPr lang="fr-FR" sz="2400" dirty="0">
                <a:latin typeface="Times New Roman" panose="02020603050405020304" pitchFamily="18" charset="0"/>
                <a:cs typeface="Times New Roman" panose="02020603050405020304" pitchFamily="18" charset="0"/>
              </a:rPr>
              <a:t>à certaines entreprises ou à certaines industries (type d'industrie, forme d'organisation, dispersion géographique, lieu de résidence des dirigeants, exigences en stationnement, etc.) Ces derniers ont peu d'impact dans les décisions de localisation </a:t>
            </a:r>
            <a:r>
              <a:rPr lang="fr-FR" sz="2400" dirty="0" smtClean="0">
                <a:latin typeface="Times New Roman" panose="02020603050405020304" pitchFamily="18" charset="0"/>
                <a:cs typeface="Times New Roman" panose="02020603050405020304" pitchFamily="18" charset="0"/>
              </a:rPr>
              <a:t>intra-urbaine</a:t>
            </a: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lgn="just">
              <a:buNone/>
            </a:pPr>
            <a:r>
              <a:rPr lang="fr-FR" sz="2400" dirty="0">
                <a:latin typeface="Times New Roman" panose="02020603050405020304" pitchFamily="18" charset="0"/>
                <a:cs typeface="Times New Roman" panose="02020603050405020304" pitchFamily="18" charset="0"/>
              </a:rPr>
              <a:t>Les facteurs externes sont aussi les plus étudiés parce que les planificateurs et les autres acteurs urbains sont surtout intéressés aux variables qui peuvent être influencés par leur intervention.</a:t>
            </a:r>
          </a:p>
          <a:p>
            <a:pPr marL="0" indent="0" algn="just">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7910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4467" y="2193563"/>
            <a:ext cx="5611598" cy="748262"/>
          </a:xfrm>
        </p:spPr>
        <p:txBody>
          <a:bodyPr/>
          <a:lstStyle/>
          <a:p>
            <a:r>
              <a:rPr lang="fr-FR" dirty="0"/>
              <a:t> </a:t>
            </a:r>
            <a:r>
              <a:rPr lang="fr-FR" b="1" dirty="0"/>
              <a:t>1. La situation géographique</a:t>
            </a:r>
            <a:endParaRPr lang="fr-FR" dirty="0"/>
          </a:p>
        </p:txBody>
      </p:sp>
      <p:sp>
        <p:nvSpPr>
          <p:cNvPr id="3" name="Espace réservé du contenu 2"/>
          <p:cNvSpPr>
            <a:spLocks noGrp="1"/>
          </p:cNvSpPr>
          <p:nvPr>
            <p:ph idx="1"/>
          </p:nvPr>
        </p:nvSpPr>
        <p:spPr>
          <a:xfrm>
            <a:off x="163287" y="2941825"/>
            <a:ext cx="6416299" cy="4479010"/>
          </a:xfrm>
        </p:spPr>
        <p:txBody>
          <a:bodyPr/>
          <a:lstStyle/>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Il semble d'abord que son poids soit plus marqué au niveau </a:t>
            </a:r>
            <a:r>
              <a:rPr lang="fr-FR" sz="2400" b="1" dirty="0">
                <a:latin typeface="Times New Roman" panose="02020603050405020304" pitchFamily="18" charset="0"/>
                <a:cs typeface="Times New Roman" panose="02020603050405020304" pitchFamily="18" charset="0"/>
              </a:rPr>
              <a:t>régional ou local </a:t>
            </a:r>
            <a:r>
              <a:rPr lang="fr-FR" sz="2400" dirty="0">
                <a:latin typeface="Times New Roman" panose="02020603050405020304" pitchFamily="18" charset="0"/>
                <a:cs typeface="Times New Roman" panose="02020603050405020304" pitchFamily="18" charset="0"/>
              </a:rPr>
              <a:t>qu'au niveau national ou international en raison de l'importance à cette échelle des éléments de </a:t>
            </a:r>
            <a:r>
              <a:rPr lang="fr-FR" sz="2400" b="1" dirty="0">
                <a:latin typeface="Times New Roman" panose="02020603050405020304" pitchFamily="18" charset="0"/>
                <a:cs typeface="Times New Roman" panose="02020603050405020304" pitchFamily="18" charset="0"/>
              </a:rPr>
              <a:t>polarisation des activités, des trafics, des populations </a:t>
            </a:r>
            <a:r>
              <a:rPr lang="fr-FR" sz="2400" dirty="0">
                <a:latin typeface="Times New Roman" panose="02020603050405020304" pitchFamily="18" charset="0"/>
                <a:cs typeface="Times New Roman" panose="02020603050405020304" pitchFamily="18" charset="0"/>
              </a:rPr>
              <a:t>et </a:t>
            </a:r>
            <a:r>
              <a:rPr lang="fr-FR" sz="2400" b="1" dirty="0">
                <a:latin typeface="Times New Roman" panose="02020603050405020304" pitchFamily="18" charset="0"/>
                <a:cs typeface="Times New Roman" panose="02020603050405020304" pitchFamily="18" charset="0"/>
              </a:rPr>
              <a:t>des différences qualitatives dans les </a:t>
            </a:r>
            <a:r>
              <a:rPr lang="fr-FR" sz="2400" b="1" dirty="0" smtClean="0">
                <a:latin typeface="Times New Roman" panose="02020603050405020304" pitchFamily="18" charset="0"/>
                <a:cs typeface="Times New Roman" panose="02020603050405020304" pitchFamily="18" charset="0"/>
              </a:rPr>
              <a:t>répartitions( le </a:t>
            </a:r>
            <a:r>
              <a:rPr lang="fr-FR" sz="2400" dirty="0" smtClean="0">
                <a:latin typeface="Times New Roman" panose="02020603050405020304" pitchFamily="18" charset="0"/>
                <a:cs typeface="Times New Roman" panose="02020603050405020304" pitchFamily="18" charset="0"/>
              </a:rPr>
              <a:t>rôle des ports maritimes). </a:t>
            </a:r>
            <a:r>
              <a:rPr lang="fr-FR" sz="2400" dirty="0">
                <a:latin typeface="Times New Roman" panose="02020603050405020304" pitchFamily="18" charset="0"/>
                <a:cs typeface="Times New Roman" panose="02020603050405020304" pitchFamily="18" charset="0"/>
              </a:rPr>
              <a:t>De nombreux dirigeants d'entreprises l'ont bien perçu puisqu'ils ont refusé de s'installer à certains endroits malgré tous les </a:t>
            </a:r>
            <a:r>
              <a:rPr lang="fr-FR" sz="2400" dirty="0" smtClean="0">
                <a:latin typeface="Times New Roman" panose="02020603050405020304" pitchFamily="18" charset="0"/>
                <a:cs typeface="Times New Roman" panose="02020603050405020304" pitchFamily="18" charset="0"/>
              </a:rPr>
              <a:t>avantages </a:t>
            </a:r>
            <a:r>
              <a:rPr lang="fr-FR" sz="2400" dirty="0">
                <a:latin typeface="Times New Roman" panose="02020603050405020304" pitchFamily="18" charset="0"/>
                <a:cs typeface="Times New Roman" panose="02020603050405020304" pitchFamily="18" charset="0"/>
              </a:rPr>
              <a:t>financiers que leur promettaient ou leur offraient des responsables publics.</a:t>
            </a:r>
          </a:p>
          <a:p>
            <a:pPr algn="just"/>
            <a:endParaRPr lang="fr-FR" sz="2400" dirty="0">
              <a:latin typeface="Times New Roman" panose="02020603050405020304" pitchFamily="18" charset="0"/>
              <a:cs typeface="Times New Roman" panose="02020603050405020304" pitchFamily="18" charset="0"/>
            </a:endParaRPr>
          </a:p>
        </p:txBody>
      </p:sp>
      <p:sp>
        <p:nvSpPr>
          <p:cNvPr id="4" name="ZoneTexte 3"/>
          <p:cNvSpPr txBox="1"/>
          <p:nvPr/>
        </p:nvSpPr>
        <p:spPr>
          <a:xfrm>
            <a:off x="163287" y="489857"/>
            <a:ext cx="6547480" cy="1569660"/>
          </a:xfrm>
          <a:prstGeom prst="rect">
            <a:avLst/>
          </a:prstGeom>
          <a:noFill/>
        </p:spPr>
        <p:txBody>
          <a:bodyPr wrap="square" rtlCol="0">
            <a:spAutoFit/>
          </a:bodyPr>
          <a:lstStyle/>
          <a:p>
            <a:pPr algn="just"/>
            <a:r>
              <a:rPr lang="fr-FR" sz="2400" dirty="0" smtClean="0">
                <a:latin typeface="Times New Roman" panose="02020603050405020304" pitchFamily="18" charset="0"/>
                <a:cs typeface="Times New Roman" panose="02020603050405020304" pitchFamily="18" charset="0"/>
              </a:rPr>
              <a:t>Un facteur de localisation c’est un élément qui va déterminer le choix d’un lieu ou d’un site pour l’installation ou l’implantation d’une activité économique( industrie, usine, commerce…)</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311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srcRect l="7580" t="9513" r="2107" b="1"/>
          <a:stretch/>
        </p:blipFill>
        <p:spPr>
          <a:xfrm>
            <a:off x="573437" y="3595607"/>
            <a:ext cx="5659371" cy="3440623"/>
          </a:xfrm>
          <a:prstGeom prst="rect">
            <a:avLst/>
          </a:prstGeom>
        </p:spPr>
      </p:pic>
      <p:pic>
        <p:nvPicPr>
          <p:cNvPr id="5" name="Image 4"/>
          <p:cNvPicPr>
            <a:picLocks noChangeAspect="1"/>
          </p:cNvPicPr>
          <p:nvPr/>
        </p:nvPicPr>
        <p:blipFill>
          <a:blip r:embed="rId3"/>
          <a:stretch>
            <a:fillRect/>
          </a:stretch>
        </p:blipFill>
        <p:spPr>
          <a:xfrm>
            <a:off x="573437" y="418965"/>
            <a:ext cx="5659371" cy="3329453"/>
          </a:xfrm>
          <a:prstGeom prst="rect">
            <a:avLst/>
          </a:prstGeom>
        </p:spPr>
      </p:pic>
      <p:sp>
        <p:nvSpPr>
          <p:cNvPr id="6" name="ZoneTexte 5"/>
          <p:cNvSpPr txBox="1"/>
          <p:nvPr/>
        </p:nvSpPr>
        <p:spPr>
          <a:xfrm>
            <a:off x="1239864" y="7299702"/>
            <a:ext cx="4029560" cy="461665"/>
          </a:xfrm>
          <a:prstGeom prst="rect">
            <a:avLst/>
          </a:prstGeom>
          <a:noFill/>
        </p:spPr>
        <p:txBody>
          <a:bodyPr wrap="square" rtlCol="0">
            <a:spAutoFit/>
          </a:bodyPr>
          <a:lstStyle/>
          <a:p>
            <a:pPr algn="ctr"/>
            <a:r>
              <a:rPr lang="fr-FR" sz="2400" dirty="0" smtClean="0"/>
              <a:t>accessibilité</a:t>
            </a:r>
            <a:endParaRPr lang="fr-FR" sz="2400" dirty="0"/>
          </a:p>
        </p:txBody>
      </p:sp>
    </p:spTree>
    <p:extLst>
      <p:ext uri="{BB962C8B-B14F-4D97-AF65-F5344CB8AC3E}">
        <p14:creationId xmlns:p14="http://schemas.microsoft.com/office/powerpoint/2010/main" val="3070669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1475" y="119396"/>
            <a:ext cx="5915025" cy="827661"/>
          </a:xfrm>
        </p:spPr>
        <p:txBody>
          <a:bodyPr/>
          <a:lstStyle/>
          <a:p>
            <a:r>
              <a:rPr lang="fr-FR" sz="2400" b="1" dirty="0" smtClean="0">
                <a:latin typeface="Times New Roman" panose="02020603050405020304" pitchFamily="18" charset="0"/>
                <a:cs typeface="Times New Roman" panose="02020603050405020304" pitchFamily="18" charset="0"/>
              </a:rPr>
              <a:t>2. </a:t>
            </a:r>
            <a:r>
              <a:rPr lang="fr-FR" sz="2400" b="1" dirty="0">
                <a:latin typeface="Times New Roman" panose="02020603050405020304" pitchFamily="18" charset="0"/>
                <a:cs typeface="Times New Roman" panose="02020603050405020304" pitchFamily="18" charset="0"/>
              </a:rPr>
              <a:t>Les matières premières, l'eau et l'énergie</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371474" y="947057"/>
            <a:ext cx="5915025" cy="5116851"/>
          </a:xfrm>
        </p:spPr>
        <p:txBody>
          <a:bodyPr/>
          <a:lstStyle/>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L'influence de ces trois éléments varie très nettement d'une activité à l'autre.</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En général, la localisation des matières premières et des disponibilités en énergie s'est restreinte ces dernières années en raison des mutations techniques. L'utilisation accrue de l'électricité et du gaz naturel a réduit les contraintes de choix et les systèmes de tarification les écarts régionaux. </a:t>
            </a:r>
          </a:p>
          <a:p>
            <a:pPr algn="just"/>
            <a:endParaRPr lang="fr-FR" sz="2400" dirty="0">
              <a:latin typeface="Times New Roman" panose="02020603050405020304" pitchFamily="18" charset="0"/>
              <a:cs typeface="Times New Roman" panose="02020603050405020304" pitchFamily="18" charset="0"/>
            </a:endParaRPr>
          </a:p>
        </p:txBody>
      </p:sp>
      <p:pic>
        <p:nvPicPr>
          <p:cNvPr id="1026" name="Picture 2" descr="http://www.lafriquedesidees.org/wp-content/uploads/2018/07/matieres_premier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4825516"/>
            <a:ext cx="5915024" cy="3109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940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9014" y="426489"/>
            <a:ext cx="6618986" cy="5116851"/>
          </a:xfrm>
        </p:spPr>
        <p:txBody>
          <a:bodyPr>
            <a:normAutofit/>
          </a:bodyPr>
          <a:lstStyle/>
          <a:p>
            <a:pPr marL="0" indent="0" algn="just">
              <a:buNone/>
            </a:pPr>
            <a:r>
              <a:rPr lang="fr-FR" sz="2400" dirty="0">
                <a:latin typeface="Times New Roman" panose="02020603050405020304" pitchFamily="18" charset="0"/>
                <a:cs typeface="Times New Roman" panose="02020603050405020304" pitchFamily="18" charset="0"/>
              </a:rPr>
              <a:t>Le rôle de l'eau s'est généralement renforcé suite à l'augmentation très nette des besoins et à la raréfaction des réserves, d'où l'implantation des grands consommateurs d'eau (pour le refroidissement notamment) en bordure des voies d'eau; c'est le cas des centrales électriques, de la sidérurgie et aussi du montage automobile (où on consomme 35 m3 par voiture). En outre, le rejet des eaux usées semble de plus en plus préoccupant et cet aspect de la question peut avoir des répercussions sur les localisations dans la mesure où la législation introduit des discriminations entre les endroits au sein même d'un territoire national ou régional.</a:t>
            </a:r>
          </a:p>
          <a:p>
            <a:pPr algn="just"/>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5400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488" y="429362"/>
            <a:ext cx="6386512" cy="1558764"/>
          </a:xfrm>
        </p:spPr>
        <p:txBody>
          <a:bodyPr/>
          <a:lstStyle/>
          <a:p>
            <a:r>
              <a:rPr lang="fr-FR" sz="2400" b="1" dirty="0" smtClean="0">
                <a:latin typeface="Times New Roman" panose="02020603050405020304" pitchFamily="18" charset="0"/>
                <a:cs typeface="Times New Roman" panose="02020603050405020304" pitchFamily="18" charset="0"/>
              </a:rPr>
              <a:t>3. </a:t>
            </a:r>
            <a:r>
              <a:rPr lang="fr-FR" sz="2400" b="1" dirty="0">
                <a:latin typeface="Times New Roman" panose="02020603050405020304" pitchFamily="18" charset="0"/>
                <a:cs typeface="Times New Roman" panose="02020603050405020304" pitchFamily="18" charset="0"/>
              </a:rPr>
              <a:t>Les aspects quantitatifs et qualitatifs de la </a:t>
            </a:r>
            <a:r>
              <a:rPr lang="fr-FR" sz="2400" b="1" dirty="0" err="1">
                <a:latin typeface="Times New Roman" panose="02020603050405020304" pitchFamily="18" charset="0"/>
                <a:cs typeface="Times New Roman" panose="02020603050405020304" pitchFamily="18" charset="0"/>
              </a:rPr>
              <a:t>main-d'oeuvre</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85980" y="1472340"/>
            <a:ext cx="6369803" cy="5791312"/>
          </a:xfrm>
        </p:spPr>
        <p:txBody>
          <a:bodyPr>
            <a:normAutofit fontScale="92500" lnSpcReduction="10000"/>
          </a:bodyPr>
          <a:lstStyle/>
          <a:p>
            <a:pPr marL="0" indent="0" algn="just">
              <a:buNone/>
            </a:pPr>
            <a:r>
              <a:rPr lang="fr-FR" sz="2600" dirty="0" smtClean="0">
                <a:latin typeface="Times New Roman" panose="02020603050405020304" pitchFamily="18" charset="0"/>
                <a:cs typeface="Times New Roman" panose="02020603050405020304" pitchFamily="18" charset="0"/>
              </a:rPr>
              <a:t>Pour </a:t>
            </a:r>
            <a:r>
              <a:rPr lang="fr-FR" sz="2600" dirty="0">
                <a:latin typeface="Times New Roman" panose="02020603050405020304" pitchFamily="18" charset="0"/>
                <a:cs typeface="Times New Roman" panose="02020603050405020304" pitchFamily="18" charset="0"/>
              </a:rPr>
              <a:t>la plupart des industriels, la </a:t>
            </a:r>
            <a:r>
              <a:rPr lang="fr-FR" sz="2600" dirty="0" err="1">
                <a:latin typeface="Times New Roman" panose="02020603050405020304" pitchFamily="18" charset="0"/>
                <a:cs typeface="Times New Roman" panose="02020603050405020304" pitchFamily="18" charset="0"/>
              </a:rPr>
              <a:t>main-d'oeuvre</a:t>
            </a:r>
            <a:r>
              <a:rPr lang="fr-FR" sz="2600" dirty="0">
                <a:latin typeface="Times New Roman" panose="02020603050405020304" pitchFamily="18" charset="0"/>
                <a:cs typeface="Times New Roman" panose="02020603050405020304" pitchFamily="18" charset="0"/>
              </a:rPr>
              <a:t> est un des principaux facteurs de localisation. Quatre aspects différents de la </a:t>
            </a:r>
            <a:r>
              <a:rPr lang="fr-FR" sz="2600" dirty="0" err="1">
                <a:latin typeface="Times New Roman" panose="02020603050405020304" pitchFamily="18" charset="0"/>
                <a:cs typeface="Times New Roman" panose="02020603050405020304" pitchFamily="18" charset="0"/>
              </a:rPr>
              <a:t>main-d'oeuvre</a:t>
            </a:r>
            <a:r>
              <a:rPr lang="fr-FR" sz="2600" dirty="0">
                <a:latin typeface="Times New Roman" panose="02020603050405020304" pitchFamily="18" charset="0"/>
                <a:cs typeface="Times New Roman" panose="02020603050405020304" pitchFamily="18" charset="0"/>
              </a:rPr>
              <a:t> peuvent intervenir : les disponibilités, la qualification, la réputation et le coût.</a:t>
            </a:r>
            <a:br>
              <a:rPr lang="fr-FR" sz="2600" dirty="0">
                <a:latin typeface="Times New Roman" panose="02020603050405020304" pitchFamily="18" charset="0"/>
                <a:cs typeface="Times New Roman" panose="02020603050405020304" pitchFamily="18" charset="0"/>
              </a:rPr>
            </a:br>
            <a:r>
              <a:rPr lang="fr-FR" sz="2600" dirty="0">
                <a:latin typeface="Times New Roman" panose="02020603050405020304" pitchFamily="18" charset="0"/>
                <a:cs typeface="Times New Roman" panose="02020603050405020304" pitchFamily="18" charset="0"/>
              </a:rPr>
              <a:t>L'aspect disponibilités joue surtout au niveau des grandes entreprises. Dans les autres cas, les difficultés de recrutement sont fréquemment restreintes, notamment dans nos régions, car les réserves de </a:t>
            </a:r>
            <a:r>
              <a:rPr lang="fr-FR" sz="2600" dirty="0" err="1">
                <a:latin typeface="Times New Roman" panose="02020603050405020304" pitchFamily="18" charset="0"/>
                <a:cs typeface="Times New Roman" panose="02020603050405020304" pitchFamily="18" charset="0"/>
              </a:rPr>
              <a:t>main-d'oeuvre</a:t>
            </a:r>
            <a:r>
              <a:rPr lang="fr-FR" sz="2600" dirty="0">
                <a:latin typeface="Times New Roman" panose="02020603050405020304" pitchFamily="18" charset="0"/>
                <a:cs typeface="Times New Roman" panose="02020603050405020304" pitchFamily="18" charset="0"/>
              </a:rPr>
              <a:t> se sont accrues un peu partout. </a:t>
            </a:r>
            <a:endParaRPr lang="fr-FR" sz="2600" dirty="0" smtClean="0">
              <a:latin typeface="Times New Roman" panose="02020603050405020304" pitchFamily="18" charset="0"/>
              <a:cs typeface="Times New Roman" panose="02020603050405020304" pitchFamily="18" charset="0"/>
            </a:endParaRPr>
          </a:p>
          <a:p>
            <a:pPr marL="0" indent="0" algn="just">
              <a:buNone/>
            </a:pPr>
            <a:r>
              <a:rPr lang="fr-FR" sz="2600" dirty="0" smtClean="0">
                <a:latin typeface="Times New Roman" panose="02020603050405020304" pitchFamily="18" charset="0"/>
                <a:cs typeface="Times New Roman" panose="02020603050405020304" pitchFamily="18" charset="0"/>
              </a:rPr>
              <a:t>Ce </a:t>
            </a:r>
            <a:r>
              <a:rPr lang="fr-FR" sz="2600" dirty="0">
                <a:latin typeface="Times New Roman" panose="02020603050405020304" pitchFamily="18" charset="0"/>
                <a:cs typeface="Times New Roman" panose="02020603050405020304" pitchFamily="18" charset="0"/>
              </a:rPr>
              <a:t>point de vue disponibilités est toutefois indissociable d'autres aspects qualitatifs, comme d'abord l'âge et le sexe. En général, les entreprises souhaitent engager des jeunes et ont des exigences bien définies en ce qui concerne la répartition de leur personnel en </a:t>
            </a:r>
            <a:r>
              <a:rPr lang="fr-FR" sz="2600" dirty="0" err="1">
                <a:latin typeface="Times New Roman" panose="02020603050405020304" pitchFamily="18" charset="0"/>
                <a:cs typeface="Times New Roman" panose="02020603050405020304" pitchFamily="18" charset="0"/>
              </a:rPr>
              <a:t>main-d'oeuvre</a:t>
            </a:r>
            <a:r>
              <a:rPr lang="fr-FR" sz="2600" dirty="0">
                <a:latin typeface="Times New Roman" panose="02020603050405020304" pitchFamily="18" charset="0"/>
                <a:cs typeface="Times New Roman" panose="02020603050405020304" pitchFamily="18" charset="0"/>
              </a:rPr>
              <a:t> masculine </a:t>
            </a:r>
            <a:r>
              <a:rPr lang="fr-FR" sz="2600" dirty="0" smtClean="0">
                <a:latin typeface="Times New Roman" panose="02020603050405020304" pitchFamily="18" charset="0"/>
                <a:cs typeface="Times New Roman" panose="02020603050405020304" pitchFamily="18" charset="0"/>
              </a:rPr>
              <a:t>et féminine</a:t>
            </a:r>
            <a:r>
              <a:rPr lang="fr-FR" sz="2600" dirty="0">
                <a:latin typeface="Times New Roman" panose="02020603050405020304" pitchFamily="18" charset="0"/>
                <a:cs typeface="Times New Roman" panose="02020603050405020304" pitchFamily="18" charset="0"/>
              </a:rPr>
              <a:t>.</a:t>
            </a:r>
            <a:br>
              <a:rPr lang="fr-FR" sz="2600" dirty="0">
                <a:latin typeface="Times New Roman" panose="02020603050405020304" pitchFamily="18" charset="0"/>
                <a:cs typeface="Times New Roman" panose="02020603050405020304" pitchFamily="18" charset="0"/>
              </a:rPr>
            </a:br>
            <a:endParaRPr lang="fr-FR" sz="2600" dirty="0">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115272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074" name="Picture 2" descr="Image associé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6957" y="429362"/>
            <a:ext cx="6564085" cy="7147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136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3986" y="232475"/>
            <a:ext cx="6602278" cy="3719593"/>
          </a:xfrm>
        </p:spPr>
        <p:txBody>
          <a:bodyPr>
            <a:normAutofit/>
          </a:bodyPr>
          <a:lstStyle/>
          <a:p>
            <a:pPr marL="0" indent="0">
              <a:buNone/>
            </a:pPr>
            <a:r>
              <a:rPr lang="fr-FR" sz="2400" b="1" dirty="0" smtClean="0">
                <a:latin typeface="Times New Roman" panose="02020603050405020304" pitchFamily="18" charset="0"/>
                <a:cs typeface="Times New Roman" panose="02020603050405020304" pitchFamily="18" charset="0"/>
              </a:rPr>
              <a:t>4.Le </a:t>
            </a:r>
            <a:r>
              <a:rPr lang="fr-FR" sz="2400" b="1" dirty="0" smtClean="0">
                <a:latin typeface="Times New Roman" panose="02020603050405020304" pitchFamily="18" charset="0"/>
                <a:cs typeface="Times New Roman" panose="02020603050405020304" pitchFamily="18" charset="0"/>
              </a:rPr>
              <a:t>marché</a:t>
            </a:r>
          </a:p>
          <a:p>
            <a:pPr marL="0" indent="0" algn="just">
              <a:buNone/>
            </a:pPr>
            <a:r>
              <a:rPr lang="fr-FR" dirty="0"/>
              <a:t/>
            </a:r>
            <a:br>
              <a:rPr lang="fr-FR" dirty="0"/>
            </a:br>
            <a:r>
              <a:rPr lang="fr-FR" dirty="0"/>
              <a:t>Contrairement au facteur précédent, ce critère joue moins à l'échelle </a:t>
            </a:r>
            <a:r>
              <a:rPr lang="fr-FR" b="1" dirty="0"/>
              <a:t>régionale et locale qu'à l'échelle nationale ou internationale</a:t>
            </a:r>
            <a:r>
              <a:rPr lang="fr-FR" dirty="0"/>
              <a:t> vu la mondialisation des marchés. Toutefois, certaines activités restent très liées à l'aire de circulation de leurs produits ou services : c'est le cas lors de coûts de transports élevés, quand le produit perd rapidement sa valeur ou encore quand des contacts fréquents entre producteurs et clients sont nécessaires.</a:t>
            </a:r>
          </a:p>
          <a:p>
            <a:pPr marL="0" indent="0">
              <a:buNone/>
            </a:pPr>
            <a:endParaRPr lang="fr-FR" dirty="0"/>
          </a:p>
        </p:txBody>
      </p:sp>
      <p:pic>
        <p:nvPicPr>
          <p:cNvPr id="4" name="Image 3"/>
          <p:cNvPicPr>
            <a:picLocks noChangeAspect="1"/>
          </p:cNvPicPr>
          <p:nvPr/>
        </p:nvPicPr>
        <p:blipFill>
          <a:blip r:embed="rId2"/>
          <a:stretch>
            <a:fillRect/>
          </a:stretch>
        </p:blipFill>
        <p:spPr>
          <a:xfrm>
            <a:off x="471488" y="3840780"/>
            <a:ext cx="6029222" cy="3489917"/>
          </a:xfrm>
          <a:prstGeom prst="rect">
            <a:avLst/>
          </a:prstGeom>
        </p:spPr>
      </p:pic>
    </p:spTree>
    <p:extLst>
      <p:ext uri="{BB962C8B-B14F-4D97-AF65-F5344CB8AC3E}">
        <p14:creationId xmlns:p14="http://schemas.microsoft.com/office/powerpoint/2010/main" val="309290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488" y="429362"/>
            <a:ext cx="5915025" cy="733011"/>
          </a:xfrm>
        </p:spPr>
        <p:txBody>
          <a:bodyPr>
            <a:normAutofit/>
          </a:bodyPr>
          <a:lstStyle/>
          <a:p>
            <a:r>
              <a:rPr lang="fr-FR" sz="2400" b="1" dirty="0" smtClean="0">
                <a:latin typeface="Times New Roman" panose="02020603050405020304" pitchFamily="18" charset="0"/>
                <a:cs typeface="Times New Roman" panose="02020603050405020304" pitchFamily="18" charset="0"/>
              </a:rPr>
              <a:t>5. </a:t>
            </a:r>
            <a:r>
              <a:rPr lang="fr-FR" sz="2400" b="1" dirty="0">
                <a:latin typeface="Times New Roman" panose="02020603050405020304" pitchFamily="18" charset="0"/>
                <a:cs typeface="Times New Roman" panose="02020603050405020304" pitchFamily="18" charset="0"/>
              </a:rPr>
              <a:t>Les disponibilités en terrains et bâtiments</a:t>
            </a: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 y="1162373"/>
            <a:ext cx="6679768" cy="5116851"/>
          </a:xfrm>
        </p:spPr>
        <p:txBody>
          <a:bodyPr/>
          <a:lstStyle/>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L'évolution récente est caractérisée par des exigences croissantes en espace portant à la fois sur les quantités et les qualités. Les entreprises recherchent des terrains équipés au prix peu élevé situés dans un environnement de qualité. D'où le succès des parcs industriels.</a:t>
            </a:r>
          </a:p>
        </p:txBody>
      </p:sp>
      <p:pic>
        <p:nvPicPr>
          <p:cNvPr id="5" name="Image 4"/>
          <p:cNvPicPr>
            <a:picLocks noChangeAspect="1"/>
          </p:cNvPicPr>
          <p:nvPr/>
        </p:nvPicPr>
        <p:blipFill>
          <a:blip r:embed="rId2"/>
          <a:stretch>
            <a:fillRect/>
          </a:stretch>
        </p:blipFill>
        <p:spPr>
          <a:xfrm>
            <a:off x="147438" y="3820886"/>
            <a:ext cx="6563124" cy="3881772"/>
          </a:xfrm>
          <a:prstGeom prst="rect">
            <a:avLst/>
          </a:prstGeom>
        </p:spPr>
      </p:pic>
    </p:spTree>
    <p:extLst>
      <p:ext uri="{BB962C8B-B14F-4D97-AF65-F5344CB8AC3E}">
        <p14:creationId xmlns:p14="http://schemas.microsoft.com/office/powerpoint/2010/main" val="3572047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488" y="429362"/>
            <a:ext cx="5915025" cy="578028"/>
          </a:xfrm>
        </p:spPr>
        <p:txBody>
          <a:bodyPr/>
          <a:lstStyle/>
          <a:p>
            <a:r>
              <a:rPr lang="fr-FR" sz="2400" b="1" dirty="0" smtClean="0">
                <a:latin typeface="Times New Roman" panose="02020603050405020304" pitchFamily="18" charset="0"/>
                <a:cs typeface="Times New Roman" panose="02020603050405020304" pitchFamily="18" charset="0"/>
              </a:rPr>
              <a:t>6. </a:t>
            </a:r>
            <a:r>
              <a:rPr lang="fr-FR" sz="2400" b="1" dirty="0">
                <a:latin typeface="Times New Roman" panose="02020603050405020304" pitchFamily="18" charset="0"/>
                <a:cs typeface="Times New Roman" panose="02020603050405020304" pitchFamily="18" charset="0"/>
              </a:rPr>
              <a:t>Les transports</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53039" y="1046472"/>
            <a:ext cx="6394262" cy="3952067"/>
          </a:xfrm>
        </p:spPr>
        <p:txBody>
          <a:bodyPr>
            <a:normAutofit lnSpcReduction="10000"/>
          </a:bodyPr>
          <a:lstStyle/>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Le rôle des coûts de transport varie d'une activité à l'autre et, dans le domaine industriel, on considère que la localisation des usines est dépendante de ces coûts si la part des coûts directs de transport dans le prix de revient des produits dépasse 5 %.</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Mais </a:t>
            </a:r>
            <a:r>
              <a:rPr lang="fr-FR" sz="2400" b="1" dirty="0">
                <a:latin typeface="Times New Roman" panose="02020603050405020304" pitchFamily="18" charset="0"/>
                <a:cs typeface="Times New Roman" panose="02020603050405020304" pitchFamily="18" charset="0"/>
              </a:rPr>
              <a:t>la minimisation des coûts de transport reste un objectif majeur de nombreux industriels </a:t>
            </a:r>
            <a:r>
              <a:rPr lang="fr-FR" sz="2400" dirty="0">
                <a:latin typeface="Times New Roman" panose="02020603050405020304" pitchFamily="18" charset="0"/>
                <a:cs typeface="Times New Roman" panose="02020603050405020304" pitchFamily="18" charset="0"/>
              </a:rPr>
              <a:t>car c'est, sans conteste, une des données de la localisation qu'il est le mieux possible d'analyser et dont les variations sont spatialement les plus sensibles</a:t>
            </a:r>
            <a:r>
              <a:rPr lang="fr-FR" dirty="0"/>
              <a:t>.</a:t>
            </a:r>
          </a:p>
        </p:txBody>
      </p:sp>
      <p:pic>
        <p:nvPicPr>
          <p:cNvPr id="4" name="Image 3"/>
          <p:cNvPicPr>
            <a:picLocks noChangeAspect="1"/>
          </p:cNvPicPr>
          <p:nvPr/>
        </p:nvPicPr>
        <p:blipFill rotWithShape="1">
          <a:blip r:embed="rId2"/>
          <a:srcRect t="1" r="9551" b="2688"/>
          <a:stretch/>
        </p:blipFill>
        <p:spPr>
          <a:xfrm>
            <a:off x="310243" y="4773478"/>
            <a:ext cx="6137058" cy="3068665"/>
          </a:xfrm>
          <a:prstGeom prst="rect">
            <a:avLst/>
          </a:prstGeom>
        </p:spPr>
      </p:pic>
    </p:spTree>
    <p:extLst>
      <p:ext uri="{BB962C8B-B14F-4D97-AF65-F5344CB8AC3E}">
        <p14:creationId xmlns:p14="http://schemas.microsoft.com/office/powerpoint/2010/main" val="2722750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8488" y="201478"/>
            <a:ext cx="6749512" cy="7863022"/>
          </a:xfrm>
        </p:spPr>
        <p:txBody>
          <a:bodyPr>
            <a:normAutofit lnSpcReduction="10000"/>
          </a:bodyPr>
          <a:lstStyle/>
          <a:p>
            <a:pPr marL="0" indent="0" algn="just">
              <a:buNone/>
            </a:pPr>
            <a:r>
              <a:rPr lang="fr-FR" b="1" dirty="0"/>
              <a:t>7</a:t>
            </a:r>
            <a:r>
              <a:rPr lang="fr-FR" sz="2400" b="1" dirty="0">
                <a:latin typeface="Times New Roman" panose="02020603050405020304" pitchFamily="18" charset="0"/>
                <a:cs typeface="Times New Roman" panose="02020603050405020304" pitchFamily="18" charset="0"/>
              </a:rPr>
              <a:t>. L'environnement </a:t>
            </a:r>
            <a:r>
              <a:rPr lang="fr-FR" sz="2400" b="1" dirty="0" smtClean="0">
                <a:latin typeface="Times New Roman" panose="02020603050405020304" pitchFamily="18" charset="0"/>
                <a:cs typeface="Times New Roman" panose="02020603050405020304" pitchFamily="18" charset="0"/>
              </a:rPr>
              <a:t>économique</a:t>
            </a:r>
          </a:p>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Le choix d'une localisation peut être influencé par la recherche de la proximité d'autres entreprises. Une telle décision s'explique d'abord par les relations directes existant entre le nouvel établissement et ceux implantés dans les environs. </a:t>
            </a:r>
            <a:endParaRPr lang="fr-FR" sz="2400" dirty="0" smtClean="0">
              <a:latin typeface="Times New Roman" panose="02020603050405020304" pitchFamily="18" charset="0"/>
              <a:cs typeface="Times New Roman" panose="02020603050405020304" pitchFamily="18" charset="0"/>
            </a:endParaRPr>
          </a:p>
          <a:p>
            <a:pPr marL="0" indent="0" algn="just">
              <a:buNone/>
            </a:pPr>
            <a:r>
              <a:rPr lang="fr-FR" sz="2400" dirty="0" smtClean="0">
                <a:latin typeface="Times New Roman" panose="02020603050405020304" pitchFamily="18" charset="0"/>
                <a:cs typeface="Times New Roman" panose="02020603050405020304" pitchFamily="18" charset="0"/>
              </a:rPr>
              <a:t>Elle </a:t>
            </a:r>
            <a:r>
              <a:rPr lang="fr-FR" sz="2400" dirty="0">
                <a:latin typeface="Times New Roman" panose="02020603050405020304" pitchFamily="18" charset="0"/>
                <a:cs typeface="Times New Roman" panose="02020603050405020304" pitchFamily="18" charset="0"/>
              </a:rPr>
              <a:t>procède aussi de la prise en considération du climat économique de la région, c'et-à-dire les attitudes des pouvoirs publics et de la communauté vis-à-vis des activités nouvelles. </a:t>
            </a:r>
            <a:endParaRPr lang="fr-FR" sz="2400" dirty="0" smtClean="0">
              <a:latin typeface="Times New Roman" panose="02020603050405020304" pitchFamily="18" charset="0"/>
              <a:cs typeface="Times New Roman" panose="02020603050405020304" pitchFamily="18" charset="0"/>
            </a:endParaRPr>
          </a:p>
          <a:p>
            <a:pPr marL="0" indent="0" algn="just">
              <a:buNone/>
            </a:pPr>
            <a:r>
              <a:rPr lang="fr-FR" sz="2400" dirty="0" smtClean="0">
                <a:latin typeface="Times New Roman" panose="02020603050405020304" pitchFamily="18" charset="0"/>
                <a:cs typeface="Times New Roman" panose="02020603050405020304" pitchFamily="18" charset="0"/>
              </a:rPr>
              <a:t>Elle </a:t>
            </a:r>
            <a:r>
              <a:rPr lang="fr-FR" sz="2400" dirty="0">
                <a:latin typeface="Times New Roman" panose="02020603050405020304" pitchFamily="18" charset="0"/>
                <a:cs typeface="Times New Roman" panose="02020603050405020304" pitchFamily="18" charset="0"/>
              </a:rPr>
              <a:t>s'explique encore par la recherche d'un voisinage particulier, par exemple firmes de même nationalité, de même activité, de même importance ou, au contraire, firme petite souhaitant se localiser près d'une plus grande. Souvent, un tel choix procède de la volonté de minimiser les risques.</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Par ailleurs, un milieu dynamique a souvent des effets d'entraînement : par exemple, incitation à la modernisation, à l'agrandissement (ce qui peut même parfois provoquer un transfert ou une extension) ou encore à l'innovation et à la création.</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6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9486" y="449452"/>
            <a:ext cx="6247028" cy="6814200"/>
          </a:xfrm>
        </p:spPr>
        <p:txBody>
          <a:bodyPr>
            <a:normAutofit/>
          </a:bodyPr>
          <a:lstStyle/>
          <a:p>
            <a:endParaRPr lang="fr-FR" dirty="0" smtClean="0"/>
          </a:p>
          <a:p>
            <a:pPr marL="0" indent="0" algn="just">
              <a:buNone/>
            </a:pPr>
            <a:r>
              <a:rPr lang="fr-FR" sz="2400" dirty="0" smtClean="0">
                <a:latin typeface="Times New Roman" panose="02020603050405020304" pitchFamily="18" charset="0"/>
                <a:cs typeface="Times New Roman" panose="02020603050405020304" pitchFamily="18" charset="0"/>
              </a:rPr>
              <a:t>En </a:t>
            </a:r>
            <a:r>
              <a:rPr lang="fr-FR" sz="2400" dirty="0">
                <a:latin typeface="Times New Roman" panose="02020603050405020304" pitchFamily="18" charset="0"/>
                <a:cs typeface="Times New Roman" panose="02020603050405020304" pitchFamily="18" charset="0"/>
              </a:rPr>
              <a:t>outre, le rôle des économies externes apparaît de plus en plus important et complexe. Celles-ci sont les bénéfices collectifs que perçoivent les entreprises du fait de leur position relative, indépendamment de tout échange marchand. Elles sont constituées d'économies de localisation (résultant de l'agglomération sur un espace restreint d'activités similaires ou voisines ce qui permet spécialisation et complémentarité, apparition de services spécialisés, renommée, </a:t>
            </a:r>
            <a:r>
              <a:rPr lang="fr-FR" sz="2400" dirty="0" err="1">
                <a:latin typeface="Times New Roman" panose="02020603050405020304" pitchFamily="18" charset="0"/>
                <a:cs typeface="Times New Roman" panose="02020603050405020304" pitchFamily="18" charset="0"/>
              </a:rPr>
              <a:t>main-d'oeuvre</a:t>
            </a:r>
            <a:r>
              <a:rPr lang="fr-FR" sz="2400" dirty="0">
                <a:latin typeface="Times New Roman" panose="02020603050405020304" pitchFamily="18" charset="0"/>
                <a:cs typeface="Times New Roman" panose="02020603050405020304" pitchFamily="18" charset="0"/>
              </a:rPr>
              <a:t> bien formée) et d'économies d'urbanisation (infrastructures, services variés, vaste marché, multiplicité des contacts). Toutefois, au-delà d'un certain seuil d'agglomération, apparaissent les </a:t>
            </a:r>
            <a:r>
              <a:rPr lang="fr-FR" sz="2400" dirty="0" err="1">
                <a:latin typeface="Times New Roman" panose="02020603050405020304" pitchFamily="18" charset="0"/>
                <a:cs typeface="Times New Roman" panose="02020603050405020304" pitchFamily="18" charset="0"/>
              </a:rPr>
              <a:t>déséconomies</a:t>
            </a:r>
            <a:r>
              <a:rPr lang="fr-FR" sz="2400" dirty="0">
                <a:latin typeface="Times New Roman" panose="02020603050405020304" pitchFamily="18" charset="0"/>
                <a:cs typeface="Times New Roman" panose="02020603050405020304" pitchFamily="18" charset="0"/>
              </a:rPr>
              <a:t>. D'où l'idée d'un niveau optimal en vérité difficile à établir car il varie suivant les services et donc suivant la nature des entreprises</a:t>
            </a:r>
          </a:p>
        </p:txBody>
      </p:sp>
    </p:spTree>
    <p:extLst>
      <p:ext uri="{BB962C8B-B14F-4D97-AF65-F5344CB8AC3E}">
        <p14:creationId xmlns:p14="http://schemas.microsoft.com/office/powerpoint/2010/main" val="1918787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3472" y="371960"/>
            <a:ext cx="6123042" cy="6891692"/>
          </a:xfrm>
        </p:spPr>
        <p:txBody>
          <a:bodyPr>
            <a:normAutofit/>
          </a:bodyPr>
          <a:lstStyle/>
          <a:p>
            <a:pPr marL="0" indent="0" algn="just">
              <a:buNone/>
            </a:pPr>
            <a:r>
              <a:rPr lang="fr-FR" sz="2400" dirty="0">
                <a:latin typeface="Times New Roman" panose="02020603050405020304" pitchFamily="18" charset="0"/>
                <a:cs typeface="Times New Roman" panose="02020603050405020304" pitchFamily="18" charset="0"/>
              </a:rPr>
              <a:t>D'autre part, si le coût et la disponibilité du capital ont joué un rôle certain au début de l'industrialisation, ce rôle a fortement diminué à l'échelle régionale et locale en raison de la fluidité très grande de cet intrant. Certes, l'extrême centralisation bancaire de certains pays défavorise les régions périphériques mais cet effet est réduit pour la grande entreprise pouvant traiter à l'échelon national ou international. Toutefois, une fois investi, le capital pèse lourdement sur les comportements géographiques ultérieurs : c'est là la source de l'inertie des trames industrielles très manifeste, entre autres, dans l'industrie lourde.</a:t>
            </a:r>
          </a:p>
          <a:p>
            <a:pPr algn="just"/>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5532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6957" y="146958"/>
            <a:ext cx="6711043" cy="7018722"/>
          </a:xfrm>
        </p:spPr>
        <p:txBody>
          <a:bodyPr>
            <a:noAutofit/>
          </a:bodyPr>
          <a:lstStyle/>
          <a:p>
            <a:pPr marL="0" indent="0" algn="just">
              <a:buNone/>
            </a:pPr>
            <a:r>
              <a:rPr lang="fr-FR" sz="2400" dirty="0">
                <a:latin typeface="Times New Roman" panose="02020603050405020304" pitchFamily="18" charset="0"/>
                <a:cs typeface="Times New Roman" panose="02020603050405020304" pitchFamily="18" charset="0"/>
              </a:rPr>
              <a:t>Les réglementations les concernant variant d'un pays à l'autre, voire d'une région ou d'une ville à l'autre, il y a généralement tendance à un déplacement des zones les plus réglementées vers les zones les plus tolérantes. Ainsi s'explique, par exemple, la localisation dans la frange </a:t>
            </a:r>
            <a:r>
              <a:rPr lang="fr-FR" sz="2400" dirty="0" err="1">
                <a:latin typeface="Times New Roman" panose="02020603050405020304" pitchFamily="18" charset="0"/>
                <a:cs typeface="Times New Roman" panose="02020603050405020304" pitchFamily="18" charset="0"/>
              </a:rPr>
              <a:t>mériodionale</a:t>
            </a:r>
            <a:r>
              <a:rPr lang="fr-FR" sz="2400" dirty="0">
                <a:latin typeface="Times New Roman" panose="02020603050405020304" pitchFamily="18" charset="0"/>
                <a:cs typeface="Times New Roman" panose="02020603050405020304" pitchFamily="18" charset="0"/>
              </a:rPr>
              <a:t> de l'Europe (Portugal, Espagne, Grèce, Turquie) d'industries du papier scandinaves fuyant les surcoûts créés par les mesures antipollution.</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Les manifestations antinucléaires sont également à rapprocher de ces problèmes. En effet, il est de plus en plus difficile de localiser une nouvelle centrale sans un certain </a:t>
            </a:r>
            <a:r>
              <a:rPr lang="fr-FR" sz="2400" dirty="0" err="1">
                <a:latin typeface="Times New Roman" panose="02020603050405020304" pitchFamily="18" charset="0"/>
                <a:cs typeface="Times New Roman" panose="02020603050405020304" pitchFamily="18" charset="0"/>
              </a:rPr>
              <a:t>concensus</a:t>
            </a:r>
            <a:r>
              <a:rPr lang="fr-FR" sz="2400" dirty="0">
                <a:latin typeface="Times New Roman" panose="02020603050405020304" pitchFamily="18" charset="0"/>
                <a:cs typeface="Times New Roman" panose="02020603050405020304" pitchFamily="18" charset="0"/>
              </a:rPr>
              <a:t> avec les populations concernées et les mesures imposées aux sociétés d'électricité rendent de plus en plus malaisé le choix </a:t>
            </a:r>
            <a:r>
              <a:rPr lang="fr-FR" sz="2400" dirty="0" smtClean="0">
                <a:latin typeface="Times New Roman" panose="02020603050405020304" pitchFamily="18" charset="0"/>
                <a:cs typeface="Times New Roman" panose="02020603050405020304" pitchFamily="18" charset="0"/>
              </a:rPr>
              <a:t>du site</a:t>
            </a:r>
            <a:r>
              <a:rPr lang="fr-FR" sz="2400" dirty="0">
                <a:latin typeface="Times New Roman" panose="02020603050405020304" pitchFamily="18" charset="0"/>
                <a:cs typeface="Times New Roman" panose="02020603050405020304" pitchFamily="18" charset="0"/>
              </a:rPr>
              <a:t>.</a:t>
            </a:r>
            <a:br>
              <a:rPr lang="fr-FR" sz="2400" dirty="0">
                <a:latin typeface="Times New Roman" panose="02020603050405020304" pitchFamily="18" charset="0"/>
                <a:cs typeface="Times New Roman" panose="02020603050405020304" pitchFamily="18" charset="0"/>
              </a:rPr>
            </a:br>
            <a:r>
              <a:rPr lang="fr-FR" sz="2200" dirty="0">
                <a:latin typeface="Times New Roman" panose="02020603050405020304" pitchFamily="18" charset="0"/>
                <a:cs typeface="Times New Roman" panose="02020603050405020304" pitchFamily="18" charset="0"/>
              </a:rPr>
              <a:t>Par ailleurs, les entrepreneurs eux-mêmes sont souvent plus sensibles que dans le passé à l'environnement de leur entreprise. De telles préoccupations les amènent à préférer des espaces arborés et à rejeter des localisations dans les vieux tissus industriels, en particulier les zones de friches industrielles. Cet obstacle "psychologique" constitue un des freins majeurs à la réaffectation de ces dernières.</a:t>
            </a:r>
          </a:p>
        </p:txBody>
      </p:sp>
    </p:spTree>
    <p:extLst>
      <p:ext uri="{BB962C8B-B14F-4D97-AF65-F5344CB8AC3E}">
        <p14:creationId xmlns:p14="http://schemas.microsoft.com/office/powerpoint/2010/main" val="1564322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4916" y="168105"/>
            <a:ext cx="5915025" cy="811609"/>
          </a:xfrm>
        </p:spPr>
        <p:txBody>
          <a:bodyPr/>
          <a:lstStyle/>
          <a:p>
            <a:pPr algn="just"/>
            <a:r>
              <a:rPr lang="fr-FR" sz="2400" b="1" dirty="0">
                <a:latin typeface="Times New Roman" panose="02020603050405020304" pitchFamily="18" charset="0"/>
                <a:cs typeface="Times New Roman" panose="02020603050405020304" pitchFamily="18" charset="0"/>
              </a:rPr>
              <a:t>8. Les préoccupations et les contraintes de l'environnement</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44916" y="979714"/>
            <a:ext cx="6713084" cy="3151415"/>
          </a:xfrm>
        </p:spPr>
        <p:txBody>
          <a:bodyPr>
            <a:normAutofit lnSpcReduction="10000"/>
          </a:bodyPr>
          <a:lstStyle/>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La sensibilisation croissante au problème de la sauvegarde de l'environnement ainsi que les mesures prises dans le cadre de la politique d'aménagement du territoire et/ou de la protection de la nature (comme l'étude d'impact) contribuent certainement à restreindre les possibilités de choix pour de nombreuses industries.</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Le problème se pose particulièrement pour les entreprises polluantes et/ou dangereuses. </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04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3986" y="0"/>
            <a:ext cx="6586780" cy="7263652"/>
          </a:xfrm>
        </p:spPr>
        <p:txBody>
          <a:bodyPr>
            <a:normAutofit/>
          </a:bodyPr>
          <a:lstStyle/>
          <a:p>
            <a:pPr marL="0" indent="0">
              <a:buNone/>
            </a:pPr>
            <a:r>
              <a:rPr lang="fr-FR" sz="2400" b="1" dirty="0"/>
              <a:t>9. Le cadre de </a:t>
            </a:r>
            <a:r>
              <a:rPr lang="fr-FR" sz="2400" b="1" dirty="0" smtClean="0"/>
              <a:t>vie</a:t>
            </a:r>
          </a:p>
          <a:p>
            <a:pPr marL="0" indent="0" algn="just">
              <a:buNone/>
            </a:pPr>
            <a:r>
              <a:rPr lang="fr-FR" dirty="0"/>
              <a:t/>
            </a:r>
            <a:br>
              <a:rPr lang="fr-FR" dirty="0"/>
            </a:b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rotWithShape="1">
          <a:blip r:embed="rId2"/>
          <a:srcRect b="2504"/>
          <a:stretch/>
        </p:blipFill>
        <p:spPr>
          <a:xfrm>
            <a:off x="1" y="4096915"/>
            <a:ext cx="6858000" cy="3988205"/>
          </a:xfrm>
          <a:prstGeom prst="rect">
            <a:avLst/>
          </a:prstGeom>
        </p:spPr>
      </p:pic>
      <p:pic>
        <p:nvPicPr>
          <p:cNvPr id="5" name="Image 4"/>
          <p:cNvPicPr>
            <a:picLocks noChangeAspect="1"/>
          </p:cNvPicPr>
          <p:nvPr/>
        </p:nvPicPr>
        <p:blipFill rotWithShape="1">
          <a:blip r:embed="rId3"/>
          <a:srcRect b="2576"/>
          <a:stretch/>
        </p:blipFill>
        <p:spPr>
          <a:xfrm>
            <a:off x="0" y="410735"/>
            <a:ext cx="6858000" cy="3665328"/>
          </a:xfrm>
          <a:prstGeom prst="rect">
            <a:avLst/>
          </a:prstGeom>
        </p:spPr>
      </p:pic>
    </p:spTree>
    <p:extLst>
      <p:ext uri="{BB962C8B-B14F-4D97-AF65-F5344CB8AC3E}">
        <p14:creationId xmlns:p14="http://schemas.microsoft.com/office/powerpoint/2010/main" val="1043882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12" y="154983"/>
            <a:ext cx="6849488" cy="6695268"/>
          </a:xfrm>
        </p:spPr>
      </p:pic>
    </p:spTree>
    <p:extLst>
      <p:ext uri="{BB962C8B-B14F-4D97-AF65-F5344CB8AC3E}">
        <p14:creationId xmlns:p14="http://schemas.microsoft.com/office/powerpoint/2010/main" val="2299306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986" y="449451"/>
            <a:ext cx="6610027" cy="5940088"/>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Facteur de plus en plus évoqué dans les travaux récents, le cadre de vie est cependant rarement défini.</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A notre avis, il regroupe les éléments suivants : des coordonnées du cadre physique, les conditions de logement (disponibilités, prix et surtout qualité), l'attrait touristique, la présence d'équipements dans les domaines de l'enseignement (surtout université et école internationale), du commerce, des soins médicaux, de la culture et des loisirs, etc., les facilités d'accès à ces équipements ou aux endroits touristiques voisins (en particulier, les facilités de communication avec la métropole ou la grande ville voisine) et, enfin, des facteurs d'ambiance (nombre suffisant de personnes de catégories socio-professionnelles analogues, habitudes régionales, degré d'ouverture du milieu aux nouveaux arrivants, etc.).</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Certes, tous ces éléments ne sont pas décisifs mais, à conditions économiques égales, ils emportent la décision. D'où la multiplication des efforts de nombreuses régions et/ou communes pour améliorer leur image de marque et pour tenter d'offrir "un plus".</a:t>
            </a:r>
            <a:endParaRPr lang="fr-FR" sz="2000" dirty="0"/>
          </a:p>
        </p:txBody>
      </p:sp>
    </p:spTree>
    <p:extLst>
      <p:ext uri="{BB962C8B-B14F-4D97-AF65-F5344CB8AC3E}">
        <p14:creationId xmlns:p14="http://schemas.microsoft.com/office/powerpoint/2010/main" val="3256924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488" y="429362"/>
            <a:ext cx="5915025" cy="609024"/>
          </a:xfrm>
        </p:spPr>
        <p:txBody>
          <a:bodyPr>
            <a:normAutofit fontScale="90000"/>
          </a:bodyPr>
          <a:lstStyle/>
          <a:p>
            <a:r>
              <a:rPr lang="fr-FR" sz="2400" b="1" dirty="0">
                <a:latin typeface="Times New Roman" panose="02020603050405020304" pitchFamily="18" charset="0"/>
                <a:cs typeface="Times New Roman" panose="02020603050405020304" pitchFamily="18" charset="0"/>
              </a:rPr>
              <a:t>10. L'intervention des pouvoirs publics</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201478" y="1038387"/>
            <a:ext cx="6478291" cy="4231038"/>
          </a:xfrm>
        </p:spPr>
        <p:txBody>
          <a:bodyPr>
            <a:noAutofit/>
          </a:bodyPr>
          <a:lstStyle/>
          <a:p>
            <a:pPr marL="0" indent="0" algn="just">
              <a:buNone/>
            </a:pPr>
            <a:r>
              <a:rPr lang="fr-FR" sz="2400" dirty="0" smtClean="0">
                <a:latin typeface="Times New Roman" panose="02020603050405020304" pitchFamily="18" charset="0"/>
                <a:cs typeface="Times New Roman" panose="02020603050405020304" pitchFamily="18" charset="0"/>
              </a:rPr>
              <a:t>Nées </a:t>
            </a:r>
            <a:r>
              <a:rPr lang="fr-FR" sz="2400" dirty="0">
                <a:latin typeface="Times New Roman" panose="02020603050405020304" pitchFamily="18" charset="0"/>
                <a:cs typeface="Times New Roman" panose="02020603050405020304" pitchFamily="18" charset="0"/>
              </a:rPr>
              <a:t>de la prise de conscience du fait que la croissance ne se réalisait pas partout au sein d'un même Etat, les mesures gouvernementales ont surtout touché les activités industrielles. Ces politiques de développement économique régional se combinent presque toujours avec des politiques d'aménagement du territoire dont la finalité est d'arriver à une utilisation plus rationnelle du territoire. </a:t>
            </a:r>
            <a:endParaRPr lang="fr-FR" sz="2400" dirty="0" smtClean="0">
              <a:latin typeface="Times New Roman" panose="02020603050405020304" pitchFamily="18" charset="0"/>
              <a:cs typeface="Times New Roman" panose="02020603050405020304" pitchFamily="18" charset="0"/>
            </a:endParaRPr>
          </a:p>
          <a:p>
            <a:pPr marL="0" indent="0" algn="just">
              <a:buNone/>
            </a:pPr>
            <a:r>
              <a:rPr lang="fr-FR" sz="2400" dirty="0" smtClean="0">
                <a:latin typeface="Times New Roman" panose="02020603050405020304" pitchFamily="18" charset="0"/>
                <a:cs typeface="Times New Roman" panose="02020603050405020304" pitchFamily="18" charset="0"/>
              </a:rPr>
              <a:t>Par </a:t>
            </a:r>
            <a:r>
              <a:rPr lang="fr-FR" sz="2400" dirty="0">
                <a:latin typeface="Times New Roman" panose="02020603050405020304" pitchFamily="18" charset="0"/>
                <a:cs typeface="Times New Roman" panose="02020603050405020304" pitchFamily="18" charset="0"/>
              </a:rPr>
              <a:t>ailleurs, les interventions des dirigeants régionaux et locaux sont fréquemment plus déterminantes que le cadre législatif général en raison de l'importance accordée par les dirigeants aux "structures d'accueil" à une collaboration franche, loyale et constante avec les autorités locales.</a:t>
            </a:r>
          </a:p>
        </p:txBody>
      </p:sp>
    </p:spTree>
    <p:extLst>
      <p:ext uri="{BB962C8B-B14F-4D97-AF65-F5344CB8AC3E}">
        <p14:creationId xmlns:p14="http://schemas.microsoft.com/office/powerpoint/2010/main" val="696556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488" y="429362"/>
            <a:ext cx="6386512" cy="1558764"/>
          </a:xfrm>
        </p:spPr>
        <p:txBody>
          <a:bodyPr/>
          <a:lstStyle/>
          <a:p>
            <a:r>
              <a:rPr lang="fr-FR" sz="2400" b="1" dirty="0">
                <a:latin typeface="Times New Roman" panose="02020603050405020304" pitchFamily="18" charset="0"/>
                <a:cs typeface="Times New Roman" panose="02020603050405020304" pitchFamily="18" charset="0"/>
              </a:rPr>
              <a:t>Vers de nouveaux rapports villes - industries ?</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23986" y="1456842"/>
            <a:ext cx="6462794" cy="5806810"/>
          </a:xfrm>
        </p:spPr>
        <p:txBody>
          <a:bodyPr/>
          <a:lstStyle/>
          <a:p>
            <a:pPr marL="0" indent="0" algn="just">
              <a:buNone/>
            </a:pPr>
            <a:r>
              <a:rPr lang="fr-FR" sz="2400" dirty="0" smtClean="0">
                <a:latin typeface="Times New Roman" panose="02020603050405020304" pitchFamily="18" charset="0"/>
                <a:cs typeface="Times New Roman" panose="02020603050405020304" pitchFamily="18" charset="0"/>
              </a:rPr>
              <a:t>Depuis </a:t>
            </a:r>
            <a:r>
              <a:rPr lang="fr-FR" sz="2400" dirty="0">
                <a:latin typeface="Times New Roman" panose="02020603050405020304" pitchFamily="18" charset="0"/>
                <a:cs typeface="Times New Roman" panose="02020603050405020304" pitchFamily="18" charset="0"/>
              </a:rPr>
              <a:t>une dizaine d'années, certaines activités se réinstallent en milieu urbain à la faveur de la création de </a:t>
            </a:r>
            <a:r>
              <a:rPr lang="fr-FR" sz="2400" b="1" dirty="0">
                <a:latin typeface="Times New Roman" panose="02020603050405020304" pitchFamily="18" charset="0"/>
                <a:cs typeface="Times New Roman" panose="02020603050405020304" pitchFamily="18" charset="0"/>
              </a:rPr>
              <a:t>petits parcs urbains</a:t>
            </a:r>
            <a:r>
              <a:rPr lang="fr-FR" sz="2400" dirty="0">
                <a:latin typeface="Times New Roman" panose="02020603050405020304" pitchFamily="18" charset="0"/>
                <a:cs typeface="Times New Roman" panose="02020603050405020304" pitchFamily="18" charset="0"/>
              </a:rPr>
              <a:t> et surtout de la </a:t>
            </a:r>
            <a:r>
              <a:rPr lang="fr-FR" sz="2400" b="1" dirty="0">
                <a:latin typeface="Times New Roman" panose="02020603050405020304" pitchFamily="18" charset="0"/>
                <a:cs typeface="Times New Roman" panose="02020603050405020304" pitchFamily="18" charset="0"/>
              </a:rPr>
              <a:t>réutilisation des friches</a:t>
            </a:r>
            <a:r>
              <a:rPr lang="fr-FR" sz="2400" dirty="0" smtClean="0">
                <a:latin typeface="Times New Roman" panose="02020603050405020304" pitchFamily="18" charset="0"/>
                <a:cs typeface="Times New Roman" panose="02020603050405020304" pitchFamily="18" charset="0"/>
              </a:rPr>
              <a:t>.</a:t>
            </a: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lgn="just">
              <a:buNone/>
            </a:pPr>
            <a:r>
              <a:rPr lang="fr-FR" sz="2400" dirty="0">
                <a:latin typeface="Times New Roman" panose="02020603050405020304" pitchFamily="18" charset="0"/>
                <a:cs typeface="Times New Roman" panose="02020603050405020304" pitchFamily="18" charset="0"/>
              </a:rPr>
              <a:t> Souvent, le mouvement est très largement appuyé par les pouvoirs publics surtout locaux qui cherchent à arrêter l'hémorragie économique par des aides et par une nouvelle politique d'aménagement du territoire.</a:t>
            </a:r>
          </a:p>
          <a:p>
            <a:endParaRPr lang="fr-FR" dirty="0"/>
          </a:p>
        </p:txBody>
      </p:sp>
    </p:spTree>
    <p:extLst>
      <p:ext uri="{BB962C8B-B14F-4D97-AF65-F5344CB8AC3E}">
        <p14:creationId xmlns:p14="http://schemas.microsoft.com/office/powerpoint/2010/main" val="441753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5915025" cy="774915"/>
          </a:xfrm>
        </p:spPr>
        <p:txBody>
          <a:bodyPr/>
          <a:lstStyle/>
          <a:p>
            <a:r>
              <a:rPr lang="fr-FR" sz="2400" b="1" dirty="0">
                <a:latin typeface="Times New Roman" panose="02020603050405020304" pitchFamily="18" charset="0"/>
                <a:cs typeface="Times New Roman" panose="02020603050405020304" pitchFamily="18" charset="0"/>
              </a:rPr>
              <a:t>L'exurbanisation</a:t>
            </a:r>
            <a:br>
              <a:rPr lang="fr-FR" sz="2400" b="1" dirty="0">
                <a:latin typeface="Times New Roman" panose="02020603050405020304" pitchFamily="18" charset="0"/>
                <a:cs typeface="Times New Roman" panose="02020603050405020304" pitchFamily="18" charset="0"/>
              </a:rPr>
            </a:br>
            <a:endParaRPr lang="fr-FR" sz="2400"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0" y="542442"/>
            <a:ext cx="6648773" cy="6721210"/>
          </a:xfrm>
        </p:spPr>
        <p:txBody>
          <a:bodyPr>
            <a:normAutofit/>
          </a:bodyPr>
          <a:lstStyle/>
          <a:p>
            <a:pPr marL="0" indent="0" algn="just">
              <a:buNone/>
            </a:pPr>
            <a:r>
              <a:rPr lang="fr-FR" sz="2400" dirty="0" smtClean="0"/>
              <a:t>C'est </a:t>
            </a:r>
            <a:r>
              <a:rPr lang="fr-FR" sz="2400" dirty="0"/>
              <a:t>un phénomène d'une grande ampleur qui a touché et touche encore non seulement l'industrie, mais aussi le commerce de gros, le commerce de détail relevant de la grande distribution, des centres d'affaires, des activités de loisirs et même les universités et les centres de recherche.</a:t>
            </a:r>
            <a:br>
              <a:rPr lang="fr-FR" sz="2400" dirty="0"/>
            </a:br>
            <a:r>
              <a:rPr lang="fr-FR" sz="2400" dirty="0"/>
              <a:t>En fait, le mouvement s'est intensifié avec le temps et accompagne la mobilité accrue des populations autorisée elle-même par la </a:t>
            </a:r>
            <a:r>
              <a:rPr lang="fr-FR" sz="2400" b="1" dirty="0"/>
              <a:t>croissance du parc automobile</a:t>
            </a:r>
            <a:r>
              <a:rPr lang="fr-FR" sz="2400" dirty="0"/>
              <a:t>. Il s'est opéré en auréoles successives et a contribué largement à une </a:t>
            </a:r>
            <a:r>
              <a:rPr lang="fr-FR" sz="2400" b="1" dirty="0" err="1"/>
              <a:t>périrubanisation</a:t>
            </a:r>
            <a:r>
              <a:rPr lang="fr-FR" sz="2400" b="1" dirty="0"/>
              <a:t> généralisée</a:t>
            </a:r>
            <a:r>
              <a:rPr lang="fr-FR" sz="2400" dirty="0"/>
              <a:t> des hommes et des activités sauf dans les pays où des mesures le restreignaient.</a:t>
            </a:r>
            <a:br>
              <a:rPr lang="fr-FR" sz="2400" dirty="0"/>
            </a:br>
            <a:r>
              <a:rPr lang="fr-FR" sz="2400" dirty="0"/>
              <a:t>L'exurbanisation correspond donc à une redistribution des activités (et des populations) au sein des régions urbaines (une région urbaine englobe non seulement la partie agglomérée du territoire mais encore la banlieue ou espace morphologiquement rural mais fonctionnellement urbain correspondant à la croissance récente).</a:t>
            </a:r>
          </a:p>
        </p:txBody>
      </p:sp>
    </p:spTree>
    <p:extLst>
      <p:ext uri="{BB962C8B-B14F-4D97-AF65-F5344CB8AC3E}">
        <p14:creationId xmlns:p14="http://schemas.microsoft.com/office/powerpoint/2010/main" val="833791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023" y="258880"/>
            <a:ext cx="5915025" cy="702014"/>
          </a:xfrm>
        </p:spPr>
        <p:txBody>
          <a:bodyPr>
            <a:normAutofit fontScale="90000"/>
          </a:bodyPr>
          <a:lstStyle/>
          <a:p>
            <a:pPr algn="ctr"/>
            <a:r>
              <a:rPr lang="fr-FR" b="1" dirty="0"/>
              <a:t>conclusion</a:t>
            </a:r>
            <a:r>
              <a:rPr lang="fr-FR" dirty="0"/>
              <a:t/>
            </a:r>
            <a:br>
              <a:rPr lang="fr-FR" dirty="0"/>
            </a:br>
            <a:endParaRPr lang="fr-FR" dirty="0"/>
          </a:p>
        </p:txBody>
      </p:sp>
      <p:sp>
        <p:nvSpPr>
          <p:cNvPr id="3" name="Espace réservé du contenu 2"/>
          <p:cNvSpPr>
            <a:spLocks noGrp="1"/>
          </p:cNvSpPr>
          <p:nvPr>
            <p:ph idx="1"/>
          </p:nvPr>
        </p:nvSpPr>
        <p:spPr>
          <a:xfrm>
            <a:off x="0" y="960894"/>
            <a:ext cx="6386513" cy="6302757"/>
          </a:xfrm>
        </p:spPr>
        <p:txBody>
          <a:bodyPr>
            <a:normAutofit/>
          </a:bodyPr>
          <a:lstStyle/>
          <a:p>
            <a:pPr marL="0" indent="0" algn="just">
              <a:buNone/>
            </a:pPr>
            <a:r>
              <a:rPr lang="fr-FR" sz="2400" dirty="0" smtClean="0">
                <a:latin typeface="Times New Roman" panose="02020603050405020304" pitchFamily="18" charset="0"/>
                <a:cs typeface="Times New Roman" panose="02020603050405020304" pitchFamily="18" charset="0"/>
              </a:rPr>
              <a:t>la </a:t>
            </a:r>
            <a:r>
              <a:rPr lang="fr-FR" sz="2400" dirty="0">
                <a:latin typeface="Times New Roman" panose="02020603050405020304" pitchFamily="18" charset="0"/>
                <a:cs typeface="Times New Roman" panose="02020603050405020304" pitchFamily="18" charset="0"/>
              </a:rPr>
              <a:t>réalité fait apparaître une </a:t>
            </a:r>
            <a:r>
              <a:rPr lang="fr-FR" sz="2400" dirty="0">
                <a:solidFill>
                  <a:srgbClr val="FF0000"/>
                </a:solidFill>
                <a:latin typeface="Times New Roman" panose="02020603050405020304" pitchFamily="18" charset="0"/>
                <a:cs typeface="Times New Roman" panose="02020603050405020304" pitchFamily="18" charset="0"/>
              </a:rPr>
              <a:t>lacune importante </a:t>
            </a:r>
            <a:r>
              <a:rPr lang="fr-FR" sz="2400" dirty="0">
                <a:latin typeface="Times New Roman" panose="02020603050405020304" pitchFamily="18" charset="0"/>
                <a:cs typeface="Times New Roman" panose="02020603050405020304" pitchFamily="18" charset="0"/>
              </a:rPr>
              <a:t>en matière de relations entre les </a:t>
            </a:r>
            <a:r>
              <a:rPr lang="fr-FR" sz="2400" b="1" dirty="0">
                <a:latin typeface="Times New Roman" panose="02020603050405020304" pitchFamily="18" charset="0"/>
                <a:cs typeface="Times New Roman" panose="02020603050405020304" pitchFamily="18" charset="0"/>
              </a:rPr>
              <a:t>localisations urbaines et le développement durable</a:t>
            </a:r>
            <a:r>
              <a:rPr lang="fr-FR" sz="2400" dirty="0">
                <a:latin typeface="Times New Roman" panose="02020603050405020304" pitchFamily="18" charset="0"/>
                <a:cs typeface="Times New Roman" panose="02020603050405020304" pitchFamily="18" charset="0"/>
              </a:rPr>
              <a:t> : absence totale, ou presque, de travaux cherchant à intégrer des </a:t>
            </a:r>
            <a:r>
              <a:rPr lang="fr-FR" sz="2400" b="1" dirty="0">
                <a:latin typeface="Times New Roman" panose="02020603050405020304" pitchFamily="18" charset="0"/>
                <a:cs typeface="Times New Roman" panose="02020603050405020304" pitchFamily="18" charset="0"/>
              </a:rPr>
              <a:t>critères environnementaux ou sociaux </a:t>
            </a:r>
            <a:r>
              <a:rPr lang="fr-FR" sz="2400" dirty="0">
                <a:latin typeface="Times New Roman" panose="02020603050405020304" pitchFamily="18" charset="0"/>
                <a:cs typeface="Times New Roman" panose="02020603050405020304" pitchFamily="18" charset="0"/>
              </a:rPr>
              <a:t>dans les choix de localisation des activités économiques. Que cela soit dû ou non à une absence effective de ces critères dans les choix de localisation, il n’en reste pas moins que, si des signaux faibles sont captés en ce qui a trait aux comportements des entreprises, de plus en plus sensibles à la thématique du développement durable, il est peut-être possible d’en envisager les implications sur la localisation.</a:t>
            </a:r>
          </a:p>
        </p:txBody>
      </p:sp>
    </p:spTree>
    <p:extLst>
      <p:ext uri="{BB962C8B-B14F-4D97-AF65-F5344CB8AC3E}">
        <p14:creationId xmlns:p14="http://schemas.microsoft.com/office/powerpoint/2010/main" val="3321732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25464"/>
            <a:ext cx="6858000" cy="6938187"/>
          </a:xfrm>
        </p:spPr>
        <p:txBody>
          <a:bodyPr/>
          <a:lstStyle/>
          <a:p>
            <a:pPr marL="0" indent="0" algn="just">
              <a:buNone/>
            </a:pPr>
            <a:r>
              <a:rPr lang="fr-FR" sz="2400" dirty="0">
                <a:latin typeface="Times New Roman" panose="02020603050405020304" pitchFamily="18" charset="0"/>
                <a:cs typeface="Times New Roman" panose="02020603050405020304" pitchFamily="18" charset="0"/>
              </a:rPr>
              <a:t>Cette absence contraste avec le poids des travaux allant dans l’autre sens, celui des effets des localisations sur le développement durable, mais là encore le déséquilibre est total puisque la recherche favorise très largement les réflexions sur les lieux d’emplois comme des générateurs (fixes) de flux quotidiens, et il s’accentue encore si l’on compare ces deux thématiques au poids des formes urbaines dont le débat sur la ville compacte et la ville étalée est le plus visible et le plus exploré, à défaut d’être le plus consensuel.</a:t>
            </a:r>
          </a:p>
          <a:p>
            <a:endParaRPr lang="fr-FR" dirty="0"/>
          </a:p>
        </p:txBody>
      </p:sp>
    </p:spTree>
    <p:extLst>
      <p:ext uri="{BB962C8B-B14F-4D97-AF65-F5344CB8AC3E}">
        <p14:creationId xmlns:p14="http://schemas.microsoft.com/office/powerpoint/2010/main" val="1301697060"/>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697</TotalTime>
  <Words>990</Words>
  <Application>Microsoft Office PowerPoint</Application>
  <PresentationFormat>Personnalisé</PresentationFormat>
  <Paragraphs>50</Paragraphs>
  <Slides>25</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25</vt:i4>
      </vt:variant>
    </vt:vector>
  </HeadingPairs>
  <TitlesOfParts>
    <vt:vector size="31" baseType="lpstr">
      <vt:lpstr>Arial</vt:lpstr>
      <vt:lpstr>Calibri</vt:lpstr>
      <vt:lpstr>Calibri Light</vt:lpstr>
      <vt:lpstr>Roboto</vt:lpstr>
      <vt:lpstr>Times New Roman</vt:lpstr>
      <vt:lpstr>Thème Office</vt:lpstr>
      <vt:lpstr>L’industrie et les critères de sa localisation en milieu urbain </vt:lpstr>
      <vt:lpstr>Introduction </vt:lpstr>
      <vt:lpstr>Présentation PowerPoint</vt:lpstr>
      <vt:lpstr> 1. La situation géographique</vt:lpstr>
      <vt:lpstr>Présentation PowerPoint</vt:lpstr>
      <vt:lpstr>2. Les matières premières, l'eau et l'énergie</vt:lpstr>
      <vt:lpstr>Présentation PowerPoint</vt:lpstr>
      <vt:lpstr>3. Les aspects quantitatifs et qualitatifs de la main-d'oeuvre </vt:lpstr>
      <vt:lpstr>Présentation PowerPoint</vt:lpstr>
      <vt:lpstr>Présentation PowerPoint</vt:lpstr>
      <vt:lpstr>5. Les disponibilités en terrains et bâtiments</vt:lpstr>
      <vt:lpstr>6. Les transports</vt:lpstr>
      <vt:lpstr>Présentation PowerPoint</vt:lpstr>
      <vt:lpstr>Présentation PowerPoint</vt:lpstr>
      <vt:lpstr>Présentation PowerPoint</vt:lpstr>
      <vt:lpstr>Présentation PowerPoint</vt:lpstr>
      <vt:lpstr>8. Les préoccupations et les contraintes de l'environnement</vt:lpstr>
      <vt:lpstr>Présentation PowerPoint</vt:lpstr>
      <vt:lpstr>Présentation PowerPoint</vt:lpstr>
      <vt:lpstr>Présentation PowerPoint</vt:lpstr>
      <vt:lpstr>10. L'intervention des pouvoirs publics </vt:lpstr>
      <vt:lpstr>Vers de nouveaux rapports villes - industries ? </vt:lpstr>
      <vt:lpstr>L'exurbanisation </vt:lpstr>
      <vt:lpstr>conclusion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L’industrie et les critères de sa localisation en milieu urbain</dc:title>
  <dc:creator>kerzabi</dc:creator>
  <cp:lastModifiedBy>kerzabi</cp:lastModifiedBy>
  <cp:revision>43</cp:revision>
  <dcterms:created xsi:type="dcterms:W3CDTF">2019-11-03T11:14:58Z</dcterms:created>
  <dcterms:modified xsi:type="dcterms:W3CDTF">2019-11-04T12:43:41Z</dcterms:modified>
</cp:coreProperties>
</file>