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4" r:id="rId2"/>
    <p:sldId id="261" r:id="rId3"/>
    <p:sldId id="273" r:id="rId4"/>
    <p:sldId id="262" r:id="rId5"/>
    <p:sldId id="274" r:id="rId6"/>
    <p:sldId id="265" r:id="rId7"/>
    <p:sldId id="272" r:id="rId8"/>
    <p:sldId id="325" r:id="rId9"/>
    <p:sldId id="266" r:id="rId10"/>
    <p:sldId id="267" r:id="rId11"/>
    <p:sldId id="268" r:id="rId12"/>
    <p:sldId id="269" r:id="rId13"/>
    <p:sldId id="270" r:id="rId14"/>
    <p:sldId id="319" r:id="rId15"/>
    <p:sldId id="296" r:id="rId16"/>
    <p:sldId id="297" r:id="rId17"/>
    <p:sldId id="278" r:id="rId18"/>
    <p:sldId id="279" r:id="rId19"/>
    <p:sldId id="285" r:id="rId20"/>
    <p:sldId id="275" r:id="rId21"/>
    <p:sldId id="286" r:id="rId22"/>
    <p:sldId id="302" r:id="rId23"/>
    <p:sldId id="287" r:id="rId24"/>
    <p:sldId id="271" r:id="rId25"/>
    <p:sldId id="290" r:id="rId26"/>
    <p:sldId id="276" r:id="rId27"/>
    <p:sldId id="277" r:id="rId28"/>
    <p:sldId id="291" r:id="rId29"/>
    <p:sldId id="292" r:id="rId30"/>
    <p:sldId id="293" r:id="rId31"/>
    <p:sldId id="294" r:id="rId32"/>
    <p:sldId id="295" r:id="rId33"/>
    <p:sldId id="314" r:id="rId34"/>
    <p:sldId id="298" r:id="rId35"/>
    <p:sldId id="281" r:id="rId36"/>
    <p:sldId id="299" r:id="rId37"/>
    <p:sldId id="300" r:id="rId38"/>
    <p:sldId id="301" r:id="rId39"/>
    <p:sldId id="303" r:id="rId40"/>
    <p:sldId id="304" r:id="rId41"/>
    <p:sldId id="305" r:id="rId42"/>
    <p:sldId id="310" r:id="rId43"/>
    <p:sldId id="306" r:id="rId44"/>
    <p:sldId id="309" r:id="rId45"/>
    <p:sldId id="308" r:id="rId46"/>
    <p:sldId id="311" r:id="rId47"/>
    <p:sldId id="307" r:id="rId48"/>
    <p:sldId id="312" r:id="rId49"/>
    <p:sldId id="313" r:id="rId50"/>
    <p:sldId id="316" r:id="rId51"/>
    <p:sldId id="315" r:id="rId52"/>
    <p:sldId id="321" r:id="rId53"/>
    <p:sldId id="320" r:id="rId54"/>
    <p:sldId id="282" r:id="rId55"/>
    <p:sldId id="317" r:id="rId56"/>
    <p:sldId id="318" r:id="rId57"/>
    <p:sldId id="322" r:id="rId58"/>
    <p:sldId id="323" r:id="rId59"/>
    <p:sldId id="324"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0" d="100"/>
          <a:sy n="70" d="100"/>
        </p:scale>
        <p:origin x="-5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706447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427063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3706192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148544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1168647-AD8D-4E30-92BD-641F8EB85C82}" type="datetimeFigureOut">
              <a:rPr lang="fr-FR" smtClean="0"/>
              <a:t>18/11/2019</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039242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1168647-AD8D-4E30-92BD-641F8EB85C82}" type="datetimeFigureOut">
              <a:rPr lang="fr-FR" smtClean="0"/>
              <a:t>18/11/2019</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231993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68647-AD8D-4E30-92BD-641F8EB85C82}" type="datetimeFigureOut">
              <a:rPr lang="fr-FR" smtClean="0"/>
              <a:t>18/11/2019</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293807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1788777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69435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816597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A65C7B-6326-4262-A91B-56C6FDE98645}" type="slidenum">
              <a:rPr lang="fr-FR" smtClean="0"/>
              <a:t>‹#›</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2109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3938151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A65C7B-6326-4262-A91B-56C6FDE98645}" type="slidenum">
              <a:rPr lang="fr-FR" smtClean="0"/>
              <a:t>‹#›</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5458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1168647-AD8D-4E30-92BD-641F8EB85C82}" type="datetimeFigureOut">
              <a:rPr lang="fr-FR" smtClean="0"/>
              <a:t>18/11/2019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1148939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397711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1168647-AD8D-4E30-92BD-641F8EB85C82}" type="datetimeFigureOut">
              <a:rPr lang="fr-FR" smtClean="0"/>
              <a:t>18/11/2019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65C7B-6326-4262-A91B-56C6FDE98645}" type="slidenum">
              <a:rPr lang="fr-FR" smtClean="0"/>
              <a:t>‹#›</a:t>
            </a:fld>
            <a:endParaRPr lang="fr-FR"/>
          </a:p>
        </p:txBody>
      </p:sp>
    </p:spTree>
    <p:extLst>
      <p:ext uri="{BB962C8B-B14F-4D97-AF65-F5344CB8AC3E}">
        <p14:creationId xmlns:p14="http://schemas.microsoft.com/office/powerpoint/2010/main" val="2867828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1168647-AD8D-4E30-92BD-641F8EB85C82}" type="datetimeFigureOut">
              <a:rPr lang="fr-FR" smtClean="0"/>
              <a:t>18/11/2019</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1A65C7B-6326-4262-A91B-56C6FDE98645}" type="slidenum">
              <a:rPr lang="fr-FR" smtClean="0"/>
              <a:t>‹#›</a:t>
            </a:fld>
            <a:endParaRPr lang="fr-FR"/>
          </a:p>
        </p:txBody>
      </p:sp>
    </p:spTree>
    <p:extLst>
      <p:ext uri="{BB962C8B-B14F-4D97-AF65-F5344CB8AC3E}">
        <p14:creationId xmlns:p14="http://schemas.microsoft.com/office/powerpoint/2010/main" val="34617144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4171" y="2063715"/>
            <a:ext cx="7053943" cy="1015663"/>
          </a:xfrm>
          <a:prstGeom prst="rect">
            <a:avLst/>
          </a:prstGeom>
        </p:spPr>
        <p:txBody>
          <a:bodyPr wrap="square">
            <a:spAutoFit/>
          </a:bodyPr>
          <a:lstStyle/>
          <a:p>
            <a:pPr algn="ctr"/>
            <a:r>
              <a:rPr lang="fr-FR" sz="6000" b="0" i="0" u="none" strike="noStrike" dirty="0" smtClean="0">
                <a:solidFill>
                  <a:srgbClr val="333333"/>
                </a:solidFill>
                <a:effectLst/>
                <a:latin typeface="Arial" panose="020B0604020202020204" pitchFamily="34" charset="0"/>
              </a:rPr>
              <a:t>Les eaux usées </a:t>
            </a:r>
          </a:p>
        </p:txBody>
      </p:sp>
    </p:spTree>
    <p:extLst>
      <p:ext uri="{BB962C8B-B14F-4D97-AF65-F5344CB8AC3E}">
        <p14:creationId xmlns:p14="http://schemas.microsoft.com/office/powerpoint/2010/main" val="1905511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7190" y="825409"/>
            <a:ext cx="9776011" cy="5827364"/>
          </a:xfrm>
          <a:prstGeom prst="rect">
            <a:avLst/>
          </a:prstGeom>
        </p:spPr>
        <p:txBody>
          <a:bodyPr wrap="square">
            <a:spAutoFit/>
          </a:bodyPr>
          <a:lstStyle/>
          <a:p>
            <a:pPr algn="just">
              <a:lnSpc>
                <a:spcPct val="150000"/>
              </a:lnSpc>
            </a:pPr>
            <a:r>
              <a:rPr lang="fr-FR" sz="2800" b="1" dirty="0" smtClean="0"/>
              <a:t>Introduction</a:t>
            </a:r>
          </a:p>
          <a:p>
            <a:pPr algn="just">
              <a:lnSpc>
                <a:spcPct val="150000"/>
              </a:lnSpc>
            </a:pPr>
            <a:r>
              <a:rPr lang="fr-FR" sz="2800" dirty="0" smtClean="0"/>
              <a:t>le ministère des ressources en eau (MRE) est l’autorité centrale responsable de l’élaboration et de la mise en œuvre de la politique nationale de l’eau et dispose de relais déconcentrés au niveau local avec les directions des ressources en eau de wilaya (DREW). En 2001 des réformes institutionnelles ont modifié en profondeur les établissements publics à compétence nationale qui sont sous la tutelle du MRE: </a:t>
            </a:r>
          </a:p>
        </p:txBody>
      </p:sp>
    </p:spTree>
    <p:extLst>
      <p:ext uri="{BB962C8B-B14F-4D97-AF65-F5344CB8AC3E}">
        <p14:creationId xmlns:p14="http://schemas.microsoft.com/office/powerpoint/2010/main" val="2339970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8515" y="1042588"/>
            <a:ext cx="6894286" cy="5262979"/>
          </a:xfrm>
          <a:prstGeom prst="rect">
            <a:avLst/>
          </a:prstGeom>
        </p:spPr>
        <p:txBody>
          <a:bodyPr wrap="square">
            <a:spAutoFit/>
          </a:bodyPr>
          <a:lstStyle/>
          <a:p>
            <a:pPr algn="just"/>
            <a:r>
              <a:rPr lang="fr-FR" sz="2800" dirty="0"/>
              <a:t>• </a:t>
            </a:r>
            <a:r>
              <a:rPr lang="fr-FR" sz="2800" b="1" dirty="0"/>
              <a:t>l’Agence nationale des ressources hydrauliques (ANRH) </a:t>
            </a:r>
            <a:r>
              <a:rPr lang="fr-FR" sz="2800" dirty="0"/>
              <a:t>est chargée d’étudier et d’évaluer les ressources en eaux et en sols irrigables ; </a:t>
            </a:r>
            <a:endParaRPr lang="fr-FR" sz="2800" dirty="0" smtClean="0"/>
          </a:p>
          <a:p>
            <a:pPr algn="just"/>
            <a:endParaRPr lang="fr-FR" sz="2800" dirty="0"/>
          </a:p>
          <a:p>
            <a:pPr algn="just"/>
            <a:endParaRPr lang="fr-FR" sz="2800" dirty="0"/>
          </a:p>
          <a:p>
            <a:pPr algn="just"/>
            <a:endParaRPr lang="fr-FR" sz="2800" dirty="0"/>
          </a:p>
          <a:p>
            <a:pPr algn="just"/>
            <a:r>
              <a:rPr lang="fr-FR" sz="2800" dirty="0"/>
              <a:t>• </a:t>
            </a:r>
            <a:r>
              <a:rPr lang="fr-FR" sz="2800" b="1" dirty="0"/>
              <a:t>l’Agence nationale des barrages et transferts (ANBT)</a:t>
            </a:r>
            <a:r>
              <a:rPr lang="fr-FR" sz="2800" dirty="0"/>
              <a:t> est responsable de mobiliser et de transférer les ressources en eau vers les lieux d’utilisation;</a:t>
            </a:r>
          </a:p>
          <a:p>
            <a:pPr algn="just"/>
            <a:r>
              <a:rPr lang="fr-FR" sz="2800" dirty="0"/>
              <a:t> </a:t>
            </a:r>
          </a:p>
        </p:txBody>
      </p:sp>
      <p:pic>
        <p:nvPicPr>
          <p:cNvPr id="3" name="Image 2"/>
          <p:cNvPicPr>
            <a:picLocks noChangeAspect="1"/>
          </p:cNvPicPr>
          <p:nvPr/>
        </p:nvPicPr>
        <p:blipFill>
          <a:blip r:embed="rId2"/>
          <a:stretch>
            <a:fillRect/>
          </a:stretch>
        </p:blipFill>
        <p:spPr>
          <a:xfrm>
            <a:off x="8922883" y="1042588"/>
            <a:ext cx="2619374" cy="2092498"/>
          </a:xfrm>
          <a:prstGeom prst="rect">
            <a:avLst/>
          </a:prstGeom>
        </p:spPr>
      </p:pic>
      <p:pic>
        <p:nvPicPr>
          <p:cNvPr id="4" name="Image 3"/>
          <p:cNvPicPr>
            <a:picLocks noChangeAspect="1"/>
          </p:cNvPicPr>
          <p:nvPr/>
        </p:nvPicPr>
        <p:blipFill>
          <a:blip r:embed="rId3"/>
          <a:stretch>
            <a:fillRect/>
          </a:stretch>
        </p:blipFill>
        <p:spPr>
          <a:xfrm>
            <a:off x="8922882" y="3599543"/>
            <a:ext cx="2619375" cy="2365827"/>
          </a:xfrm>
          <a:prstGeom prst="rect">
            <a:avLst/>
          </a:prstGeom>
        </p:spPr>
      </p:pic>
    </p:spTree>
    <p:extLst>
      <p:ext uri="{BB962C8B-B14F-4D97-AF65-F5344CB8AC3E}">
        <p14:creationId xmlns:p14="http://schemas.microsoft.com/office/powerpoint/2010/main" val="1574338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3087" y="1080984"/>
            <a:ext cx="7924800" cy="5632311"/>
          </a:xfrm>
          <a:prstGeom prst="rect">
            <a:avLst/>
          </a:prstGeom>
        </p:spPr>
        <p:txBody>
          <a:bodyPr wrap="square">
            <a:spAutoFit/>
          </a:bodyPr>
          <a:lstStyle/>
          <a:p>
            <a:pPr algn="just">
              <a:lnSpc>
                <a:spcPct val="150000"/>
              </a:lnSpc>
            </a:pPr>
            <a:r>
              <a:rPr lang="fr-FR" sz="2400" dirty="0" smtClean="0"/>
              <a:t> • </a:t>
            </a:r>
            <a:r>
              <a:rPr lang="fr-FR" sz="2400" b="1" dirty="0" smtClean="0"/>
              <a:t>l’Office national de l’irrigation et du drainage (ONID) </a:t>
            </a:r>
            <a:r>
              <a:rPr lang="fr-FR" sz="2400" dirty="0" smtClean="0"/>
              <a:t>est chargé de gérer les périmètres d’irrigation que l’Etat et les collectivités locales lui concèdent; dans ce cadre, l’Office a également pour tâche de mettre en œuvre des stratégies pour rationaliser l’usage de l’eau d’irrigation. Créé par décret en 2008, le Conseil national consultatif des ressources en eau constitue le nouveau cadre de coordination institutionnelle sur les différents aspects de la politique de l’eau. </a:t>
            </a:r>
            <a:endParaRPr lang="fr-FR" sz="2400" dirty="0"/>
          </a:p>
        </p:txBody>
      </p:sp>
      <p:pic>
        <p:nvPicPr>
          <p:cNvPr id="2" name="Image 1"/>
          <p:cNvPicPr>
            <a:picLocks noChangeAspect="1"/>
          </p:cNvPicPr>
          <p:nvPr/>
        </p:nvPicPr>
        <p:blipFill>
          <a:blip r:embed="rId2"/>
          <a:stretch>
            <a:fillRect/>
          </a:stretch>
        </p:blipFill>
        <p:spPr>
          <a:xfrm>
            <a:off x="9173029" y="2464707"/>
            <a:ext cx="2514146" cy="2557236"/>
          </a:xfrm>
          <a:prstGeom prst="rect">
            <a:avLst/>
          </a:prstGeom>
        </p:spPr>
      </p:pic>
    </p:spTree>
    <p:extLst>
      <p:ext uri="{BB962C8B-B14F-4D97-AF65-F5344CB8AC3E}">
        <p14:creationId xmlns:p14="http://schemas.microsoft.com/office/powerpoint/2010/main" val="2367178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7" y="672849"/>
            <a:ext cx="7649028" cy="5262979"/>
          </a:xfrm>
          <a:prstGeom prst="rect">
            <a:avLst/>
          </a:prstGeom>
        </p:spPr>
        <p:txBody>
          <a:bodyPr wrap="square">
            <a:spAutoFit/>
          </a:bodyPr>
          <a:lstStyle/>
          <a:p>
            <a:pPr algn="just"/>
            <a:r>
              <a:rPr lang="fr-FR" sz="2800" dirty="0"/>
              <a:t>• </a:t>
            </a:r>
            <a:r>
              <a:rPr lang="fr-FR" sz="2800" b="1" dirty="0"/>
              <a:t>l’Algérienne des eaux (ADE) </a:t>
            </a:r>
            <a:r>
              <a:rPr lang="fr-FR" sz="2800" dirty="0"/>
              <a:t>a pour mission de gérer tout le processus d’alimentation en eau potable et industrielle y compris la mise en œuvre des programmes annuels et pluriannuels d’investissements </a:t>
            </a:r>
            <a:r>
              <a:rPr lang="fr-FR" sz="2800" dirty="0" smtClean="0"/>
              <a:t>;</a:t>
            </a:r>
          </a:p>
          <a:p>
            <a:pPr algn="just"/>
            <a:endParaRPr lang="fr-FR" sz="2800" dirty="0" smtClean="0"/>
          </a:p>
          <a:p>
            <a:pPr algn="just"/>
            <a:endParaRPr lang="fr-FR" sz="2800" dirty="0"/>
          </a:p>
          <a:p>
            <a:pPr algn="just"/>
            <a:r>
              <a:rPr lang="fr-FR" sz="2800" dirty="0"/>
              <a:t>• la gestion et le développement des infrastructures d’assainissement urbain sont la prérogative de </a:t>
            </a:r>
            <a:r>
              <a:rPr lang="fr-FR" sz="2800" b="1" dirty="0"/>
              <a:t>l’Office national de l’assainissement (ONA); </a:t>
            </a:r>
            <a:endParaRPr lang="fr-FR" sz="2800" dirty="0"/>
          </a:p>
        </p:txBody>
      </p:sp>
      <p:pic>
        <p:nvPicPr>
          <p:cNvPr id="3" name="Image 2"/>
          <p:cNvPicPr>
            <a:picLocks noChangeAspect="1"/>
          </p:cNvPicPr>
          <p:nvPr/>
        </p:nvPicPr>
        <p:blipFill>
          <a:blip r:embed="rId2"/>
          <a:stretch>
            <a:fillRect/>
          </a:stretch>
        </p:blipFill>
        <p:spPr>
          <a:xfrm>
            <a:off x="9477830" y="672849"/>
            <a:ext cx="2377847" cy="2143125"/>
          </a:xfrm>
          <a:prstGeom prst="rect">
            <a:avLst/>
          </a:prstGeom>
        </p:spPr>
      </p:pic>
      <p:pic>
        <p:nvPicPr>
          <p:cNvPr id="4" name="Image 3"/>
          <p:cNvPicPr>
            <a:picLocks noChangeAspect="1"/>
          </p:cNvPicPr>
          <p:nvPr/>
        </p:nvPicPr>
        <p:blipFill>
          <a:blip r:embed="rId3"/>
          <a:stretch>
            <a:fillRect/>
          </a:stretch>
        </p:blipFill>
        <p:spPr>
          <a:xfrm>
            <a:off x="9477830" y="3792703"/>
            <a:ext cx="2377848" cy="2143125"/>
          </a:xfrm>
          <a:prstGeom prst="rect">
            <a:avLst/>
          </a:prstGeom>
        </p:spPr>
      </p:pic>
    </p:spTree>
    <p:extLst>
      <p:ext uri="{BB962C8B-B14F-4D97-AF65-F5344CB8AC3E}">
        <p14:creationId xmlns:p14="http://schemas.microsoft.com/office/powerpoint/2010/main" val="136070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7581" y="583258"/>
            <a:ext cx="2785676" cy="769441"/>
          </a:xfrm>
          <a:prstGeom prst="rect">
            <a:avLst/>
          </a:prstGeom>
        </p:spPr>
        <p:txBody>
          <a:bodyPr wrap="square">
            <a:spAutoFit/>
          </a:bodyPr>
          <a:lstStyle/>
          <a:p>
            <a:pPr algn="just"/>
            <a:r>
              <a:rPr lang="fr-FR" sz="4400" b="1" i="0" u="none" strike="noStrike" dirty="0" smtClean="0">
                <a:solidFill>
                  <a:srgbClr val="333333"/>
                </a:solidFill>
                <a:effectLst/>
                <a:latin typeface="Arial" panose="020B0604020202020204" pitchFamily="34" charset="0"/>
              </a:rPr>
              <a:t>Définition </a:t>
            </a:r>
            <a:endParaRPr lang="fr-FR" sz="4400" b="1" i="0" u="none" strike="noStrike" dirty="0">
              <a:solidFill>
                <a:srgbClr val="333333"/>
              </a:solidFill>
              <a:effectLst/>
              <a:latin typeface="Arial" panose="020B0604020202020204" pitchFamily="34" charset="0"/>
            </a:endParaRPr>
          </a:p>
        </p:txBody>
      </p:sp>
      <p:sp>
        <p:nvSpPr>
          <p:cNvPr id="3" name="Rectangle 2"/>
          <p:cNvSpPr/>
          <p:nvPr/>
        </p:nvSpPr>
        <p:spPr>
          <a:xfrm>
            <a:off x="1407885" y="1193042"/>
            <a:ext cx="10087429" cy="5262979"/>
          </a:xfrm>
          <a:prstGeom prst="rect">
            <a:avLst/>
          </a:prstGeom>
        </p:spPr>
        <p:txBody>
          <a:bodyPr wrap="square">
            <a:spAutoFit/>
          </a:bodyPr>
          <a:lstStyle/>
          <a:p>
            <a:pPr algn="just">
              <a:lnSpc>
                <a:spcPct val="150000"/>
              </a:lnSpc>
            </a:pPr>
            <a:r>
              <a:rPr lang="fr-FR" sz="2800" dirty="0" smtClean="0">
                <a:solidFill>
                  <a:srgbClr val="000000"/>
                </a:solidFill>
                <a:latin typeface="TimesNewRomanPSMT"/>
              </a:rPr>
              <a:t>Les </a:t>
            </a:r>
            <a:r>
              <a:rPr lang="fr-FR" sz="2800" dirty="0">
                <a:solidFill>
                  <a:srgbClr val="000000"/>
                </a:solidFill>
                <a:latin typeface="TimesNewRomanPSMT"/>
              </a:rPr>
              <a:t>eaux usées, sont </a:t>
            </a:r>
            <a:r>
              <a:rPr lang="fr-FR" sz="2800" dirty="0" smtClean="0">
                <a:solidFill>
                  <a:srgbClr val="000000"/>
                </a:solidFill>
                <a:latin typeface="TimesNewRomanPSMT"/>
              </a:rPr>
              <a:t>des eaux </a:t>
            </a:r>
            <a:r>
              <a:rPr lang="fr-FR" sz="2800" dirty="0">
                <a:solidFill>
                  <a:srgbClr val="000000"/>
                </a:solidFill>
                <a:latin typeface="TimesNewRomanPSMT"/>
              </a:rPr>
              <a:t>chargées de polluants, solubles ou non, provenant essentiellement de </a:t>
            </a:r>
            <a:r>
              <a:rPr lang="fr-FR" sz="2800" dirty="0" smtClean="0">
                <a:solidFill>
                  <a:srgbClr val="000000"/>
                </a:solidFill>
                <a:latin typeface="TimesNewRomanPSMT"/>
              </a:rPr>
              <a:t>l’activité humaine</a:t>
            </a:r>
            <a:r>
              <a:rPr lang="fr-FR" sz="2800" dirty="0">
                <a:solidFill>
                  <a:srgbClr val="000000"/>
                </a:solidFill>
                <a:latin typeface="TimesNewRomanPSMT"/>
              </a:rPr>
              <a:t>. </a:t>
            </a:r>
            <a:endParaRPr lang="fr-FR" sz="2800" dirty="0" smtClean="0">
              <a:solidFill>
                <a:srgbClr val="000000"/>
              </a:solidFill>
              <a:latin typeface="TimesNewRomanPSMT"/>
            </a:endParaRPr>
          </a:p>
          <a:p>
            <a:pPr algn="just">
              <a:lnSpc>
                <a:spcPct val="150000"/>
              </a:lnSpc>
            </a:pPr>
            <a:endParaRPr lang="fr-FR" sz="2800" dirty="0" smtClean="0">
              <a:solidFill>
                <a:srgbClr val="000000"/>
              </a:solidFill>
              <a:latin typeface="TimesNewRomanPSMT"/>
            </a:endParaRPr>
          </a:p>
          <a:p>
            <a:pPr algn="just">
              <a:lnSpc>
                <a:spcPct val="150000"/>
              </a:lnSpc>
            </a:pPr>
            <a:r>
              <a:rPr lang="fr-FR" sz="2800" dirty="0" smtClean="0">
                <a:solidFill>
                  <a:srgbClr val="000000"/>
                </a:solidFill>
                <a:latin typeface="TimesNewRomanPSMT"/>
              </a:rPr>
              <a:t>Une </a:t>
            </a:r>
            <a:r>
              <a:rPr lang="fr-FR" sz="2800" dirty="0">
                <a:solidFill>
                  <a:srgbClr val="000000"/>
                </a:solidFill>
                <a:latin typeface="TimesNewRomanPSMT"/>
              </a:rPr>
              <a:t>eau usée est généralement un mélange de matières polluantes répondant </a:t>
            </a:r>
            <a:r>
              <a:rPr lang="fr-FR" sz="2800" dirty="0" smtClean="0">
                <a:solidFill>
                  <a:srgbClr val="000000"/>
                </a:solidFill>
                <a:latin typeface="TimesNewRomanPSMT"/>
              </a:rPr>
              <a:t>à ces </a:t>
            </a:r>
            <a:r>
              <a:rPr lang="fr-FR" sz="2800" dirty="0">
                <a:solidFill>
                  <a:srgbClr val="000000"/>
                </a:solidFill>
                <a:latin typeface="TimesNewRomanPSMT"/>
              </a:rPr>
              <a:t>catégories, dispersées ou dissoutes dans l’eau qui a servi aux besoins domestiques </a:t>
            </a:r>
            <a:r>
              <a:rPr lang="fr-FR" sz="2800" dirty="0" smtClean="0">
                <a:solidFill>
                  <a:srgbClr val="000000"/>
                </a:solidFill>
                <a:latin typeface="TimesNewRomanPSMT"/>
              </a:rPr>
              <a:t>ou industriels</a:t>
            </a:r>
            <a:r>
              <a:rPr lang="fr-FR" sz="2800" dirty="0">
                <a:solidFill>
                  <a:srgbClr val="000000"/>
                </a:solidFill>
                <a:latin typeface="TimesNewRomanPSMT"/>
              </a:rPr>
              <a:t>. </a:t>
            </a:r>
            <a:endParaRPr lang="fr-FR" sz="2800" dirty="0" smtClean="0">
              <a:solidFill>
                <a:srgbClr val="000000"/>
              </a:solidFill>
              <a:latin typeface="TimesNewRomanPSMT"/>
            </a:endParaRPr>
          </a:p>
        </p:txBody>
      </p:sp>
    </p:spTree>
    <p:extLst>
      <p:ext uri="{BB962C8B-B14F-4D97-AF65-F5344CB8AC3E}">
        <p14:creationId xmlns:p14="http://schemas.microsoft.com/office/powerpoint/2010/main" val="1947378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3028" y="1209880"/>
            <a:ext cx="9579430" cy="4401205"/>
          </a:xfrm>
          <a:prstGeom prst="rect">
            <a:avLst/>
          </a:prstGeom>
        </p:spPr>
        <p:txBody>
          <a:bodyPr wrap="square">
            <a:spAutoFit/>
          </a:bodyPr>
          <a:lstStyle/>
          <a:p>
            <a:pPr algn="just">
              <a:lnSpc>
                <a:spcPct val="200000"/>
              </a:lnSpc>
            </a:pPr>
            <a:r>
              <a:rPr lang="fr-FR" sz="2800" dirty="0">
                <a:solidFill>
                  <a:srgbClr val="000000"/>
                </a:solidFill>
                <a:latin typeface="TimesNewRomanPSMT"/>
              </a:rPr>
              <a:t>Donc sous la terminologie d’eau résiduaire, on groupe des eaux d’origines très diverses qui ont perdu leurs puretés ; c'est-à-dire leurs propriétés naturelles par l’effet des polluants après avoir été utilisées dans des activités humaines (domestiques, industrielles ou agricoles).</a:t>
            </a:r>
            <a:endParaRPr lang="fr-FR" sz="2800" dirty="0"/>
          </a:p>
        </p:txBody>
      </p:sp>
    </p:spTree>
    <p:extLst>
      <p:ext uri="{BB962C8B-B14F-4D97-AF65-F5344CB8AC3E}">
        <p14:creationId xmlns:p14="http://schemas.microsoft.com/office/powerpoint/2010/main" val="460966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1168" y="2101334"/>
            <a:ext cx="6492483" cy="1446550"/>
          </a:xfrm>
          <a:prstGeom prst="rect">
            <a:avLst/>
          </a:prstGeom>
        </p:spPr>
        <p:txBody>
          <a:bodyPr wrap="none">
            <a:spAutoFit/>
          </a:bodyPr>
          <a:lstStyle/>
          <a:p>
            <a:pPr algn="ctr"/>
            <a:r>
              <a:rPr lang="fr-FR" sz="4400" dirty="0" smtClean="0">
                <a:solidFill>
                  <a:srgbClr val="333333"/>
                </a:solidFill>
                <a:latin typeface="Arial" panose="020B0604020202020204" pitchFamily="34" charset="0"/>
              </a:rPr>
              <a:t>Quelles sont les origines </a:t>
            </a:r>
          </a:p>
          <a:p>
            <a:pPr algn="ctr"/>
            <a:r>
              <a:rPr lang="fr-FR" sz="4400" dirty="0" smtClean="0">
                <a:solidFill>
                  <a:srgbClr val="333333"/>
                </a:solidFill>
                <a:latin typeface="Arial" panose="020B0604020202020204" pitchFamily="34" charset="0"/>
              </a:rPr>
              <a:t>des eaux usées?</a:t>
            </a:r>
            <a:endParaRPr lang="fr-FR" sz="4400" dirty="0"/>
          </a:p>
        </p:txBody>
      </p:sp>
    </p:spTree>
    <p:extLst>
      <p:ext uri="{BB962C8B-B14F-4D97-AF65-F5344CB8AC3E}">
        <p14:creationId xmlns:p14="http://schemas.microsoft.com/office/powerpoint/2010/main" val="2966194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9052" y="544677"/>
            <a:ext cx="5031955" cy="584775"/>
          </a:xfrm>
          <a:prstGeom prst="rect">
            <a:avLst/>
          </a:prstGeom>
        </p:spPr>
        <p:txBody>
          <a:bodyPr wrap="none">
            <a:spAutoFit/>
          </a:bodyPr>
          <a:lstStyle/>
          <a:p>
            <a:r>
              <a:rPr lang="fr-FR" sz="3200" b="1" dirty="0" smtClean="0">
                <a:solidFill>
                  <a:srgbClr val="333333"/>
                </a:solidFill>
                <a:latin typeface="Arial" panose="020B0604020202020204" pitchFamily="34" charset="0"/>
              </a:rPr>
              <a:t>L’origine des eaux usées</a:t>
            </a:r>
            <a:endParaRPr lang="fr-FR" sz="3200" b="1" dirty="0"/>
          </a:p>
        </p:txBody>
      </p:sp>
      <p:sp>
        <p:nvSpPr>
          <p:cNvPr id="3" name="Rectangle 2"/>
          <p:cNvSpPr/>
          <p:nvPr/>
        </p:nvSpPr>
        <p:spPr>
          <a:xfrm>
            <a:off x="377371" y="1326351"/>
            <a:ext cx="9013372" cy="4832092"/>
          </a:xfrm>
          <a:prstGeom prst="rect">
            <a:avLst/>
          </a:prstGeom>
        </p:spPr>
        <p:txBody>
          <a:bodyPr wrap="square">
            <a:spAutoFit/>
          </a:bodyPr>
          <a:lstStyle/>
          <a:p>
            <a:pPr algn="just"/>
            <a:r>
              <a:rPr lang="fr-FR" sz="2800" b="1" dirty="0" smtClean="0">
                <a:solidFill>
                  <a:srgbClr val="000000"/>
                </a:solidFill>
                <a:latin typeface="Arial" panose="020B0604020202020204" pitchFamily="34" charset="0"/>
                <a:cs typeface="Arial" panose="020B0604020202020204" pitchFamily="34" charset="0"/>
              </a:rPr>
              <a:t>1- Les </a:t>
            </a:r>
            <a:r>
              <a:rPr lang="fr-FR" sz="2800" b="1" dirty="0">
                <a:solidFill>
                  <a:srgbClr val="000000"/>
                </a:solidFill>
                <a:latin typeface="Arial" panose="020B0604020202020204" pitchFamily="34" charset="0"/>
                <a:cs typeface="Arial" panose="020B0604020202020204" pitchFamily="34" charset="0"/>
              </a:rPr>
              <a:t>eaux usées </a:t>
            </a:r>
            <a:r>
              <a:rPr lang="fr-FR" sz="2800" b="1" dirty="0" smtClean="0">
                <a:solidFill>
                  <a:srgbClr val="000000"/>
                </a:solidFill>
                <a:latin typeface="Arial" panose="020B0604020202020204" pitchFamily="34" charset="0"/>
                <a:cs typeface="Arial" panose="020B0604020202020204" pitchFamily="34" charset="0"/>
              </a:rPr>
              <a:t>domestiques</a:t>
            </a:r>
          </a:p>
          <a:p>
            <a:pPr algn="just"/>
            <a:endParaRPr lang="fr-FR" sz="2800" dirty="0" smtClean="0">
              <a:solidFill>
                <a:srgbClr val="000000"/>
              </a:solidFill>
              <a:latin typeface="Arial" panose="020B0604020202020204" pitchFamily="34" charset="0"/>
              <a:cs typeface="Arial" panose="020B0604020202020204" pitchFamily="34" charset="0"/>
            </a:endParaRPr>
          </a:p>
          <a:p>
            <a:pPr algn="just"/>
            <a:r>
              <a:rPr lang="fr-FR" sz="2800" dirty="0" smtClean="0">
                <a:solidFill>
                  <a:srgbClr val="000000"/>
                </a:solidFill>
                <a:latin typeface="TimesNewRomanPSMT"/>
              </a:rPr>
              <a:t>A- Des </a:t>
            </a:r>
            <a:r>
              <a:rPr lang="fr-FR" sz="2800" dirty="0">
                <a:solidFill>
                  <a:srgbClr val="000000"/>
                </a:solidFill>
                <a:latin typeface="TimesNewRomanPSMT"/>
              </a:rPr>
              <a:t>eaux de cuisine qui contiennent des matières minérales en suspension provenant du lavage des légumes, des substances alimentaires à base de matières organiques (glucides, lipides, protides) et des produit détergents utilisés pour le lavage de la vaisselle et ayant pour effet la solubilisation des graisses </a:t>
            </a:r>
            <a:r>
              <a:rPr lang="fr-FR" sz="2800" dirty="0" smtClean="0">
                <a:solidFill>
                  <a:srgbClr val="000000"/>
                </a:solidFill>
                <a:latin typeface="TimesNewRomanPSMT"/>
              </a:rPr>
              <a:t>;</a:t>
            </a:r>
          </a:p>
          <a:p>
            <a:pPr algn="just"/>
            <a:endParaRPr lang="fr-FR" sz="2800" dirty="0">
              <a:solidFill>
                <a:srgbClr val="000000"/>
              </a:solidFill>
              <a:latin typeface="TimesNewRomanPSMT"/>
            </a:endParaRPr>
          </a:p>
          <a:p>
            <a:pPr algn="just"/>
            <a:r>
              <a:rPr lang="fr-FR" sz="2800" dirty="0" smtClean="0">
                <a:solidFill>
                  <a:srgbClr val="000000"/>
                </a:solidFill>
                <a:latin typeface="TimesNewRomanPSMT"/>
              </a:rPr>
              <a:t>B- Des </a:t>
            </a:r>
            <a:r>
              <a:rPr lang="fr-FR" sz="2800" dirty="0">
                <a:solidFill>
                  <a:srgbClr val="000000"/>
                </a:solidFill>
                <a:latin typeface="TimesNewRomanPSMT"/>
              </a:rPr>
              <a:t>eaux de buanderie contenant principalement des détergents </a:t>
            </a:r>
            <a:r>
              <a:rPr lang="fr-FR" sz="2800" dirty="0" smtClean="0">
                <a:solidFill>
                  <a:srgbClr val="000000"/>
                </a:solidFill>
                <a:latin typeface="TimesNewRomanPSMT"/>
              </a:rPr>
              <a:t>;</a:t>
            </a:r>
            <a:endParaRPr lang="fr-FR" sz="2800" dirty="0">
              <a:solidFill>
                <a:srgbClr val="000000"/>
              </a:solidFill>
              <a:latin typeface="TimesNewRomanPSMT"/>
            </a:endParaRPr>
          </a:p>
        </p:txBody>
      </p:sp>
      <p:pic>
        <p:nvPicPr>
          <p:cNvPr id="4" name="Image 3"/>
          <p:cNvPicPr>
            <a:picLocks noChangeAspect="1"/>
          </p:cNvPicPr>
          <p:nvPr/>
        </p:nvPicPr>
        <p:blipFill>
          <a:blip r:embed="rId2"/>
          <a:stretch>
            <a:fillRect/>
          </a:stretch>
        </p:blipFill>
        <p:spPr>
          <a:xfrm>
            <a:off x="9593943" y="1504721"/>
            <a:ext cx="2365830" cy="2236649"/>
          </a:xfrm>
          <a:prstGeom prst="rect">
            <a:avLst/>
          </a:prstGeom>
        </p:spPr>
      </p:pic>
      <p:pic>
        <p:nvPicPr>
          <p:cNvPr id="5" name="Image 4"/>
          <p:cNvPicPr>
            <a:picLocks noChangeAspect="1"/>
          </p:cNvPicPr>
          <p:nvPr/>
        </p:nvPicPr>
        <p:blipFill>
          <a:blip r:embed="rId3"/>
          <a:stretch>
            <a:fillRect/>
          </a:stretch>
        </p:blipFill>
        <p:spPr>
          <a:xfrm>
            <a:off x="9593943" y="3957841"/>
            <a:ext cx="2365830" cy="2297815"/>
          </a:xfrm>
          <a:prstGeom prst="rect">
            <a:avLst/>
          </a:prstGeom>
        </p:spPr>
      </p:pic>
    </p:spTree>
    <p:extLst>
      <p:ext uri="{BB962C8B-B14F-4D97-AF65-F5344CB8AC3E}">
        <p14:creationId xmlns:p14="http://schemas.microsoft.com/office/powerpoint/2010/main" val="2915810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0115" y="3503136"/>
            <a:ext cx="6473371" cy="3108543"/>
          </a:xfrm>
          <a:prstGeom prst="rect">
            <a:avLst/>
          </a:prstGeom>
        </p:spPr>
        <p:txBody>
          <a:bodyPr wrap="square">
            <a:spAutoFit/>
          </a:bodyPr>
          <a:lstStyle/>
          <a:p>
            <a:pPr marL="285750" indent="-285750" algn="just">
              <a:buFont typeface="Wingdings" panose="05000000000000000000" pitchFamily="2" charset="2"/>
              <a:buChar char="v"/>
            </a:pPr>
            <a:r>
              <a:rPr lang="fr-FR" sz="2800" dirty="0" smtClean="0">
                <a:solidFill>
                  <a:srgbClr val="000000"/>
                </a:solidFill>
                <a:latin typeface="Arial" panose="020B0604020202020204" pitchFamily="34" charset="0"/>
                <a:cs typeface="Arial" panose="020B0604020202020204" pitchFamily="34" charset="0"/>
              </a:rPr>
              <a:t>des </a:t>
            </a:r>
            <a:r>
              <a:rPr lang="fr-FR" sz="2800" dirty="0">
                <a:solidFill>
                  <a:srgbClr val="000000"/>
                </a:solidFill>
                <a:latin typeface="Arial" panose="020B0604020202020204" pitchFamily="34" charset="0"/>
                <a:cs typeface="Arial" panose="020B0604020202020204" pitchFamily="34" charset="0"/>
              </a:rPr>
              <a:t>W-C et des </a:t>
            </a:r>
            <a:r>
              <a:rPr lang="fr-FR" sz="2800" dirty="0" smtClean="0">
                <a:solidFill>
                  <a:srgbClr val="000000"/>
                </a:solidFill>
                <a:latin typeface="Arial" panose="020B0604020202020204" pitchFamily="34" charset="0"/>
                <a:cs typeface="Arial" panose="020B0604020202020204" pitchFamily="34" charset="0"/>
              </a:rPr>
              <a:t>urinoirs</a:t>
            </a:r>
            <a:r>
              <a:rPr lang="fr-FR" sz="2800" dirty="0">
                <a:solidFill>
                  <a:srgbClr val="000000"/>
                </a:solidFill>
                <a:latin typeface="Arial" panose="020B0604020202020204" pitchFamily="34" charset="0"/>
                <a:cs typeface="Arial" panose="020B0604020202020204" pitchFamily="34" charset="0"/>
              </a:rPr>
              <a:t> </a:t>
            </a:r>
            <a:r>
              <a:rPr lang="fr-FR" sz="2800" dirty="0" smtClean="0">
                <a:solidFill>
                  <a:srgbClr val="000000"/>
                </a:solidFill>
                <a:latin typeface="Arial" panose="020B0604020202020204" pitchFamily="34" charset="0"/>
                <a:cs typeface="Arial" panose="020B0604020202020204" pitchFamily="34" charset="0"/>
              </a:rPr>
              <a:t>(</a:t>
            </a:r>
            <a:r>
              <a:rPr lang="fr-FR" sz="2800" dirty="0">
                <a:solidFill>
                  <a:srgbClr val="000000"/>
                </a:solidFill>
                <a:latin typeface="TimesNewRomanPSMT"/>
              </a:rPr>
              <a:t>des </a:t>
            </a:r>
            <a:r>
              <a:rPr lang="fr-FR" sz="2800" dirty="0" smtClean="0">
                <a:solidFill>
                  <a:srgbClr val="000000"/>
                </a:solidFill>
                <a:latin typeface="TimesNewRomanPSMT"/>
              </a:rPr>
              <a:t>sanitaires), </a:t>
            </a:r>
            <a:r>
              <a:rPr lang="fr-FR" sz="2800" dirty="0">
                <a:solidFill>
                  <a:srgbClr val="000000"/>
                </a:solidFill>
                <a:latin typeface="TimesNewRomanPSMT"/>
              </a:rPr>
              <a:t>très chargées en matières organiques hydrocarbonées, en composés azotés, phosphatés et microorganisme.</a:t>
            </a:r>
            <a:endParaRPr lang="fr-FR" sz="2800" dirty="0"/>
          </a:p>
          <a:p>
            <a:pPr marL="1973263" algn="just"/>
            <a:endParaRPr lang="fr-FR" sz="2800" dirty="0" smtClean="0">
              <a:solidFill>
                <a:srgbClr val="000000"/>
              </a:solidFill>
              <a:latin typeface="Arial" panose="020B0604020202020204" pitchFamily="34" charset="0"/>
              <a:cs typeface="Arial" panose="020B0604020202020204" pitchFamily="34" charset="0"/>
            </a:endParaRPr>
          </a:p>
          <a:p>
            <a:pPr marL="1524000" indent="-285750" algn="just">
              <a:buFont typeface="Wingdings" panose="05000000000000000000" pitchFamily="2" charset="2"/>
              <a:buChar char="Ø"/>
            </a:pPr>
            <a:r>
              <a:rPr lang="fr-FR" sz="2800" dirty="0" smtClean="0">
                <a:solidFill>
                  <a:srgbClr val="FF0000"/>
                </a:solidFill>
                <a:latin typeface="Arial" panose="020B0604020202020204" pitchFamily="34" charset="0"/>
                <a:cs typeface="Arial" panose="020B0604020202020204" pitchFamily="34" charset="0"/>
              </a:rPr>
              <a:t> les </a:t>
            </a:r>
            <a:r>
              <a:rPr lang="fr-FR" sz="2800" dirty="0">
                <a:solidFill>
                  <a:srgbClr val="FF0000"/>
                </a:solidFill>
                <a:latin typeface="Arial" panose="020B0604020202020204" pitchFamily="34" charset="0"/>
                <a:cs typeface="Arial" panose="020B0604020202020204" pitchFamily="34" charset="0"/>
              </a:rPr>
              <a:t>eaux </a:t>
            </a:r>
            <a:r>
              <a:rPr lang="fr-FR" sz="2800" dirty="0" smtClean="0">
                <a:solidFill>
                  <a:srgbClr val="FF0000"/>
                </a:solidFill>
                <a:latin typeface="Arial" panose="020B0604020202020204" pitchFamily="34" charset="0"/>
                <a:cs typeface="Arial" panose="020B0604020202020204" pitchFamily="34" charset="0"/>
              </a:rPr>
              <a:t>vannes</a:t>
            </a:r>
            <a:endParaRPr lang="fr-FR" sz="2800" dirty="0">
              <a:solidFill>
                <a:srgbClr val="FF0000"/>
              </a:solidFill>
              <a:latin typeface="Arial" panose="020B0604020202020204" pitchFamily="34" charset="0"/>
              <a:cs typeface="Arial" panose="020B0604020202020204" pitchFamily="34" charset="0"/>
            </a:endParaRPr>
          </a:p>
        </p:txBody>
      </p:sp>
      <p:sp>
        <p:nvSpPr>
          <p:cNvPr id="4" name="Rectangle 3"/>
          <p:cNvSpPr/>
          <p:nvPr/>
        </p:nvSpPr>
        <p:spPr>
          <a:xfrm>
            <a:off x="1422401" y="680722"/>
            <a:ext cx="6691086" cy="2677656"/>
          </a:xfrm>
          <a:prstGeom prst="rect">
            <a:avLst/>
          </a:prstGeom>
        </p:spPr>
        <p:txBody>
          <a:bodyPr wrap="square">
            <a:spAutoFit/>
          </a:bodyPr>
          <a:lstStyle/>
          <a:p>
            <a:pPr algn="just"/>
            <a:r>
              <a:rPr lang="fr-FR" sz="2800" dirty="0" smtClean="0">
                <a:solidFill>
                  <a:srgbClr val="000000"/>
                </a:solidFill>
                <a:latin typeface="TimesNewRomanPSMT"/>
              </a:rPr>
              <a:t>C- Des </a:t>
            </a:r>
            <a:r>
              <a:rPr lang="fr-FR" sz="2800" dirty="0">
                <a:solidFill>
                  <a:srgbClr val="000000"/>
                </a:solidFill>
                <a:latin typeface="TimesNewRomanPSMT"/>
              </a:rPr>
              <a:t>eaux de salle de bain chargées en produits utilisés pour l’hygiène corporelle, généralement des matières grasses </a:t>
            </a:r>
            <a:r>
              <a:rPr lang="fr-FR" sz="2800" dirty="0" smtClean="0">
                <a:solidFill>
                  <a:srgbClr val="000000"/>
                </a:solidFill>
                <a:latin typeface="TimesNewRomanPSMT"/>
              </a:rPr>
              <a:t>hydrocarbonées.</a:t>
            </a:r>
            <a:endParaRPr lang="fr-FR" sz="2800" dirty="0">
              <a:solidFill>
                <a:srgbClr val="000000"/>
              </a:solidFill>
              <a:latin typeface="Arial" panose="020B0604020202020204" pitchFamily="34" charset="0"/>
              <a:cs typeface="Arial" panose="020B0604020202020204" pitchFamily="34" charset="0"/>
            </a:endParaRPr>
          </a:p>
          <a:p>
            <a:pPr marL="1524000" indent="-457200" algn="just">
              <a:buFont typeface="Wingdings" panose="05000000000000000000" pitchFamily="2" charset="2"/>
              <a:buChar char="Ø"/>
            </a:pPr>
            <a:r>
              <a:rPr lang="fr-FR" sz="2800" dirty="0" smtClean="0">
                <a:solidFill>
                  <a:srgbClr val="FF0000"/>
                </a:solidFill>
                <a:latin typeface="Arial" panose="020B0604020202020204" pitchFamily="34" charset="0"/>
                <a:cs typeface="Arial" panose="020B0604020202020204" pitchFamily="34" charset="0"/>
              </a:rPr>
              <a:t>A, B et C se sont les </a:t>
            </a:r>
            <a:r>
              <a:rPr lang="fr-FR" sz="2800" dirty="0">
                <a:solidFill>
                  <a:srgbClr val="FF0000"/>
                </a:solidFill>
                <a:latin typeface="Arial" panose="020B0604020202020204" pitchFamily="34" charset="0"/>
                <a:cs typeface="Arial" panose="020B0604020202020204" pitchFamily="34" charset="0"/>
              </a:rPr>
              <a:t>eaux </a:t>
            </a:r>
            <a:r>
              <a:rPr lang="fr-FR" sz="2800" dirty="0" smtClean="0">
                <a:solidFill>
                  <a:srgbClr val="FF0000"/>
                </a:solidFill>
                <a:latin typeface="Arial" panose="020B0604020202020204" pitchFamily="34" charset="0"/>
                <a:cs typeface="Arial" panose="020B0604020202020204" pitchFamily="34" charset="0"/>
              </a:rPr>
              <a:t>ménagères</a:t>
            </a:r>
            <a:endParaRPr lang="fr-FR" sz="2800" dirty="0">
              <a:solidFill>
                <a:srgbClr val="FF0000"/>
              </a:solidFill>
              <a:latin typeface="Arial" panose="020B0604020202020204" pitchFamily="34" charset="0"/>
              <a:cs typeface="Arial" panose="020B0604020202020204" pitchFamily="34" charset="0"/>
            </a:endParaRPr>
          </a:p>
        </p:txBody>
      </p:sp>
      <p:pic>
        <p:nvPicPr>
          <p:cNvPr id="5" name="Image 4"/>
          <p:cNvPicPr>
            <a:picLocks noChangeAspect="1"/>
          </p:cNvPicPr>
          <p:nvPr/>
        </p:nvPicPr>
        <p:blipFill>
          <a:blip r:embed="rId2"/>
          <a:stretch>
            <a:fillRect/>
          </a:stretch>
        </p:blipFill>
        <p:spPr>
          <a:xfrm>
            <a:off x="8937397" y="1002825"/>
            <a:ext cx="2619375" cy="2033449"/>
          </a:xfrm>
          <a:prstGeom prst="rect">
            <a:avLst/>
          </a:prstGeom>
        </p:spPr>
      </p:pic>
    </p:spTree>
    <p:extLst>
      <p:ext uri="{BB962C8B-B14F-4D97-AF65-F5344CB8AC3E}">
        <p14:creationId xmlns:p14="http://schemas.microsoft.com/office/powerpoint/2010/main" val="1115094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8229" y="1120676"/>
            <a:ext cx="10014857" cy="4401205"/>
          </a:xfrm>
          <a:prstGeom prst="rect">
            <a:avLst/>
          </a:prstGeom>
        </p:spPr>
        <p:txBody>
          <a:bodyPr wrap="square">
            <a:spAutoFit/>
          </a:bodyPr>
          <a:lstStyle/>
          <a:p>
            <a:pPr algn="just"/>
            <a:r>
              <a:rPr lang="fr-FR" sz="2800" b="1" dirty="0" smtClean="0">
                <a:solidFill>
                  <a:srgbClr val="000000"/>
                </a:solidFill>
                <a:latin typeface="Arial" panose="020B0604020202020204" pitchFamily="34" charset="0"/>
                <a:cs typeface="Arial" panose="020B0604020202020204" pitchFamily="34" charset="0"/>
              </a:rPr>
              <a:t>2- Origine agricole</a:t>
            </a:r>
          </a:p>
          <a:p>
            <a:pPr algn="just"/>
            <a:endParaRPr lang="fr-FR" sz="2800" dirty="0" smtClean="0">
              <a:solidFill>
                <a:srgbClr val="000000"/>
              </a:solidFill>
              <a:latin typeface="Arial" panose="020B0604020202020204" pitchFamily="34" charset="0"/>
              <a:cs typeface="Arial" panose="020B0604020202020204" pitchFamily="34" charset="0"/>
            </a:endParaRPr>
          </a:p>
          <a:p>
            <a:pPr algn="just"/>
            <a:r>
              <a:rPr lang="fr-FR" sz="2800" dirty="0" smtClean="0">
                <a:solidFill>
                  <a:srgbClr val="000000"/>
                </a:solidFill>
                <a:latin typeface="Arial" panose="020B0604020202020204" pitchFamily="34" charset="0"/>
                <a:cs typeface="Arial" panose="020B0604020202020204" pitchFamily="34" charset="0"/>
              </a:rPr>
              <a:t>Ce </a:t>
            </a:r>
            <a:r>
              <a:rPr lang="fr-FR" sz="2800" dirty="0">
                <a:solidFill>
                  <a:srgbClr val="000000"/>
                </a:solidFill>
                <a:latin typeface="Arial" panose="020B0604020202020204" pitchFamily="34" charset="0"/>
                <a:cs typeface="Arial" panose="020B0604020202020204" pitchFamily="34" charset="0"/>
              </a:rPr>
              <a:t>sont des eaux qui ont été polluées par des substances utilisées dans le </a:t>
            </a:r>
            <a:r>
              <a:rPr lang="fr-FR" sz="2800" dirty="0" smtClean="0">
                <a:solidFill>
                  <a:srgbClr val="000000"/>
                </a:solidFill>
                <a:latin typeface="Arial" panose="020B0604020202020204" pitchFamily="34" charset="0"/>
                <a:cs typeface="Arial" panose="020B0604020202020204" pitchFamily="34" charset="0"/>
              </a:rPr>
              <a:t>domaine agricole</a:t>
            </a:r>
            <a:r>
              <a:rPr lang="fr-FR" sz="2800" dirty="0">
                <a:solidFill>
                  <a:srgbClr val="000000"/>
                </a:solidFill>
                <a:latin typeface="Arial" panose="020B0604020202020204" pitchFamily="34" charset="0"/>
                <a:cs typeface="Arial" panose="020B0604020202020204" pitchFamily="34" charset="0"/>
              </a:rPr>
              <a:t>. </a:t>
            </a:r>
            <a:endParaRPr lang="fr-FR" sz="2800" dirty="0" smtClean="0">
              <a:solidFill>
                <a:srgbClr val="000000"/>
              </a:solidFill>
              <a:latin typeface="Arial" panose="020B0604020202020204" pitchFamily="34" charset="0"/>
              <a:cs typeface="Arial" panose="020B0604020202020204" pitchFamily="34" charset="0"/>
            </a:endParaRPr>
          </a:p>
          <a:p>
            <a:pPr algn="just"/>
            <a:endParaRPr lang="fr-FR" sz="2800" dirty="0">
              <a:solidFill>
                <a:srgbClr val="000000"/>
              </a:solidFill>
              <a:latin typeface="Arial" panose="020B0604020202020204" pitchFamily="34" charset="0"/>
              <a:cs typeface="Arial" panose="020B0604020202020204" pitchFamily="34" charset="0"/>
            </a:endParaRPr>
          </a:p>
          <a:p>
            <a:pPr algn="just"/>
            <a:r>
              <a:rPr lang="fr-FR" sz="2800" dirty="0" smtClean="0">
                <a:solidFill>
                  <a:srgbClr val="000000"/>
                </a:solidFill>
                <a:latin typeface="Arial" panose="020B0604020202020204" pitchFamily="34" charset="0"/>
                <a:cs typeface="Arial" panose="020B0604020202020204" pitchFamily="34" charset="0"/>
              </a:rPr>
              <a:t> </a:t>
            </a:r>
            <a:r>
              <a:rPr lang="fr-FR" sz="2800" dirty="0">
                <a:solidFill>
                  <a:srgbClr val="000000"/>
                </a:solidFill>
                <a:latin typeface="Arial" panose="020B0604020202020204" pitchFamily="34" charset="0"/>
                <a:cs typeface="Arial" panose="020B0604020202020204" pitchFamily="34" charset="0"/>
              </a:rPr>
              <a:t>Des fertilisants (engrais minéraux du commerce ou déjections animales </a:t>
            </a:r>
            <a:r>
              <a:rPr lang="fr-FR" sz="2800" dirty="0" smtClean="0">
                <a:solidFill>
                  <a:srgbClr val="000000"/>
                </a:solidFill>
                <a:latin typeface="Arial" panose="020B0604020202020204" pitchFamily="34" charset="0"/>
                <a:cs typeface="Arial" panose="020B0604020202020204" pitchFamily="34" charset="0"/>
              </a:rPr>
              <a:t>produites ou </a:t>
            </a:r>
            <a:r>
              <a:rPr lang="fr-FR" sz="2800" dirty="0">
                <a:solidFill>
                  <a:srgbClr val="000000"/>
                </a:solidFill>
                <a:latin typeface="Arial" panose="020B0604020202020204" pitchFamily="34" charset="0"/>
                <a:cs typeface="Arial" panose="020B0604020202020204" pitchFamily="34" charset="0"/>
              </a:rPr>
              <a:t>non sur l’exploitation) </a:t>
            </a:r>
            <a:r>
              <a:rPr lang="fr-FR" sz="2800" dirty="0" smtClean="0">
                <a:solidFill>
                  <a:srgbClr val="000000"/>
                </a:solidFill>
                <a:latin typeface="Arial" panose="020B0604020202020204" pitchFamily="34" charset="0"/>
                <a:cs typeface="Arial" panose="020B0604020202020204" pitchFamily="34" charset="0"/>
              </a:rPr>
              <a:t>;</a:t>
            </a:r>
          </a:p>
          <a:p>
            <a:pPr algn="just"/>
            <a:r>
              <a:rPr lang="fr-FR" sz="2800" dirty="0">
                <a:solidFill>
                  <a:srgbClr val="000000"/>
                </a:solidFill>
                <a:latin typeface="Arial" panose="020B0604020202020204" pitchFamily="34" charset="0"/>
                <a:cs typeface="Arial" panose="020B0604020202020204" pitchFamily="34" charset="0"/>
              </a:rPr>
              <a:t/>
            </a:r>
            <a:br>
              <a:rPr lang="fr-FR" sz="2800" dirty="0">
                <a:solidFill>
                  <a:srgbClr val="000000"/>
                </a:solidFill>
                <a:latin typeface="Arial" panose="020B0604020202020204" pitchFamily="34" charset="0"/>
                <a:cs typeface="Arial" panose="020B0604020202020204" pitchFamily="34" charset="0"/>
              </a:rPr>
            </a:br>
            <a:r>
              <a:rPr lang="fr-FR" sz="2800" dirty="0">
                <a:solidFill>
                  <a:srgbClr val="000000"/>
                </a:solidFill>
                <a:latin typeface="Arial" panose="020B0604020202020204" pitchFamily="34" charset="0"/>
                <a:cs typeface="Arial" panose="020B0604020202020204" pitchFamily="34" charset="0"/>
              </a:rPr>
              <a:t> Des produits phytosanitaires (herbicides, fongicides, insecticides</a:t>
            </a:r>
            <a:r>
              <a:rPr lang="fr-FR" sz="2800" dirty="0" smtClean="0">
                <a:solidFill>
                  <a:srgbClr val="000000"/>
                </a:solidFill>
                <a:latin typeface="Arial" panose="020B0604020202020204" pitchFamily="34" charset="0"/>
                <a:cs typeface="Arial" panose="020B0604020202020204" pitchFamily="34" charset="0"/>
              </a:rPr>
              <a:t>,…).</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7359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6572" y="752403"/>
            <a:ext cx="10072914" cy="5262979"/>
          </a:xfrm>
          <a:prstGeom prst="rect">
            <a:avLst/>
          </a:prstGeom>
        </p:spPr>
        <p:txBody>
          <a:bodyPr wrap="square">
            <a:spAutoFit/>
          </a:bodyPr>
          <a:lstStyle/>
          <a:p>
            <a:pPr algn="just"/>
            <a:r>
              <a:rPr lang="fr-FR" sz="2800" b="1" dirty="0" smtClean="0">
                <a:solidFill>
                  <a:srgbClr val="000000"/>
                </a:solidFill>
                <a:latin typeface="Arial" panose="020B0604020202020204" pitchFamily="34" charset="0"/>
                <a:cs typeface="Arial" panose="020B0604020202020204" pitchFamily="34" charset="0"/>
              </a:rPr>
              <a:t>3- Origine industrielle</a:t>
            </a:r>
            <a:r>
              <a:rPr lang="fr-FR" sz="2800" dirty="0" smtClean="0">
                <a:solidFill>
                  <a:srgbClr val="000000"/>
                </a:solidFill>
                <a:latin typeface="Arial" panose="020B0604020202020204" pitchFamily="34" charset="0"/>
                <a:cs typeface="Arial" panose="020B0604020202020204" pitchFamily="34" charset="0"/>
              </a:rPr>
              <a:t> </a:t>
            </a:r>
          </a:p>
          <a:p>
            <a:pPr algn="just"/>
            <a:endParaRPr lang="fr-FR" sz="2800" dirty="0">
              <a:solidFill>
                <a:srgbClr val="000000"/>
              </a:solidFill>
              <a:latin typeface="Arial" panose="020B0604020202020204" pitchFamily="34" charset="0"/>
              <a:cs typeface="Arial" panose="020B0604020202020204" pitchFamily="34" charset="0"/>
            </a:endParaRPr>
          </a:p>
          <a:p>
            <a:pPr algn="just"/>
            <a:r>
              <a:rPr lang="fr-FR" sz="2800" dirty="0" smtClean="0">
                <a:solidFill>
                  <a:srgbClr val="000000"/>
                </a:solidFill>
                <a:latin typeface="Arial" panose="020B0604020202020204" pitchFamily="34" charset="0"/>
                <a:cs typeface="Arial" panose="020B0604020202020204" pitchFamily="34" charset="0"/>
              </a:rPr>
              <a:t>Les </a:t>
            </a:r>
            <a:r>
              <a:rPr lang="fr-FR" sz="2800" dirty="0">
                <a:solidFill>
                  <a:srgbClr val="000000"/>
                </a:solidFill>
                <a:latin typeface="Arial" panose="020B0604020202020204" pitchFamily="34" charset="0"/>
                <a:cs typeface="Arial" panose="020B0604020202020204" pitchFamily="34" charset="0"/>
              </a:rPr>
              <a:t>établissements industrieux utilisent une </a:t>
            </a:r>
            <a:r>
              <a:rPr lang="fr-FR" sz="2800" dirty="0" smtClean="0">
                <a:solidFill>
                  <a:srgbClr val="000000"/>
                </a:solidFill>
                <a:latin typeface="Arial" panose="020B0604020202020204" pitchFamily="34" charset="0"/>
                <a:cs typeface="Arial" panose="020B0604020202020204" pitchFamily="34" charset="0"/>
              </a:rPr>
              <a:t>quantité importante </a:t>
            </a:r>
            <a:r>
              <a:rPr lang="fr-FR" sz="2800" dirty="0">
                <a:solidFill>
                  <a:srgbClr val="000000"/>
                </a:solidFill>
                <a:latin typeface="Arial" panose="020B0604020202020204" pitchFamily="34" charset="0"/>
                <a:cs typeface="Arial" panose="020B0604020202020204" pitchFamily="34" charset="0"/>
              </a:rPr>
              <a:t>d’eau qui tout en restant nécessaire à leur bonne marche, n’est </a:t>
            </a:r>
            <a:r>
              <a:rPr lang="fr-FR" sz="2800" dirty="0" smtClean="0">
                <a:solidFill>
                  <a:srgbClr val="000000"/>
                </a:solidFill>
                <a:latin typeface="Arial" panose="020B0604020202020204" pitchFamily="34" charset="0"/>
                <a:cs typeface="Arial" panose="020B0604020202020204" pitchFamily="34" charset="0"/>
              </a:rPr>
              <a:t>réellement consommée </a:t>
            </a:r>
            <a:r>
              <a:rPr lang="fr-FR" sz="2800" dirty="0">
                <a:solidFill>
                  <a:srgbClr val="000000"/>
                </a:solidFill>
                <a:latin typeface="Arial" panose="020B0604020202020204" pitchFamily="34" charset="0"/>
                <a:cs typeface="Arial" panose="020B0604020202020204" pitchFamily="34" charset="0"/>
              </a:rPr>
              <a:t>qu’en très faible partie le reste est rejeté. </a:t>
            </a:r>
            <a:endParaRPr lang="fr-FR" sz="2800" dirty="0" smtClean="0">
              <a:solidFill>
                <a:srgbClr val="000000"/>
              </a:solidFill>
              <a:latin typeface="Arial" panose="020B0604020202020204" pitchFamily="34" charset="0"/>
              <a:cs typeface="Arial" panose="020B0604020202020204" pitchFamily="34" charset="0"/>
            </a:endParaRPr>
          </a:p>
          <a:p>
            <a:pPr algn="just"/>
            <a:endParaRPr lang="fr-FR" sz="2800" dirty="0">
              <a:solidFill>
                <a:srgbClr val="00000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
            </a:pPr>
            <a:r>
              <a:rPr lang="fr-FR" sz="2800" dirty="0">
                <a:latin typeface="Arial" panose="020B0604020202020204" pitchFamily="34" charset="0"/>
                <a:cs typeface="Arial" panose="020B0604020202020204" pitchFamily="34" charset="0"/>
              </a:rPr>
              <a:t>Pollution due aux matières en suspension minérales (Lavage de charbon, </a:t>
            </a:r>
            <a:r>
              <a:rPr lang="fr-FR" sz="2800" dirty="0" smtClean="0">
                <a:latin typeface="Arial" panose="020B0604020202020204" pitchFamily="34" charset="0"/>
                <a:cs typeface="Arial" panose="020B0604020202020204" pitchFamily="34" charset="0"/>
              </a:rPr>
              <a:t>carrière, tamisage </a:t>
            </a:r>
            <a:r>
              <a:rPr lang="fr-FR" sz="2800" dirty="0">
                <a:latin typeface="Arial" panose="020B0604020202020204" pitchFamily="34" charset="0"/>
                <a:cs typeface="Arial" panose="020B0604020202020204" pitchFamily="34" charset="0"/>
              </a:rPr>
              <a:t>du sable et gravier, industries productrices d’engrais phosphatés….) </a:t>
            </a:r>
            <a:r>
              <a:rPr lang="fr-FR" sz="2800" dirty="0" smtClean="0">
                <a:latin typeface="Arial" panose="020B0604020202020204" pitchFamily="34" charset="0"/>
                <a:cs typeface="Arial" panose="020B0604020202020204" pitchFamily="34" charset="0"/>
              </a:rPr>
              <a:t>;</a:t>
            </a:r>
          </a:p>
          <a:p>
            <a:pPr marL="285750" indent="-285750" algn="just">
              <a:buFont typeface="Wingdings" panose="05000000000000000000" pitchFamily="2" charset="2"/>
              <a:buChar char="§"/>
            </a:pPr>
            <a:r>
              <a:rPr lang="fr-FR" sz="2800" dirty="0" smtClean="0">
                <a:latin typeface="Arial" panose="020B0604020202020204" pitchFamily="34" charset="0"/>
                <a:cs typeface="Arial" panose="020B0604020202020204" pitchFamily="34" charset="0"/>
              </a:rPr>
              <a:t>Pollution </a:t>
            </a:r>
            <a:r>
              <a:rPr lang="fr-FR" sz="2800" dirty="0">
                <a:latin typeface="Arial" panose="020B0604020202020204" pitchFamily="34" charset="0"/>
                <a:cs typeface="Arial" panose="020B0604020202020204" pitchFamily="34" charset="0"/>
              </a:rPr>
              <a:t>due aux matières en solution minérales (usine de </a:t>
            </a:r>
            <a:r>
              <a:rPr lang="fr-FR" sz="2800" dirty="0" smtClean="0">
                <a:latin typeface="Arial" panose="020B0604020202020204" pitchFamily="34" charset="0"/>
                <a:cs typeface="Arial" panose="020B0604020202020204" pitchFamily="34" charset="0"/>
              </a:rPr>
              <a:t>décapage, galvanisation</a:t>
            </a:r>
            <a:r>
              <a:rPr lang="fr-FR" sz="2800" dirty="0">
                <a:latin typeface="Arial" panose="020B0604020202020204" pitchFamily="34" charset="0"/>
                <a:cs typeface="Arial" panose="020B0604020202020204" pitchFamily="34" charset="0"/>
              </a:rPr>
              <a:t>…) </a:t>
            </a:r>
            <a:r>
              <a:rPr lang="fr-FR" sz="2800" dirty="0" smtClean="0">
                <a:latin typeface="Arial" panose="020B0604020202020204" pitchFamily="34" charset="0"/>
                <a:cs typeface="Arial" panose="020B0604020202020204" pitchFamily="34" charset="0"/>
              </a:rPr>
              <a:t>;</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596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2743" y="1504353"/>
            <a:ext cx="9739086" cy="4401205"/>
          </a:xfrm>
          <a:prstGeom prst="rect">
            <a:avLst/>
          </a:prstGeom>
        </p:spPr>
        <p:txBody>
          <a:bodyPr wrap="square">
            <a:spAutoFit/>
          </a:bodyPr>
          <a:lstStyle/>
          <a:p>
            <a:pPr marL="285750" indent="-285750" algn="just">
              <a:buFont typeface="Wingdings" panose="05000000000000000000" pitchFamily="2" charset="2"/>
              <a:buChar char="§"/>
            </a:pPr>
            <a:r>
              <a:rPr lang="fr-FR" sz="2800" dirty="0">
                <a:solidFill>
                  <a:srgbClr val="000000"/>
                </a:solidFill>
                <a:latin typeface="TimesNewRomanPSMT"/>
              </a:rPr>
              <a:t>Pollution due aux matières organiques et graisses (industries </a:t>
            </a:r>
            <a:r>
              <a:rPr lang="fr-FR" sz="2800" dirty="0" smtClean="0">
                <a:solidFill>
                  <a:srgbClr val="000000"/>
                </a:solidFill>
                <a:latin typeface="TimesNewRomanPSMT"/>
              </a:rPr>
              <a:t>agroalimentaires, équarrissages</a:t>
            </a:r>
            <a:r>
              <a:rPr lang="fr-FR" sz="2800" dirty="0">
                <a:solidFill>
                  <a:srgbClr val="000000"/>
                </a:solidFill>
                <a:latin typeface="TimesNewRomanPSMT"/>
              </a:rPr>
              <a:t>, pâte à papier…) </a:t>
            </a:r>
            <a:r>
              <a:rPr lang="fr-FR" sz="2800" dirty="0" smtClean="0">
                <a:solidFill>
                  <a:srgbClr val="000000"/>
                </a:solidFill>
                <a:latin typeface="TimesNewRomanPSMT"/>
              </a:rPr>
              <a:t>;</a:t>
            </a:r>
          </a:p>
          <a:p>
            <a:pPr algn="just"/>
            <a:endParaRPr lang="fr-FR" sz="2800" dirty="0" smtClean="0">
              <a:solidFill>
                <a:srgbClr val="000000"/>
              </a:solidFill>
              <a:latin typeface="TimesNewRomanPSMT"/>
            </a:endParaRPr>
          </a:p>
          <a:p>
            <a:pPr marL="285750" indent="-285750" algn="just">
              <a:buFont typeface="Wingdings" panose="05000000000000000000" pitchFamily="2" charset="2"/>
              <a:buChar char="§"/>
            </a:pPr>
            <a:r>
              <a:rPr lang="fr-FR" sz="2800" dirty="0" smtClean="0">
                <a:solidFill>
                  <a:srgbClr val="000000"/>
                </a:solidFill>
                <a:latin typeface="TimesNewRomanPSMT"/>
              </a:rPr>
              <a:t>Pollution </a:t>
            </a:r>
            <a:r>
              <a:rPr lang="fr-FR" sz="2800" dirty="0">
                <a:solidFill>
                  <a:srgbClr val="000000"/>
                </a:solidFill>
                <a:latin typeface="TimesNewRomanPSMT"/>
              </a:rPr>
              <a:t>due aux rejets hydrocarbonés et chimiques divers (raffineries de </a:t>
            </a:r>
            <a:r>
              <a:rPr lang="fr-FR" sz="2800" dirty="0" smtClean="0">
                <a:solidFill>
                  <a:srgbClr val="000000"/>
                </a:solidFill>
                <a:latin typeface="TimesNewRomanPSMT"/>
              </a:rPr>
              <a:t>pétrole, porcherie</a:t>
            </a:r>
            <a:r>
              <a:rPr lang="fr-FR" sz="2800" dirty="0">
                <a:solidFill>
                  <a:srgbClr val="000000"/>
                </a:solidFill>
                <a:latin typeface="TimesNewRomanPSMT"/>
              </a:rPr>
              <a:t>, produits pharmaceutiques…..) </a:t>
            </a:r>
            <a:r>
              <a:rPr lang="fr-FR" sz="2800" dirty="0" smtClean="0">
                <a:solidFill>
                  <a:srgbClr val="000000"/>
                </a:solidFill>
                <a:latin typeface="TimesNewRomanPSMT"/>
              </a:rPr>
              <a:t>;</a:t>
            </a:r>
          </a:p>
          <a:p>
            <a:pPr algn="just"/>
            <a:endParaRPr lang="fr-FR" sz="2800" dirty="0" smtClean="0">
              <a:solidFill>
                <a:srgbClr val="000000"/>
              </a:solidFill>
              <a:latin typeface="TimesNewRomanPSMT"/>
            </a:endParaRPr>
          </a:p>
          <a:p>
            <a:pPr marL="285750" indent="-285750" algn="just">
              <a:buFont typeface="Wingdings" panose="05000000000000000000" pitchFamily="2" charset="2"/>
              <a:buChar char="§"/>
            </a:pPr>
            <a:r>
              <a:rPr lang="fr-FR" sz="2800" dirty="0" smtClean="0">
                <a:solidFill>
                  <a:srgbClr val="000000"/>
                </a:solidFill>
                <a:latin typeface="TimesNewRomanPSMT"/>
              </a:rPr>
              <a:t>Pollution </a:t>
            </a:r>
            <a:r>
              <a:rPr lang="fr-FR" sz="2800" dirty="0">
                <a:solidFill>
                  <a:srgbClr val="000000"/>
                </a:solidFill>
                <a:latin typeface="TimesNewRomanPSMT"/>
              </a:rPr>
              <a:t>due aux rejets toxiques (déchets radioactifs non traités, </a:t>
            </a:r>
            <a:r>
              <a:rPr lang="fr-FR" sz="2800" dirty="0" smtClean="0">
                <a:solidFill>
                  <a:srgbClr val="000000"/>
                </a:solidFill>
                <a:latin typeface="TimesNewRomanPSMT"/>
              </a:rPr>
              <a:t>effluents radioactifs </a:t>
            </a:r>
            <a:r>
              <a:rPr lang="fr-FR" sz="2800" dirty="0">
                <a:solidFill>
                  <a:srgbClr val="000000"/>
                </a:solidFill>
                <a:latin typeface="TimesNewRomanPSMT"/>
              </a:rPr>
              <a:t>des industrie nucléaires</a:t>
            </a:r>
            <a:r>
              <a:rPr lang="fr-FR" sz="2800" dirty="0" smtClean="0">
                <a:solidFill>
                  <a:srgbClr val="000000"/>
                </a:solidFill>
                <a:latin typeface="TimesNewRomanPSMT"/>
              </a:rPr>
              <a:t>….).</a:t>
            </a:r>
            <a:endParaRPr lang="fr-FR" sz="2800" dirty="0"/>
          </a:p>
        </p:txBody>
      </p:sp>
    </p:spTree>
    <p:extLst>
      <p:ext uri="{BB962C8B-B14F-4D97-AF65-F5344CB8AC3E}">
        <p14:creationId xmlns:p14="http://schemas.microsoft.com/office/powerpoint/2010/main" val="8275083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5943" y="674584"/>
            <a:ext cx="10160000" cy="5016758"/>
          </a:xfrm>
          <a:prstGeom prst="rect">
            <a:avLst/>
          </a:prstGeom>
        </p:spPr>
        <p:txBody>
          <a:bodyPr wrap="square">
            <a:spAutoFit/>
          </a:bodyPr>
          <a:lstStyle/>
          <a:p>
            <a:pPr algn="just"/>
            <a:r>
              <a:rPr lang="fr-FR" sz="3200" b="1" dirty="0" smtClean="0">
                <a:latin typeface="Times New Roman" panose="02020603050405020304" pitchFamily="18" charset="0"/>
                <a:cs typeface="Times New Roman" panose="02020603050405020304" pitchFamily="18" charset="0"/>
              </a:rPr>
              <a:t>Les eaux industrielles </a:t>
            </a:r>
          </a:p>
          <a:p>
            <a:pPr marL="342900" indent="-342900" algn="just">
              <a:buFont typeface="Wingdings" panose="05000000000000000000" pitchFamily="2" charset="2"/>
              <a:buChar char="v"/>
            </a:pPr>
            <a:r>
              <a:rPr lang="fr-FR" sz="2400" dirty="0" smtClean="0">
                <a:latin typeface="Times New Roman" panose="02020603050405020304" pitchFamily="18" charset="0"/>
                <a:cs typeface="Times New Roman" panose="02020603050405020304" pitchFamily="18" charset="0"/>
              </a:rPr>
              <a:t>Elles </a:t>
            </a:r>
            <a:r>
              <a:rPr lang="fr-FR" sz="2400" dirty="0">
                <a:latin typeface="Times New Roman" panose="02020603050405020304" pitchFamily="18" charset="0"/>
                <a:cs typeface="Times New Roman" panose="02020603050405020304" pitchFamily="18" charset="0"/>
              </a:rPr>
              <a:t>sont très différentes des eaux usées domestiques.</a:t>
            </a:r>
          </a:p>
          <a:p>
            <a:pPr marL="342900" indent="-342900" algn="just">
              <a:buFont typeface="Wingdings" panose="05000000000000000000" pitchFamily="2" charset="2"/>
              <a:buChar char="v"/>
            </a:pPr>
            <a:r>
              <a:rPr lang="fr-FR" sz="2400" dirty="0">
                <a:latin typeface="Times New Roman" panose="02020603050405020304" pitchFamily="18" charset="0"/>
                <a:cs typeface="Times New Roman" panose="02020603050405020304" pitchFamily="18" charset="0"/>
              </a:rPr>
              <a:t>Leurs caractéristiques varient d'une industrie à l'autre. </a:t>
            </a:r>
          </a:p>
          <a:p>
            <a:pPr marL="342900" indent="-342900" algn="just">
              <a:buFont typeface="Wingdings" panose="05000000000000000000" pitchFamily="2" charset="2"/>
              <a:buChar char="v"/>
            </a:pPr>
            <a:r>
              <a:rPr lang="fr-FR" sz="2400" dirty="0">
                <a:latin typeface="Times New Roman" panose="02020603050405020304" pitchFamily="18" charset="0"/>
                <a:cs typeface="Times New Roman" panose="02020603050405020304" pitchFamily="18" charset="0"/>
              </a:rPr>
              <a:t>En plus de matières organiques, azotées ou phosphorées, elles peuvent également contenir des produits toxiques, des solvants, des métaux lourds, des micropolluants organiques, des hydrocarbures</a:t>
            </a:r>
            <a:r>
              <a:rPr lang="fr-FR" sz="2400" dirty="0" smtClean="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v"/>
            </a:pPr>
            <a:endParaRPr lang="fr-FR"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fr-FR" sz="2400" dirty="0">
                <a:latin typeface="Times New Roman" panose="02020603050405020304" pitchFamily="18" charset="0"/>
                <a:cs typeface="Times New Roman" panose="02020603050405020304" pitchFamily="18" charset="0"/>
              </a:rPr>
              <a:t>Certaines d'entre elles doivent faire l'objet d'un prétraitement de la part des industriels avant d'être rejetées dans les réseaux de collecte</a:t>
            </a:r>
            <a:r>
              <a:rPr lang="fr-FR" sz="2400" dirty="0" smtClean="0">
                <a:latin typeface="Times New Roman" panose="02020603050405020304" pitchFamily="18" charset="0"/>
                <a:cs typeface="Times New Roman" panose="02020603050405020304" pitchFamily="18" charset="0"/>
              </a:rPr>
              <a:t>.</a:t>
            </a:r>
          </a:p>
          <a:p>
            <a:pPr algn="just"/>
            <a:endParaRPr lang="fr-FR"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fr-FR" sz="2400" dirty="0">
                <a:latin typeface="Times New Roman" panose="02020603050405020304" pitchFamily="18" charset="0"/>
                <a:cs typeface="Times New Roman" panose="02020603050405020304" pitchFamily="18" charset="0"/>
              </a:rPr>
              <a:t>Elles sont mêlées aux eaux domestiques que lorsqu'elles ne présentent plus de danger pour les réseaux de collecte et ne perturbent pas le fonctionnement des usines de dépollution.</a:t>
            </a:r>
          </a:p>
        </p:txBody>
      </p:sp>
    </p:spTree>
    <p:extLst>
      <p:ext uri="{BB962C8B-B14F-4D97-AF65-F5344CB8AC3E}">
        <p14:creationId xmlns:p14="http://schemas.microsoft.com/office/powerpoint/2010/main" val="4181231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20996" t="20853" r="16535" b="28911"/>
          <a:stretch/>
        </p:blipFill>
        <p:spPr>
          <a:xfrm>
            <a:off x="1132113" y="391886"/>
            <a:ext cx="10421257" cy="6197600"/>
          </a:xfrm>
          <a:prstGeom prst="rect">
            <a:avLst/>
          </a:prstGeom>
        </p:spPr>
      </p:pic>
    </p:spTree>
    <p:extLst>
      <p:ext uri="{BB962C8B-B14F-4D97-AF65-F5344CB8AC3E}">
        <p14:creationId xmlns:p14="http://schemas.microsoft.com/office/powerpoint/2010/main" val="3015166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20885" t="35924" r="16535" b="19702"/>
          <a:stretch/>
        </p:blipFill>
        <p:spPr>
          <a:xfrm>
            <a:off x="754743" y="551543"/>
            <a:ext cx="11030857" cy="5921827"/>
          </a:xfrm>
          <a:prstGeom prst="rect">
            <a:avLst/>
          </a:prstGeom>
        </p:spPr>
      </p:pic>
    </p:spTree>
    <p:extLst>
      <p:ext uri="{BB962C8B-B14F-4D97-AF65-F5344CB8AC3E}">
        <p14:creationId xmlns:p14="http://schemas.microsoft.com/office/powerpoint/2010/main" val="417072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4009" y="1900312"/>
            <a:ext cx="8341194" cy="1938992"/>
          </a:xfrm>
          <a:prstGeom prst="rect">
            <a:avLst/>
          </a:prstGeom>
        </p:spPr>
        <p:txBody>
          <a:bodyPr wrap="none">
            <a:spAutoFit/>
          </a:bodyPr>
          <a:lstStyle/>
          <a:p>
            <a:pPr algn="ctr"/>
            <a:r>
              <a:rPr lang="fr-FR" sz="6000" dirty="0" smtClean="0">
                <a:solidFill>
                  <a:srgbClr val="000000"/>
                </a:solidFill>
                <a:latin typeface="Calibri" panose="020F0502020204030204" pitchFamily="34" charset="0"/>
              </a:rPr>
              <a:t>Quelle sont les l’impactes </a:t>
            </a:r>
          </a:p>
          <a:p>
            <a:pPr algn="ctr"/>
            <a:r>
              <a:rPr lang="fr-FR" sz="6000" dirty="0" smtClean="0">
                <a:solidFill>
                  <a:srgbClr val="000000"/>
                </a:solidFill>
                <a:latin typeface="Calibri" panose="020F0502020204030204" pitchFamily="34" charset="0"/>
              </a:rPr>
              <a:t>des eaux usées? </a:t>
            </a:r>
            <a:endParaRPr lang="fr-FR" sz="6000" dirty="0"/>
          </a:p>
        </p:txBody>
      </p:sp>
    </p:spTree>
    <p:extLst>
      <p:ext uri="{BB962C8B-B14F-4D97-AF65-F5344CB8AC3E}">
        <p14:creationId xmlns:p14="http://schemas.microsoft.com/office/powerpoint/2010/main" val="2518755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8514" y="1090082"/>
            <a:ext cx="10087428" cy="4524315"/>
          </a:xfrm>
          <a:prstGeom prst="rect">
            <a:avLst/>
          </a:prstGeom>
        </p:spPr>
        <p:txBody>
          <a:bodyPr wrap="square">
            <a:spAutoFit/>
          </a:bodyPr>
          <a:lstStyle/>
          <a:p>
            <a:pPr algn="just"/>
            <a:r>
              <a:rPr lang="fr-FR" sz="3600" b="1" dirty="0" smtClean="0">
                <a:solidFill>
                  <a:srgbClr val="231F20"/>
                </a:solidFill>
                <a:latin typeface="Lato-Light"/>
              </a:rPr>
              <a:t>Sur la santé </a:t>
            </a:r>
          </a:p>
          <a:p>
            <a:pPr algn="just"/>
            <a:endParaRPr lang="fr-FR" sz="3600" b="1" dirty="0" smtClean="0">
              <a:solidFill>
                <a:srgbClr val="231F20"/>
              </a:solidFill>
              <a:latin typeface="Lato-Light"/>
            </a:endParaRP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du fardeau des maladies en raison de la baisse de la qualité de l’eau </a:t>
            </a:r>
            <a:r>
              <a:rPr lang="fr-FR" sz="2400" dirty="0" smtClean="0">
                <a:solidFill>
                  <a:srgbClr val="231F20"/>
                </a:solidFill>
                <a:latin typeface="Lato-Light"/>
              </a:rPr>
              <a:t>potable</a:t>
            </a: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du fardeau des maladies en raison de la baisse de la qualité des eaux de </a:t>
            </a:r>
            <a:r>
              <a:rPr lang="fr-FR" sz="2400" dirty="0" smtClean="0">
                <a:solidFill>
                  <a:srgbClr val="231F20"/>
                </a:solidFill>
                <a:latin typeface="Lato-Light"/>
              </a:rPr>
              <a:t>baignade</a:t>
            </a: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du fardeau des maladies en raison de l’insalubrité des aliments (contamination </a:t>
            </a:r>
            <a:r>
              <a:rPr lang="fr-FR" sz="2400" dirty="0" smtClean="0">
                <a:solidFill>
                  <a:srgbClr val="231F20"/>
                </a:solidFill>
                <a:latin typeface="Lato-Light"/>
              </a:rPr>
              <a:t>du poisson</a:t>
            </a:r>
            <a:r>
              <a:rPr lang="fr-FR" sz="2400" dirty="0">
                <a:solidFill>
                  <a:srgbClr val="231F20"/>
                </a:solidFill>
                <a:latin typeface="Lato-Light"/>
              </a:rPr>
              <a:t>, des légumes et d’autres produits </a:t>
            </a:r>
            <a:r>
              <a:rPr lang="fr-FR" sz="2400" dirty="0" smtClean="0">
                <a:solidFill>
                  <a:srgbClr val="231F20"/>
                </a:solidFill>
                <a:latin typeface="Lato-Light"/>
              </a:rPr>
              <a:t>irrigués)</a:t>
            </a: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du risque de maladie si on travaille ou on joue dans une zone irriguée par des </a:t>
            </a:r>
            <a:r>
              <a:rPr lang="fr-FR" sz="2400" dirty="0" smtClean="0">
                <a:solidFill>
                  <a:srgbClr val="231F20"/>
                </a:solidFill>
                <a:latin typeface="Lato-Light"/>
              </a:rPr>
              <a:t>eaux usées</a:t>
            </a:r>
            <a:endParaRPr lang="fr-FR" sz="2400" dirty="0"/>
          </a:p>
        </p:txBody>
      </p:sp>
    </p:spTree>
    <p:extLst>
      <p:ext uri="{BB962C8B-B14F-4D97-AF65-F5344CB8AC3E}">
        <p14:creationId xmlns:p14="http://schemas.microsoft.com/office/powerpoint/2010/main" val="41050775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8514" y="1126982"/>
            <a:ext cx="8752114" cy="4524315"/>
          </a:xfrm>
          <a:prstGeom prst="rect">
            <a:avLst/>
          </a:prstGeom>
        </p:spPr>
        <p:txBody>
          <a:bodyPr wrap="square">
            <a:spAutoFit/>
          </a:bodyPr>
          <a:lstStyle/>
          <a:p>
            <a:r>
              <a:rPr lang="fr-FR" sz="3600" dirty="0" smtClean="0">
                <a:solidFill>
                  <a:srgbClr val="231F20"/>
                </a:solidFill>
                <a:latin typeface="Lato-Light"/>
              </a:rPr>
              <a:t>Sur l’environnement</a:t>
            </a:r>
          </a:p>
          <a:p>
            <a:endParaRPr lang="fr-FR" sz="3600" dirty="0" smtClean="0">
              <a:solidFill>
                <a:srgbClr val="231F20"/>
              </a:solidFill>
              <a:latin typeface="Lato-Light"/>
            </a:endParaRPr>
          </a:p>
          <a:p>
            <a:pPr marL="285750" indent="-285750">
              <a:buFont typeface="Wingdings" panose="05000000000000000000" pitchFamily="2" charset="2"/>
              <a:buChar char="§"/>
            </a:pPr>
            <a:r>
              <a:rPr lang="fr-FR" sz="2400" dirty="0" smtClean="0">
                <a:solidFill>
                  <a:srgbClr val="231F20"/>
                </a:solidFill>
                <a:latin typeface="Lato-Light"/>
              </a:rPr>
              <a:t>Réduction </a:t>
            </a:r>
            <a:r>
              <a:rPr lang="fr-FR" sz="2400" dirty="0">
                <a:solidFill>
                  <a:srgbClr val="231F20"/>
                </a:solidFill>
                <a:latin typeface="Lato-Light"/>
              </a:rPr>
              <a:t>de la </a:t>
            </a:r>
            <a:r>
              <a:rPr lang="fr-FR" sz="2400" dirty="0" smtClean="0">
                <a:solidFill>
                  <a:srgbClr val="231F20"/>
                </a:solidFill>
                <a:latin typeface="Lato-Light"/>
              </a:rPr>
              <a:t>biodiversité</a:t>
            </a:r>
          </a:p>
          <a:p>
            <a:pPr marL="285750" indent="-285750">
              <a:buFont typeface="Wingdings" panose="05000000000000000000" pitchFamily="2" charset="2"/>
              <a:buChar char="§"/>
            </a:pPr>
            <a:r>
              <a:rPr lang="fr-FR" sz="2400" dirty="0" smtClean="0">
                <a:solidFill>
                  <a:srgbClr val="231F20"/>
                </a:solidFill>
                <a:latin typeface="Lato-Light"/>
              </a:rPr>
              <a:t>Dégradation </a:t>
            </a:r>
            <a:r>
              <a:rPr lang="fr-FR" sz="2400" dirty="0">
                <a:solidFill>
                  <a:srgbClr val="231F20"/>
                </a:solidFill>
                <a:latin typeface="Lato-Light"/>
              </a:rPr>
              <a:t>des écosystèmes aquatiques (par exemple eutrophisation et zones </a:t>
            </a:r>
            <a:r>
              <a:rPr lang="fr-FR" sz="2400" dirty="0" smtClean="0">
                <a:solidFill>
                  <a:srgbClr val="231F20"/>
                </a:solidFill>
                <a:latin typeface="Lato-Light"/>
              </a:rPr>
              <a:t>mortes)</a:t>
            </a:r>
          </a:p>
          <a:p>
            <a:pPr marL="285750" indent="-285750">
              <a:buFont typeface="Wingdings" panose="05000000000000000000" pitchFamily="2" charset="2"/>
              <a:buChar char="§"/>
            </a:pPr>
            <a:r>
              <a:rPr lang="fr-FR" sz="2400" dirty="0" smtClean="0">
                <a:solidFill>
                  <a:srgbClr val="231F20"/>
                </a:solidFill>
                <a:latin typeface="Lato-Light"/>
              </a:rPr>
              <a:t>Odeurs nauséabondes</a:t>
            </a:r>
          </a:p>
          <a:p>
            <a:pPr marL="285750" indent="-285750">
              <a:buFont typeface="Wingdings" panose="05000000000000000000" pitchFamily="2" charset="2"/>
              <a:buChar char="§"/>
            </a:pPr>
            <a:r>
              <a:rPr lang="fr-FR" sz="2400" dirty="0" smtClean="0">
                <a:solidFill>
                  <a:srgbClr val="231F20"/>
                </a:solidFill>
                <a:latin typeface="Lato-Light"/>
              </a:rPr>
              <a:t>Diminution </a:t>
            </a:r>
            <a:r>
              <a:rPr lang="fr-FR" sz="2400" dirty="0">
                <a:solidFill>
                  <a:srgbClr val="231F20"/>
                </a:solidFill>
                <a:latin typeface="Lato-Light"/>
              </a:rPr>
              <a:t>des possibilités de </a:t>
            </a:r>
            <a:r>
              <a:rPr lang="fr-FR" sz="2400" dirty="0" smtClean="0">
                <a:solidFill>
                  <a:srgbClr val="231F20"/>
                </a:solidFill>
                <a:latin typeface="Lato-Light"/>
              </a:rPr>
              <a:t>loisir</a:t>
            </a:r>
          </a:p>
          <a:p>
            <a:pPr marL="285750" indent="-285750">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des émissions de gaz à effet de serre (</a:t>
            </a:r>
            <a:r>
              <a:rPr lang="fr-FR" sz="2400" dirty="0" smtClean="0">
                <a:solidFill>
                  <a:srgbClr val="231F20"/>
                </a:solidFill>
                <a:latin typeface="Lato-Light"/>
              </a:rPr>
              <a:t>GES)</a:t>
            </a:r>
          </a:p>
          <a:p>
            <a:pPr marL="285750" indent="-285750">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de la température des </a:t>
            </a:r>
            <a:r>
              <a:rPr lang="fr-FR" sz="2400" dirty="0" smtClean="0">
                <a:solidFill>
                  <a:srgbClr val="231F20"/>
                </a:solidFill>
                <a:latin typeface="Lato-Light"/>
              </a:rPr>
              <a:t>eaux</a:t>
            </a:r>
          </a:p>
          <a:p>
            <a:pPr marL="285750" indent="-285750">
              <a:buFont typeface="Wingdings" panose="05000000000000000000" pitchFamily="2" charset="2"/>
              <a:buChar char="§"/>
            </a:pPr>
            <a:r>
              <a:rPr lang="fr-FR" sz="2400" dirty="0" smtClean="0">
                <a:solidFill>
                  <a:srgbClr val="231F20"/>
                </a:solidFill>
                <a:latin typeface="Lato-Light"/>
              </a:rPr>
              <a:t>Bioaccumulation </a:t>
            </a:r>
            <a:r>
              <a:rPr lang="fr-FR" sz="2400" dirty="0">
                <a:solidFill>
                  <a:srgbClr val="231F20"/>
                </a:solidFill>
                <a:latin typeface="Lato-Light"/>
              </a:rPr>
              <a:t>de toxines</a:t>
            </a:r>
            <a:br>
              <a:rPr lang="fr-FR" sz="2400" dirty="0">
                <a:solidFill>
                  <a:srgbClr val="231F20"/>
                </a:solidFill>
                <a:latin typeface="Lato-Light"/>
              </a:rPr>
            </a:br>
            <a:endParaRPr lang="fr-FR" sz="2400" dirty="0"/>
          </a:p>
        </p:txBody>
      </p:sp>
    </p:spTree>
    <p:extLst>
      <p:ext uri="{BB962C8B-B14F-4D97-AF65-F5344CB8AC3E}">
        <p14:creationId xmlns:p14="http://schemas.microsoft.com/office/powerpoint/2010/main" val="81891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51897" t="24830" r="8614" b="22004"/>
          <a:stretch/>
        </p:blipFill>
        <p:spPr>
          <a:xfrm>
            <a:off x="6502400" y="1486711"/>
            <a:ext cx="5138057" cy="3902334"/>
          </a:xfrm>
          <a:prstGeom prst="rect">
            <a:avLst/>
          </a:prstGeom>
        </p:spPr>
      </p:pic>
      <p:pic>
        <p:nvPicPr>
          <p:cNvPr id="3" name="Image 2"/>
          <p:cNvPicPr>
            <a:picLocks noChangeAspect="1"/>
          </p:cNvPicPr>
          <p:nvPr/>
        </p:nvPicPr>
        <p:blipFill rotWithShape="1">
          <a:blip r:embed="rId2"/>
          <a:srcRect l="13523" t="32148" r="48327" b="35819"/>
          <a:stretch/>
        </p:blipFill>
        <p:spPr>
          <a:xfrm>
            <a:off x="1814285" y="261257"/>
            <a:ext cx="4528458" cy="3176621"/>
          </a:xfrm>
          <a:prstGeom prst="rect">
            <a:avLst/>
          </a:prstGeom>
        </p:spPr>
      </p:pic>
      <p:pic>
        <p:nvPicPr>
          <p:cNvPr id="4" name="Image 3"/>
          <p:cNvPicPr>
            <a:picLocks noChangeAspect="1"/>
          </p:cNvPicPr>
          <p:nvPr/>
        </p:nvPicPr>
        <p:blipFill rotWithShape="1">
          <a:blip r:embed="rId3"/>
          <a:srcRect l="54350" t="45134" r="12630" b="12375"/>
          <a:stretch/>
        </p:blipFill>
        <p:spPr>
          <a:xfrm>
            <a:off x="1719941" y="3678368"/>
            <a:ext cx="4296229" cy="2946400"/>
          </a:xfrm>
          <a:prstGeom prst="rect">
            <a:avLst/>
          </a:prstGeom>
        </p:spPr>
      </p:pic>
    </p:spTree>
    <p:extLst>
      <p:ext uri="{BB962C8B-B14F-4D97-AF65-F5344CB8AC3E}">
        <p14:creationId xmlns:p14="http://schemas.microsoft.com/office/powerpoint/2010/main" val="4010334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8629" y="889844"/>
            <a:ext cx="11292114" cy="5816977"/>
          </a:xfrm>
          <a:prstGeom prst="rect">
            <a:avLst/>
          </a:prstGeom>
        </p:spPr>
        <p:txBody>
          <a:bodyPr wrap="square">
            <a:spAutoFit/>
          </a:bodyPr>
          <a:lstStyle/>
          <a:p>
            <a:pPr algn="just"/>
            <a:r>
              <a:rPr lang="fr-FR" sz="3600" b="1" dirty="0" smtClean="0">
                <a:solidFill>
                  <a:srgbClr val="231F20"/>
                </a:solidFill>
                <a:latin typeface="Lato-Light"/>
              </a:rPr>
              <a:t>Sur l’économie</a:t>
            </a:r>
          </a:p>
          <a:p>
            <a:pPr marL="285750" indent="-285750" algn="just">
              <a:buFont typeface="Wingdings" panose="05000000000000000000" pitchFamily="2" charset="2"/>
              <a:buChar char="§"/>
            </a:pPr>
            <a:r>
              <a:rPr lang="fr-FR" sz="2400" dirty="0" smtClean="0">
                <a:solidFill>
                  <a:srgbClr val="231F20"/>
                </a:solidFill>
                <a:latin typeface="Lato-Light"/>
              </a:rPr>
              <a:t>Baisse </a:t>
            </a:r>
            <a:r>
              <a:rPr lang="fr-FR" sz="2400" dirty="0">
                <a:solidFill>
                  <a:srgbClr val="231F20"/>
                </a:solidFill>
                <a:latin typeface="Lato-Light"/>
              </a:rPr>
              <a:t>de la productivité </a:t>
            </a:r>
            <a:r>
              <a:rPr lang="fr-FR" sz="2400" dirty="0" smtClean="0">
                <a:solidFill>
                  <a:srgbClr val="231F20"/>
                </a:solidFill>
                <a:latin typeface="Lato-Light"/>
              </a:rPr>
              <a:t>industrielle</a:t>
            </a:r>
          </a:p>
          <a:p>
            <a:pPr marL="285750" indent="-285750" algn="just">
              <a:buFont typeface="Wingdings" panose="05000000000000000000" pitchFamily="2" charset="2"/>
              <a:buChar char="§"/>
            </a:pPr>
            <a:r>
              <a:rPr lang="fr-FR" sz="2400" dirty="0" smtClean="0">
                <a:solidFill>
                  <a:srgbClr val="231F20"/>
                </a:solidFill>
                <a:latin typeface="Lato-Light"/>
              </a:rPr>
              <a:t>Baisse </a:t>
            </a:r>
            <a:r>
              <a:rPr lang="fr-FR" sz="2400" dirty="0">
                <a:solidFill>
                  <a:srgbClr val="231F20"/>
                </a:solidFill>
                <a:latin typeface="Lato-Light"/>
              </a:rPr>
              <a:t>de la productivité </a:t>
            </a:r>
            <a:r>
              <a:rPr lang="fr-FR" sz="2400" dirty="0" smtClean="0">
                <a:solidFill>
                  <a:srgbClr val="231F20"/>
                </a:solidFill>
                <a:latin typeface="Lato-Light"/>
              </a:rPr>
              <a:t>agricole</a:t>
            </a:r>
          </a:p>
          <a:p>
            <a:pPr marL="285750" indent="-285750" algn="just">
              <a:buFont typeface="Wingdings" panose="05000000000000000000" pitchFamily="2" charset="2"/>
              <a:buChar char="§"/>
            </a:pPr>
            <a:r>
              <a:rPr lang="fr-FR" sz="2400" dirty="0" smtClean="0">
                <a:solidFill>
                  <a:srgbClr val="231F20"/>
                </a:solidFill>
                <a:latin typeface="Lato-Light"/>
              </a:rPr>
              <a:t>Baisse </a:t>
            </a:r>
            <a:r>
              <a:rPr lang="fr-FR" sz="2400" dirty="0">
                <a:solidFill>
                  <a:srgbClr val="231F20"/>
                </a:solidFill>
                <a:latin typeface="Lato-Light"/>
              </a:rPr>
              <a:t>de la valeur marchande des récoltes, si des eaux usées insalubres sont utilisées pour </a:t>
            </a:r>
            <a:r>
              <a:rPr lang="fr-FR" sz="2400" dirty="0" smtClean="0">
                <a:solidFill>
                  <a:srgbClr val="231F20"/>
                </a:solidFill>
                <a:latin typeface="Lato-Light"/>
              </a:rPr>
              <a:t>l’irrigation</a:t>
            </a:r>
          </a:p>
          <a:p>
            <a:pPr marL="285750" indent="-285750" algn="just">
              <a:buFont typeface="Wingdings" panose="05000000000000000000" pitchFamily="2" charset="2"/>
              <a:buChar char="§"/>
            </a:pPr>
            <a:r>
              <a:rPr lang="fr-FR" sz="2400" dirty="0" smtClean="0">
                <a:solidFill>
                  <a:srgbClr val="231F20"/>
                </a:solidFill>
                <a:latin typeface="Lato-Light"/>
              </a:rPr>
              <a:t>Réduction </a:t>
            </a:r>
            <a:r>
              <a:rPr lang="fr-FR" sz="2400" dirty="0">
                <a:solidFill>
                  <a:srgbClr val="231F20"/>
                </a:solidFill>
                <a:latin typeface="Lato-Light"/>
              </a:rPr>
              <a:t>des possibilités de loisirs aquatiques (baisse du nombre de touristes, ou touristes </a:t>
            </a:r>
            <a:r>
              <a:rPr lang="fr-FR" sz="2400" dirty="0" smtClean="0">
                <a:solidFill>
                  <a:srgbClr val="231F20"/>
                </a:solidFill>
                <a:latin typeface="Lato-Light"/>
              </a:rPr>
              <a:t>moins disposés </a:t>
            </a:r>
            <a:r>
              <a:rPr lang="fr-FR" sz="2400" dirty="0">
                <a:solidFill>
                  <a:srgbClr val="231F20"/>
                </a:solidFill>
                <a:latin typeface="Lato-Light"/>
              </a:rPr>
              <a:t>à payer pour des services de </a:t>
            </a:r>
            <a:r>
              <a:rPr lang="fr-FR" sz="2400" dirty="0" smtClean="0">
                <a:solidFill>
                  <a:srgbClr val="231F20"/>
                </a:solidFill>
                <a:latin typeface="Lato-Light"/>
              </a:rPr>
              <a:t>loisirs)</a:t>
            </a:r>
          </a:p>
          <a:p>
            <a:pPr marL="285750" indent="-285750" algn="just">
              <a:buFont typeface="Wingdings" panose="05000000000000000000" pitchFamily="2" charset="2"/>
              <a:buChar char="§"/>
            </a:pPr>
            <a:r>
              <a:rPr lang="fr-FR" sz="2400" dirty="0" smtClean="0">
                <a:solidFill>
                  <a:srgbClr val="231F20"/>
                </a:solidFill>
                <a:latin typeface="Lato-Light"/>
              </a:rPr>
              <a:t>Diminution </a:t>
            </a:r>
            <a:r>
              <a:rPr lang="fr-FR" sz="2400" dirty="0">
                <a:solidFill>
                  <a:srgbClr val="231F20"/>
                </a:solidFill>
                <a:latin typeface="Lato-Light"/>
              </a:rPr>
              <a:t>des prises de poissons et de crustacés, ou baisse de la valeur marchande du poisson et </a:t>
            </a:r>
            <a:r>
              <a:rPr lang="fr-FR" sz="2400" dirty="0" smtClean="0">
                <a:solidFill>
                  <a:srgbClr val="231F20"/>
                </a:solidFill>
                <a:latin typeface="Lato-Light"/>
              </a:rPr>
              <a:t>des mollusques </a:t>
            </a:r>
            <a:r>
              <a:rPr lang="fr-FR" sz="2400" dirty="0">
                <a:solidFill>
                  <a:srgbClr val="231F20"/>
                </a:solidFill>
                <a:latin typeface="Lato-Light"/>
              </a:rPr>
              <a:t>et </a:t>
            </a:r>
            <a:r>
              <a:rPr lang="fr-FR" sz="2400" dirty="0" smtClean="0">
                <a:solidFill>
                  <a:srgbClr val="231F20"/>
                </a:solidFill>
                <a:latin typeface="Lato-Light"/>
              </a:rPr>
              <a:t>crustacés</a:t>
            </a: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du fardeau financier sur les soins de </a:t>
            </a:r>
            <a:r>
              <a:rPr lang="fr-FR" sz="2400" dirty="0" smtClean="0">
                <a:solidFill>
                  <a:srgbClr val="231F20"/>
                </a:solidFill>
                <a:latin typeface="Lato-Light"/>
              </a:rPr>
              <a:t>santé</a:t>
            </a:r>
          </a:p>
          <a:p>
            <a:pPr marL="285750" indent="-285750" algn="just">
              <a:buFont typeface="Wingdings" panose="05000000000000000000" pitchFamily="2" charset="2"/>
              <a:buChar char="§"/>
            </a:pPr>
            <a:r>
              <a:rPr lang="fr-FR" sz="2400" dirty="0">
                <a:solidFill>
                  <a:srgbClr val="231F20"/>
                </a:solidFill>
                <a:latin typeface="Lato-Light"/>
              </a:rPr>
              <a:t>A</a:t>
            </a:r>
            <a:r>
              <a:rPr lang="fr-FR" sz="2400" dirty="0" smtClean="0">
                <a:solidFill>
                  <a:srgbClr val="231F20"/>
                </a:solidFill>
                <a:latin typeface="Lato-Light"/>
              </a:rPr>
              <a:t>ccroissement </a:t>
            </a:r>
            <a:r>
              <a:rPr lang="fr-FR" sz="2400" dirty="0">
                <a:solidFill>
                  <a:srgbClr val="231F20"/>
                </a:solidFill>
                <a:latin typeface="Lato-Light"/>
              </a:rPr>
              <a:t>des entraves au commerce international (exportations</a:t>
            </a:r>
            <a:r>
              <a:rPr lang="fr-FR" sz="2400" dirty="0" smtClean="0">
                <a:solidFill>
                  <a:srgbClr val="231F20"/>
                </a:solidFill>
                <a:latin typeface="Lato-Light"/>
              </a:rPr>
              <a:t>)</a:t>
            </a:r>
          </a:p>
          <a:p>
            <a:pPr marL="285750" indent="-285750" algn="just">
              <a:buFont typeface="Wingdings" panose="05000000000000000000" pitchFamily="2" charset="2"/>
              <a:buChar char="§"/>
            </a:pPr>
            <a:r>
              <a:rPr lang="fr-FR" sz="2400" dirty="0" smtClean="0">
                <a:solidFill>
                  <a:srgbClr val="231F20"/>
                </a:solidFill>
                <a:latin typeface="Lato-Light"/>
              </a:rPr>
              <a:t>Augmentation </a:t>
            </a:r>
            <a:r>
              <a:rPr lang="fr-FR" sz="2400" dirty="0">
                <a:solidFill>
                  <a:srgbClr val="231F20"/>
                </a:solidFill>
                <a:latin typeface="Lato-Light"/>
              </a:rPr>
              <a:t>des coûts de traitement de l’eau (pour l’approvisionnement humain et d’autres </a:t>
            </a:r>
            <a:r>
              <a:rPr lang="fr-FR" sz="2400" dirty="0" smtClean="0">
                <a:solidFill>
                  <a:srgbClr val="231F20"/>
                </a:solidFill>
                <a:latin typeface="Lato-Light"/>
              </a:rPr>
              <a:t>usages)</a:t>
            </a:r>
          </a:p>
          <a:p>
            <a:pPr marL="285750" indent="-285750" algn="just">
              <a:buFont typeface="Wingdings" panose="05000000000000000000" pitchFamily="2" charset="2"/>
              <a:buChar char="§"/>
            </a:pPr>
            <a:r>
              <a:rPr lang="fr-FR" sz="2400" dirty="0" smtClean="0">
                <a:solidFill>
                  <a:srgbClr val="231F20"/>
                </a:solidFill>
                <a:latin typeface="Lato-Light"/>
              </a:rPr>
              <a:t>Baisse </a:t>
            </a:r>
            <a:r>
              <a:rPr lang="fr-FR" sz="2400" dirty="0">
                <a:solidFill>
                  <a:srgbClr val="231F20"/>
                </a:solidFill>
                <a:latin typeface="Lato-Light"/>
              </a:rPr>
              <a:t>des prix des propriétés situées à proximité des masses d’eau </a:t>
            </a:r>
            <a:r>
              <a:rPr lang="fr-FR" sz="2400" dirty="0" smtClean="0">
                <a:solidFill>
                  <a:srgbClr val="231F20"/>
                </a:solidFill>
                <a:latin typeface="Lato-Light"/>
              </a:rPr>
              <a:t>contaminées</a:t>
            </a:r>
            <a:endParaRPr lang="fr-FR" dirty="0"/>
          </a:p>
        </p:txBody>
      </p:sp>
    </p:spTree>
    <p:extLst>
      <p:ext uri="{BB962C8B-B14F-4D97-AF65-F5344CB8AC3E}">
        <p14:creationId xmlns:p14="http://schemas.microsoft.com/office/powerpoint/2010/main" val="57073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9308" y="2434637"/>
            <a:ext cx="10557057" cy="830997"/>
          </a:xfrm>
          <a:prstGeom prst="rect">
            <a:avLst/>
          </a:prstGeom>
        </p:spPr>
        <p:txBody>
          <a:bodyPr wrap="none">
            <a:spAutoFit/>
          </a:bodyPr>
          <a:lstStyle/>
          <a:p>
            <a:r>
              <a:rPr lang="fr-FR" sz="4800" dirty="0" smtClean="0">
                <a:solidFill>
                  <a:srgbClr val="C00000"/>
                </a:solidFill>
                <a:latin typeface="Times New Roman" panose="02020603050405020304" pitchFamily="18" charset="0"/>
                <a:cs typeface="Times New Roman" panose="02020603050405020304" pitchFamily="18" charset="0"/>
              </a:rPr>
              <a:t>C’est quoi l’assainissement et à quoi sert?</a:t>
            </a:r>
            <a:endParaRPr lang="fr-FR" sz="4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5232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9142" y="2305094"/>
            <a:ext cx="9869715" cy="3253968"/>
          </a:xfrm>
          <a:prstGeom prst="rect">
            <a:avLst/>
          </a:prstGeom>
        </p:spPr>
        <p:txBody>
          <a:bodyPr wrap="square">
            <a:spAutoFit/>
          </a:bodyPr>
          <a:lstStyle/>
          <a:p>
            <a:pPr algn="just">
              <a:lnSpc>
                <a:spcPct val="150000"/>
              </a:lnSpc>
            </a:pPr>
            <a:r>
              <a:rPr lang="fr-FR" sz="2800" dirty="0">
                <a:latin typeface="Calibri" panose="020F0502020204030204" pitchFamily="34" charset="0"/>
              </a:rPr>
              <a:t>L'assainissement des agglomérations, au sens où l'entend </a:t>
            </a:r>
            <a:r>
              <a:rPr lang="fr-FR" sz="2800" dirty="0" smtClean="0">
                <a:latin typeface="Calibri" panose="020F0502020204030204" pitchFamily="34" charset="0"/>
              </a:rPr>
              <a:t>la présente </a:t>
            </a:r>
            <a:r>
              <a:rPr lang="fr-FR" sz="2800" dirty="0">
                <a:latin typeface="Calibri" panose="020F0502020204030204" pitchFamily="34" charset="0"/>
              </a:rPr>
              <a:t>instruction a pour objet d'assurer l'évacuation </a:t>
            </a:r>
            <a:r>
              <a:rPr lang="fr-FR" sz="2800" dirty="0" smtClean="0">
                <a:latin typeface="Calibri" panose="020F0502020204030204" pitchFamily="34" charset="0"/>
              </a:rPr>
              <a:t>de l'ensemble </a:t>
            </a:r>
            <a:r>
              <a:rPr lang="fr-FR" sz="2800" dirty="0">
                <a:latin typeface="Calibri" panose="020F0502020204030204" pitchFamily="34" charset="0"/>
              </a:rPr>
              <a:t>des eaux pluviales et usées ainsi que leur rejet </a:t>
            </a:r>
            <a:r>
              <a:rPr lang="fr-FR" sz="2800" dirty="0" smtClean="0">
                <a:latin typeface="Calibri" panose="020F0502020204030204" pitchFamily="34" charset="0"/>
              </a:rPr>
              <a:t>dans les </a:t>
            </a:r>
            <a:r>
              <a:rPr lang="fr-FR" sz="2800" dirty="0">
                <a:latin typeface="Calibri" panose="020F0502020204030204" pitchFamily="34" charset="0"/>
              </a:rPr>
              <a:t>exutoires naturels sous des modes compatibles avec </a:t>
            </a:r>
            <a:r>
              <a:rPr lang="fr-FR" sz="2800" dirty="0" smtClean="0">
                <a:latin typeface="Calibri" panose="020F0502020204030204" pitchFamily="34" charset="0"/>
              </a:rPr>
              <a:t>les exigences </a:t>
            </a:r>
            <a:r>
              <a:rPr lang="fr-FR" sz="2800" dirty="0">
                <a:latin typeface="Calibri" panose="020F0502020204030204" pitchFamily="34" charset="0"/>
              </a:rPr>
              <a:t>de la santé publique et de </a:t>
            </a:r>
            <a:r>
              <a:rPr lang="fr-FR" sz="2800" dirty="0" smtClean="0">
                <a:latin typeface="Calibri" panose="020F0502020204030204" pitchFamily="34" charset="0"/>
              </a:rPr>
              <a:t>l'environnement</a:t>
            </a:r>
            <a:endParaRPr lang="fr-FR" sz="2800" dirty="0"/>
          </a:p>
        </p:txBody>
      </p:sp>
      <p:sp>
        <p:nvSpPr>
          <p:cNvPr id="3" name="Rectangle 2"/>
          <p:cNvSpPr/>
          <p:nvPr/>
        </p:nvSpPr>
        <p:spPr>
          <a:xfrm>
            <a:off x="3048000" y="1073835"/>
            <a:ext cx="2481943" cy="769441"/>
          </a:xfrm>
          <a:prstGeom prst="rect">
            <a:avLst/>
          </a:prstGeom>
        </p:spPr>
        <p:txBody>
          <a:bodyPr wrap="square">
            <a:spAutoFit/>
          </a:bodyPr>
          <a:lstStyle/>
          <a:p>
            <a:r>
              <a:rPr lang="fr-FR" sz="4400" dirty="0" smtClean="0">
                <a:solidFill>
                  <a:srgbClr val="000000"/>
                </a:solidFill>
                <a:latin typeface="Calibri" panose="020F0502020204030204" pitchFamily="34" charset="0"/>
              </a:rPr>
              <a:t>Définition</a:t>
            </a:r>
            <a:endParaRPr lang="fr-FR" sz="4400" dirty="0"/>
          </a:p>
        </p:txBody>
      </p:sp>
    </p:spTree>
    <p:extLst>
      <p:ext uri="{BB962C8B-B14F-4D97-AF65-F5344CB8AC3E}">
        <p14:creationId xmlns:p14="http://schemas.microsoft.com/office/powerpoint/2010/main" val="2466599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7942" y="1867042"/>
            <a:ext cx="7794171" cy="3046988"/>
          </a:xfrm>
          <a:prstGeom prst="rect">
            <a:avLst/>
          </a:prstGeom>
        </p:spPr>
        <p:txBody>
          <a:bodyPr wrap="square">
            <a:spAutoFit/>
          </a:bodyPr>
          <a:lstStyle/>
          <a:p>
            <a:r>
              <a:rPr lang="fr-FR" sz="4000" dirty="0" smtClean="0">
                <a:solidFill>
                  <a:srgbClr val="000000"/>
                </a:solidFill>
                <a:latin typeface="Calibri" panose="020F0502020204030204" pitchFamily="34" charset="0"/>
              </a:rPr>
              <a:t>Rôle de l’assainissement</a:t>
            </a:r>
          </a:p>
          <a:p>
            <a:r>
              <a:rPr lang="fr-FR" sz="4000" dirty="0">
                <a:solidFill>
                  <a:srgbClr val="000000"/>
                </a:solidFill>
                <a:latin typeface="Calibri" panose="020F0502020204030204" pitchFamily="34" charset="0"/>
              </a:rPr>
              <a:t/>
            </a:r>
            <a:br>
              <a:rPr lang="fr-FR" sz="4000" dirty="0">
                <a:solidFill>
                  <a:srgbClr val="000000"/>
                </a:solidFill>
                <a:latin typeface="Calibri" panose="020F0502020204030204" pitchFamily="34" charset="0"/>
              </a:rPr>
            </a:br>
            <a:r>
              <a:rPr lang="fr-FR" sz="2800" dirty="0" smtClean="0">
                <a:solidFill>
                  <a:srgbClr val="000000"/>
                </a:solidFill>
                <a:latin typeface="Calibri" panose="020F0502020204030204" pitchFamily="34" charset="0"/>
              </a:rPr>
              <a:t>• </a:t>
            </a:r>
            <a:r>
              <a:rPr lang="fr-FR" sz="2800" dirty="0">
                <a:solidFill>
                  <a:srgbClr val="000000"/>
                </a:solidFill>
                <a:latin typeface="Calibri" panose="020F0502020204030204" pitchFamily="34" charset="0"/>
              </a:rPr>
              <a:t>Assurer la protection contre les inondation</a:t>
            </a:r>
            <a:br>
              <a:rPr lang="fr-FR" sz="2800" dirty="0">
                <a:solidFill>
                  <a:srgbClr val="000000"/>
                </a:solidFill>
                <a:latin typeface="Calibri" panose="020F0502020204030204" pitchFamily="34" charset="0"/>
              </a:rPr>
            </a:br>
            <a:r>
              <a:rPr lang="fr-FR" sz="2800" dirty="0">
                <a:solidFill>
                  <a:srgbClr val="000000"/>
                </a:solidFill>
                <a:latin typeface="Calibri" panose="020F0502020204030204" pitchFamily="34" charset="0"/>
              </a:rPr>
              <a:t>• Permettre la protection de la santé publique</a:t>
            </a:r>
            <a:br>
              <a:rPr lang="fr-FR" sz="2800" dirty="0">
                <a:solidFill>
                  <a:srgbClr val="000000"/>
                </a:solidFill>
                <a:latin typeface="Calibri" panose="020F0502020204030204" pitchFamily="34" charset="0"/>
              </a:rPr>
            </a:br>
            <a:r>
              <a:rPr lang="fr-FR" sz="2800" dirty="0">
                <a:solidFill>
                  <a:srgbClr val="000000"/>
                </a:solidFill>
                <a:latin typeface="Calibri" panose="020F0502020204030204" pitchFamily="34" charset="0"/>
              </a:rPr>
              <a:t>• Préserver le milieu naturel</a:t>
            </a:r>
            <a:br>
              <a:rPr lang="fr-FR" sz="2800" dirty="0">
                <a:solidFill>
                  <a:srgbClr val="000000"/>
                </a:solidFill>
                <a:latin typeface="Calibri" panose="020F0502020204030204" pitchFamily="34" charset="0"/>
              </a:rPr>
            </a:br>
            <a:endParaRPr lang="fr-FR" sz="2800" dirty="0"/>
          </a:p>
        </p:txBody>
      </p:sp>
      <p:pic>
        <p:nvPicPr>
          <p:cNvPr id="4" name="Image 3"/>
          <p:cNvPicPr>
            <a:picLocks noChangeAspect="1"/>
          </p:cNvPicPr>
          <p:nvPr/>
        </p:nvPicPr>
        <p:blipFill rotWithShape="1">
          <a:blip r:embed="rId2"/>
          <a:srcRect l="55019" t="38226" r="12630" b="19492"/>
          <a:stretch/>
        </p:blipFill>
        <p:spPr>
          <a:xfrm>
            <a:off x="8084457" y="401099"/>
            <a:ext cx="3701144" cy="2931886"/>
          </a:xfrm>
          <a:prstGeom prst="rect">
            <a:avLst/>
          </a:prstGeom>
        </p:spPr>
      </p:pic>
    </p:spTree>
    <p:extLst>
      <p:ext uri="{BB962C8B-B14F-4D97-AF65-F5344CB8AC3E}">
        <p14:creationId xmlns:p14="http://schemas.microsoft.com/office/powerpoint/2010/main" val="346302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2758343" y="495508"/>
            <a:ext cx="7895771" cy="6186309"/>
          </a:xfrm>
          <a:prstGeom prst="rect">
            <a:avLst/>
          </a:prstGeom>
        </p:spPr>
        <p:txBody>
          <a:bodyPr wrap="square">
            <a:spAutoFit/>
          </a:bodyPr>
          <a:lstStyle/>
          <a:p>
            <a:pPr algn="ctr"/>
            <a:r>
              <a:rPr lang="fr-FR" sz="6600" dirty="0">
                <a:solidFill>
                  <a:srgbClr val="FF0000"/>
                </a:solidFill>
                <a:latin typeface="Times New Roman" panose="02020603050405020304" pitchFamily="18" charset="0"/>
                <a:cs typeface="Times New Roman" panose="02020603050405020304" pitchFamily="18" charset="0"/>
              </a:rPr>
              <a:t>SYSTEMES D’EVACUATION DES</a:t>
            </a:r>
            <a:br>
              <a:rPr lang="fr-FR" sz="6600" dirty="0">
                <a:solidFill>
                  <a:srgbClr val="FF0000"/>
                </a:solidFill>
                <a:latin typeface="Times New Roman" panose="02020603050405020304" pitchFamily="18" charset="0"/>
                <a:cs typeface="Times New Roman" panose="02020603050405020304" pitchFamily="18" charset="0"/>
              </a:rPr>
            </a:br>
            <a:r>
              <a:rPr lang="fr-FR" sz="6600" dirty="0">
                <a:solidFill>
                  <a:srgbClr val="FF0000"/>
                </a:solidFill>
                <a:latin typeface="Times New Roman" panose="02020603050405020304" pitchFamily="18" charset="0"/>
                <a:cs typeface="Times New Roman" panose="02020603050405020304" pitchFamily="18" charset="0"/>
              </a:rPr>
              <a:t>EAUX USEES</a:t>
            </a:r>
            <a:br>
              <a:rPr lang="fr-FR" sz="6600" dirty="0">
                <a:solidFill>
                  <a:srgbClr val="FF0000"/>
                </a:solidFill>
                <a:latin typeface="Times New Roman" panose="02020603050405020304" pitchFamily="18" charset="0"/>
                <a:cs typeface="Times New Roman" panose="02020603050405020304" pitchFamily="18" charset="0"/>
              </a:rPr>
            </a:br>
            <a:r>
              <a:rPr lang="fr-FR" sz="6600" dirty="0">
                <a:solidFill>
                  <a:srgbClr val="FF0000"/>
                </a:solidFill>
                <a:latin typeface="Times New Roman" panose="02020603050405020304" pitchFamily="18" charset="0"/>
                <a:cs typeface="Times New Roman" panose="02020603050405020304" pitchFamily="18" charset="0"/>
              </a:rPr>
              <a:t>ET DES EAUX </a:t>
            </a:r>
            <a:r>
              <a:rPr lang="fr-FR" sz="6600" dirty="0" smtClean="0">
                <a:solidFill>
                  <a:srgbClr val="FF0000"/>
                </a:solidFill>
                <a:latin typeface="Times New Roman" panose="02020603050405020304" pitchFamily="18" charset="0"/>
                <a:cs typeface="Times New Roman" panose="02020603050405020304" pitchFamily="18" charset="0"/>
              </a:rPr>
              <a:t>PLUVIALES</a:t>
            </a:r>
            <a:endParaRPr lang="fr-FR" sz="6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3676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48228" y="1224009"/>
            <a:ext cx="9985829" cy="5078313"/>
          </a:xfrm>
          <a:prstGeom prst="rect">
            <a:avLst/>
          </a:prstGeom>
        </p:spPr>
        <p:txBody>
          <a:bodyPr wrap="square">
            <a:spAutoFit/>
          </a:bodyPr>
          <a:lstStyle/>
          <a:p>
            <a:pPr algn="just">
              <a:lnSpc>
                <a:spcPct val="150000"/>
              </a:lnSpc>
            </a:pPr>
            <a:r>
              <a:rPr lang="fr-FR" sz="2400" dirty="0">
                <a:latin typeface="Calibri" panose="020F0502020204030204" pitchFamily="34" charset="0"/>
              </a:rPr>
              <a:t>Les réseaux correspondants sont à écoulement libre mais peuvent </a:t>
            </a:r>
            <a:r>
              <a:rPr lang="fr-FR" sz="2400" dirty="0" smtClean="0">
                <a:latin typeface="Calibri" panose="020F0502020204030204" pitchFamily="34" charset="0"/>
              </a:rPr>
              <a:t>comporter certaines </a:t>
            </a:r>
            <a:r>
              <a:rPr lang="fr-FR" sz="2400" dirty="0">
                <a:latin typeface="Calibri" panose="020F0502020204030204" pitchFamily="34" charset="0"/>
              </a:rPr>
              <a:t>sections en charge. On distingue </a:t>
            </a:r>
            <a:r>
              <a:rPr lang="fr-FR" sz="2400" dirty="0" smtClean="0">
                <a:latin typeface="Calibri" panose="020F0502020204030204" pitchFamily="34" charset="0"/>
              </a:rPr>
              <a:t>:</a:t>
            </a:r>
          </a:p>
          <a:p>
            <a:pPr algn="just">
              <a:lnSpc>
                <a:spcPct val="150000"/>
              </a:lnSpc>
            </a:pPr>
            <a:endParaRPr lang="fr-FR" sz="2400" dirty="0" smtClean="0">
              <a:latin typeface="Calibri" panose="020F0502020204030204" pitchFamily="34" charset="0"/>
            </a:endParaRPr>
          </a:p>
          <a:p>
            <a:pPr algn="just">
              <a:lnSpc>
                <a:spcPct val="150000"/>
              </a:lnSpc>
            </a:pPr>
            <a:r>
              <a:rPr lang="fr-FR" sz="2400" b="1" dirty="0" smtClean="0">
                <a:latin typeface="Calibri" panose="020F0502020204030204" pitchFamily="34" charset="0"/>
              </a:rPr>
              <a:t>1- Systèmes fondamentaux</a:t>
            </a:r>
            <a:endParaRPr lang="fr-FR" sz="2400" dirty="0" smtClean="0">
              <a:latin typeface="Calibri" panose="020F0502020204030204" pitchFamily="34" charset="0"/>
            </a:endParaRPr>
          </a:p>
          <a:p>
            <a:pPr algn="just">
              <a:lnSpc>
                <a:spcPct val="150000"/>
              </a:lnSpc>
            </a:pPr>
            <a:r>
              <a:rPr lang="fr-FR" sz="2400" dirty="0" smtClean="0">
                <a:latin typeface="Calibri" panose="020F0502020204030204" pitchFamily="34" charset="0"/>
              </a:rPr>
              <a:t>• </a:t>
            </a:r>
            <a:r>
              <a:rPr lang="fr-FR" sz="2400" b="1" dirty="0">
                <a:latin typeface="Calibri" panose="020F0502020204030204" pitchFamily="34" charset="0"/>
              </a:rPr>
              <a:t>Système </a:t>
            </a:r>
            <a:r>
              <a:rPr lang="fr-FR" sz="2400" b="1" dirty="0" smtClean="0">
                <a:latin typeface="Calibri" panose="020F0502020204030204" pitchFamily="34" charset="0"/>
              </a:rPr>
              <a:t>séparatif. </a:t>
            </a:r>
            <a:r>
              <a:rPr lang="fr-FR" sz="2400" dirty="0" smtClean="0">
                <a:latin typeface="Calibri" panose="020F0502020204030204" pitchFamily="34" charset="0"/>
              </a:rPr>
              <a:t>Il </a:t>
            </a:r>
            <a:r>
              <a:rPr lang="fr-FR" sz="2400" dirty="0">
                <a:latin typeface="Calibri" panose="020F0502020204030204" pitchFamily="34" charset="0"/>
              </a:rPr>
              <a:t>consiste à réserver un réseau à l'évacuation des eaux usées </a:t>
            </a:r>
            <a:r>
              <a:rPr lang="fr-FR" sz="2400" dirty="0" smtClean="0">
                <a:latin typeface="Calibri" panose="020F0502020204030204" pitchFamily="34" charset="0"/>
              </a:rPr>
              <a:t>domestiques et</a:t>
            </a:r>
            <a:r>
              <a:rPr lang="fr-FR" sz="2400" dirty="0">
                <a:latin typeface="Calibri" panose="020F0502020204030204" pitchFamily="34" charset="0"/>
              </a:rPr>
              <a:t>, sous certaines réserves, de certains effluents industriels alors </a:t>
            </a:r>
            <a:r>
              <a:rPr lang="fr-FR" sz="2400" dirty="0" smtClean="0">
                <a:latin typeface="Calibri" panose="020F0502020204030204" pitchFamily="34" charset="0"/>
              </a:rPr>
              <a:t>que l'évacuation </a:t>
            </a:r>
            <a:r>
              <a:rPr lang="fr-FR" sz="2400" dirty="0">
                <a:latin typeface="Calibri" panose="020F0502020204030204" pitchFamily="34" charset="0"/>
              </a:rPr>
              <a:t>de toutes les eaux </a:t>
            </a:r>
            <a:r>
              <a:rPr lang="fr-FR" sz="2400" dirty="0" smtClean="0">
                <a:latin typeface="Calibri" panose="020F0502020204030204" pitchFamily="34" charset="0"/>
              </a:rPr>
              <a:t>météoriques (</a:t>
            </a:r>
            <a:r>
              <a:rPr lang="fr-FR" sz="2400" dirty="0">
                <a:latin typeface="Calibri" panose="020F0502020204030204" pitchFamily="34" charset="0"/>
              </a:rPr>
              <a:t>pluviales) est assurée par </a:t>
            </a:r>
            <a:r>
              <a:rPr lang="fr-FR" sz="2400" dirty="0" smtClean="0">
                <a:latin typeface="Calibri" panose="020F0502020204030204" pitchFamily="34" charset="0"/>
              </a:rPr>
              <a:t>un autre </a:t>
            </a:r>
            <a:r>
              <a:rPr lang="fr-FR" sz="2400" dirty="0">
                <a:latin typeface="Calibri" panose="020F0502020204030204" pitchFamily="34" charset="0"/>
              </a:rPr>
              <a:t>réseau</a:t>
            </a:r>
            <a:r>
              <a:rPr lang="fr-FR" sz="2400" dirty="0" smtClean="0">
                <a:latin typeface="Calibri" panose="020F0502020204030204" pitchFamily="34" charset="0"/>
              </a:rPr>
              <a:t>.</a:t>
            </a:r>
          </a:p>
          <a:p>
            <a:pPr algn="just">
              <a:lnSpc>
                <a:spcPct val="150000"/>
              </a:lnSpc>
            </a:pPr>
            <a:endParaRPr lang="fr-FR" sz="2400" dirty="0"/>
          </a:p>
        </p:txBody>
      </p:sp>
    </p:spTree>
    <p:extLst>
      <p:ext uri="{BB962C8B-B14F-4D97-AF65-F5344CB8AC3E}">
        <p14:creationId xmlns:p14="http://schemas.microsoft.com/office/powerpoint/2010/main" val="584715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28247" t="20434" r="27132" b="16353"/>
          <a:stretch/>
        </p:blipFill>
        <p:spPr>
          <a:xfrm>
            <a:off x="1988458" y="420914"/>
            <a:ext cx="8461828" cy="5878286"/>
          </a:xfrm>
          <a:prstGeom prst="rect">
            <a:avLst/>
          </a:prstGeom>
        </p:spPr>
      </p:pic>
    </p:spTree>
    <p:extLst>
      <p:ext uri="{BB962C8B-B14F-4D97-AF65-F5344CB8AC3E}">
        <p14:creationId xmlns:p14="http://schemas.microsoft.com/office/powerpoint/2010/main" val="1484447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5313" y="939523"/>
            <a:ext cx="9985829" cy="4464299"/>
          </a:xfrm>
          <a:prstGeom prst="rect">
            <a:avLst/>
          </a:prstGeom>
        </p:spPr>
        <p:txBody>
          <a:bodyPr wrap="square">
            <a:spAutoFit/>
          </a:bodyPr>
          <a:lstStyle/>
          <a:p>
            <a:pPr algn="just">
              <a:lnSpc>
                <a:spcPct val="150000"/>
              </a:lnSpc>
            </a:pPr>
            <a:r>
              <a:rPr lang="fr-FR" sz="2400" b="1" dirty="0">
                <a:latin typeface="Calibri" panose="020F0502020204030204" pitchFamily="34" charset="0"/>
              </a:rPr>
              <a:t>Système unitaire. </a:t>
            </a:r>
            <a:r>
              <a:rPr lang="fr-FR" sz="2400" dirty="0">
                <a:latin typeface="Calibri" panose="020F0502020204030204" pitchFamily="34" charset="0"/>
              </a:rPr>
              <a:t>L'évacuation de l'ensemble des eaux usées et pluviales est assurée par un seul réseau généralement pourvu de déversoirs permettant en cas d'orage le rejet direct, par surverse (déversoir d’orages),d'une partie des eaux dans le milieu naturel</a:t>
            </a:r>
            <a:r>
              <a:rPr lang="fr-FR" sz="2400" dirty="0" smtClean="0">
                <a:latin typeface="Calibri" panose="020F0502020204030204" pitchFamily="34" charset="0"/>
              </a:rPr>
              <a:t>.</a:t>
            </a:r>
          </a:p>
          <a:p>
            <a:pPr algn="just">
              <a:lnSpc>
                <a:spcPct val="150000"/>
              </a:lnSpc>
            </a:pPr>
            <a:endParaRPr lang="fr-FR" sz="2400" dirty="0">
              <a:latin typeface="Calibri" panose="020F0502020204030204" pitchFamily="34" charset="0"/>
            </a:endParaRPr>
          </a:p>
          <a:p>
            <a:pPr algn="just">
              <a:lnSpc>
                <a:spcPct val="150000"/>
              </a:lnSpc>
            </a:pPr>
            <a:r>
              <a:rPr lang="fr-FR" sz="2400" dirty="0">
                <a:latin typeface="Calibri" panose="020F0502020204030204" pitchFamily="34" charset="0"/>
              </a:rPr>
              <a:t>• </a:t>
            </a:r>
            <a:r>
              <a:rPr lang="fr-FR" sz="2400" b="1" dirty="0">
                <a:latin typeface="Calibri" panose="020F0502020204030204" pitchFamily="34" charset="0"/>
              </a:rPr>
              <a:t>Système mixte. </a:t>
            </a:r>
            <a:r>
              <a:rPr lang="fr-FR" sz="2400" dirty="0">
                <a:latin typeface="Calibri" panose="020F0502020204030204" pitchFamily="34" charset="0"/>
              </a:rPr>
              <a:t>On appelle communément système mixte un réseau constitué suivant les zones en partie en système unitaire et en partie en système séparatif.</a:t>
            </a:r>
            <a:endParaRPr lang="fr-FR" sz="2400" dirty="0"/>
          </a:p>
        </p:txBody>
      </p:sp>
    </p:spTree>
    <p:extLst>
      <p:ext uri="{BB962C8B-B14F-4D97-AF65-F5344CB8AC3E}">
        <p14:creationId xmlns:p14="http://schemas.microsoft.com/office/powerpoint/2010/main" val="2712248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5658" y="1447141"/>
            <a:ext cx="10450285" cy="4524315"/>
          </a:xfrm>
          <a:prstGeom prst="rect">
            <a:avLst/>
          </a:prstGeom>
        </p:spPr>
        <p:txBody>
          <a:bodyPr wrap="square">
            <a:spAutoFit/>
          </a:bodyPr>
          <a:lstStyle/>
          <a:p>
            <a:pPr algn="just">
              <a:lnSpc>
                <a:spcPct val="150000"/>
              </a:lnSpc>
            </a:pPr>
            <a:r>
              <a:rPr lang="fr-FR" sz="2400" b="1" dirty="0" smtClean="0">
                <a:latin typeface="Calibri" panose="020F0502020204030204" pitchFamily="34" charset="0"/>
              </a:rPr>
              <a:t>2- Système pseudo-séparatif</a:t>
            </a:r>
          </a:p>
          <a:p>
            <a:pPr algn="just">
              <a:lnSpc>
                <a:spcPct val="150000"/>
              </a:lnSpc>
            </a:pPr>
            <a:r>
              <a:rPr lang="fr-FR" sz="2400" dirty="0" smtClean="0">
                <a:solidFill>
                  <a:srgbClr val="000000"/>
                </a:solidFill>
                <a:latin typeface="Calibri" panose="020F0502020204030204" pitchFamily="34" charset="0"/>
              </a:rPr>
              <a:t>L'usage </a:t>
            </a:r>
            <a:r>
              <a:rPr lang="fr-FR" sz="2400" dirty="0">
                <a:solidFill>
                  <a:srgbClr val="000000"/>
                </a:solidFill>
                <a:latin typeface="Calibri" panose="020F0502020204030204" pitchFamily="34" charset="0"/>
              </a:rPr>
              <a:t>a prévalu de désigner sous ce vocable des réseaux séparatifs où </a:t>
            </a:r>
            <a:r>
              <a:rPr lang="fr-FR" sz="2400" dirty="0" smtClean="0">
                <a:solidFill>
                  <a:srgbClr val="000000"/>
                </a:solidFill>
                <a:latin typeface="Calibri" panose="020F0502020204030204" pitchFamily="34" charset="0"/>
              </a:rPr>
              <a:t>le réseau </a:t>
            </a:r>
            <a:r>
              <a:rPr lang="fr-FR" sz="2400" dirty="0">
                <a:solidFill>
                  <a:srgbClr val="000000"/>
                </a:solidFill>
                <a:latin typeface="Calibri" panose="020F0502020204030204" pitchFamily="34" charset="0"/>
              </a:rPr>
              <a:t>d'eaux usées peut recevoir certaines eaux pluviales provenant </a:t>
            </a:r>
            <a:r>
              <a:rPr lang="fr-FR" sz="2400" dirty="0" smtClean="0">
                <a:solidFill>
                  <a:srgbClr val="000000"/>
                </a:solidFill>
                <a:latin typeface="Calibri" panose="020F0502020204030204" pitchFamily="34" charset="0"/>
              </a:rPr>
              <a:t>des propriétés </a:t>
            </a:r>
            <a:r>
              <a:rPr lang="fr-FR" sz="2400" dirty="0">
                <a:solidFill>
                  <a:srgbClr val="000000"/>
                </a:solidFill>
                <a:latin typeface="Calibri" panose="020F0502020204030204" pitchFamily="34" charset="0"/>
              </a:rPr>
              <a:t>riveraines (eaux de toiture) conçus pour limité les problèmes </a:t>
            </a:r>
            <a:r>
              <a:rPr lang="fr-FR" sz="2400" dirty="0" smtClean="0">
                <a:solidFill>
                  <a:srgbClr val="000000"/>
                </a:solidFill>
                <a:latin typeface="Calibri" panose="020F0502020204030204" pitchFamily="34" charset="0"/>
              </a:rPr>
              <a:t>de raccordement.</a:t>
            </a:r>
          </a:p>
          <a:p>
            <a:pPr algn="just">
              <a:lnSpc>
                <a:spcPct val="150000"/>
              </a:lnSpc>
            </a:pPr>
            <a:r>
              <a:rPr lang="fr-FR" sz="2400" dirty="0" smtClean="0">
                <a:solidFill>
                  <a:srgbClr val="FF0000"/>
                </a:solidFill>
                <a:latin typeface="Calibri" panose="020F0502020204030204" pitchFamily="34" charset="0"/>
              </a:rPr>
              <a:t> </a:t>
            </a:r>
            <a:r>
              <a:rPr lang="fr-FR" sz="2400" b="1" dirty="0" smtClean="0">
                <a:latin typeface="Calibri" panose="020F0502020204030204" pitchFamily="34" charset="0"/>
              </a:rPr>
              <a:t>3- Système composite</a:t>
            </a:r>
          </a:p>
          <a:p>
            <a:pPr algn="just">
              <a:lnSpc>
                <a:spcPct val="150000"/>
              </a:lnSpc>
            </a:pPr>
            <a:r>
              <a:rPr lang="fr-FR" sz="2400" dirty="0" smtClean="0">
                <a:solidFill>
                  <a:srgbClr val="000000"/>
                </a:solidFill>
                <a:latin typeface="Calibri" panose="020F0502020204030204" pitchFamily="34" charset="0"/>
              </a:rPr>
              <a:t>C'est </a:t>
            </a:r>
            <a:r>
              <a:rPr lang="fr-FR" sz="2400" dirty="0">
                <a:solidFill>
                  <a:srgbClr val="000000"/>
                </a:solidFill>
                <a:latin typeface="Calibri" panose="020F0502020204030204" pitchFamily="34" charset="0"/>
              </a:rPr>
              <a:t>une variante du système séparatif qui prévoit, grâce à </a:t>
            </a:r>
            <a:r>
              <a:rPr lang="fr-FR" sz="2400" dirty="0" smtClean="0">
                <a:solidFill>
                  <a:srgbClr val="000000"/>
                </a:solidFill>
                <a:latin typeface="Calibri" panose="020F0502020204030204" pitchFamily="34" charset="0"/>
              </a:rPr>
              <a:t>divers aménagements</a:t>
            </a:r>
            <a:r>
              <a:rPr lang="fr-FR" sz="2400" dirty="0">
                <a:solidFill>
                  <a:srgbClr val="000000"/>
                </a:solidFill>
                <a:latin typeface="Calibri" panose="020F0502020204030204" pitchFamily="34" charset="0"/>
              </a:rPr>
              <a:t>, une dérivation partielle des eaux les plus polluées </a:t>
            </a:r>
            <a:r>
              <a:rPr lang="fr-FR" sz="2400" dirty="0" smtClean="0">
                <a:solidFill>
                  <a:srgbClr val="000000"/>
                </a:solidFill>
                <a:latin typeface="Calibri" panose="020F0502020204030204" pitchFamily="34" charset="0"/>
              </a:rPr>
              <a:t>du réseau </a:t>
            </a:r>
            <a:r>
              <a:rPr lang="fr-FR" sz="2400" dirty="0">
                <a:solidFill>
                  <a:srgbClr val="000000"/>
                </a:solidFill>
                <a:latin typeface="Calibri" panose="020F0502020204030204" pitchFamily="34" charset="0"/>
              </a:rPr>
              <a:t>pluvial vers le réseau d'eaux usées en vue de leur traitement</a:t>
            </a:r>
            <a:r>
              <a:rPr lang="fr-FR" sz="2400" dirty="0" smtClean="0">
                <a:solidFill>
                  <a:srgbClr val="000000"/>
                </a:solidFill>
                <a:latin typeface="Calibri" panose="020F0502020204030204" pitchFamily="34" charset="0"/>
              </a:rPr>
              <a:t>.</a:t>
            </a:r>
            <a:endParaRPr lang="fr-FR" sz="2400" dirty="0"/>
          </a:p>
        </p:txBody>
      </p:sp>
    </p:spTree>
    <p:extLst>
      <p:ext uri="{BB962C8B-B14F-4D97-AF65-F5344CB8AC3E}">
        <p14:creationId xmlns:p14="http://schemas.microsoft.com/office/powerpoint/2010/main" val="4041260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8229" y="1612950"/>
            <a:ext cx="10348686" cy="3970318"/>
          </a:xfrm>
          <a:prstGeom prst="rect">
            <a:avLst/>
          </a:prstGeom>
        </p:spPr>
        <p:txBody>
          <a:bodyPr wrap="square">
            <a:spAutoFit/>
          </a:bodyPr>
          <a:lstStyle/>
          <a:p>
            <a:pPr algn="just">
              <a:lnSpc>
                <a:spcPct val="150000"/>
              </a:lnSpc>
            </a:pPr>
            <a:r>
              <a:rPr lang="fr-FR" sz="2400" b="1" dirty="0" smtClean="0">
                <a:latin typeface="Calibri" panose="020F0502020204030204" pitchFamily="34" charset="0"/>
              </a:rPr>
              <a:t>4- Systèmes spéciaux</a:t>
            </a:r>
            <a:endParaRPr lang="fr-FR" sz="2400" b="1" dirty="0">
              <a:latin typeface="Calibri" panose="020F0502020204030204" pitchFamily="34" charset="0"/>
            </a:endParaRPr>
          </a:p>
          <a:p>
            <a:pPr algn="just">
              <a:lnSpc>
                <a:spcPct val="150000"/>
              </a:lnSpc>
            </a:pPr>
            <a:r>
              <a:rPr lang="fr-FR" sz="2400" dirty="0">
                <a:solidFill>
                  <a:srgbClr val="000000"/>
                </a:solidFill>
                <a:latin typeface="Calibri" panose="020F0502020204030204" pitchFamily="34" charset="0"/>
              </a:rPr>
              <a:t>L'usage de ces systèmes n'est à envisager que dans les cas exceptionnels, On distingue :</a:t>
            </a:r>
            <a:br>
              <a:rPr lang="fr-FR" sz="2400" dirty="0">
                <a:solidFill>
                  <a:srgbClr val="000000"/>
                </a:solidFill>
                <a:latin typeface="Calibri" panose="020F0502020204030204" pitchFamily="34" charset="0"/>
              </a:rPr>
            </a:br>
            <a:r>
              <a:rPr lang="fr-FR" sz="2400" dirty="0">
                <a:solidFill>
                  <a:srgbClr val="000000"/>
                </a:solidFill>
                <a:latin typeface="Wingdings" panose="05000000000000000000" pitchFamily="2" charset="2"/>
              </a:rPr>
              <a:t></a:t>
            </a:r>
            <a:r>
              <a:rPr lang="fr-FR" sz="2400" dirty="0">
                <a:solidFill>
                  <a:srgbClr val="000000"/>
                </a:solidFill>
                <a:latin typeface="Calibri" panose="020F0502020204030204" pitchFamily="34" charset="0"/>
              </a:rPr>
              <a:t>Système sous pression sur la totalité du parcours.</a:t>
            </a:r>
          </a:p>
          <a:p>
            <a:pPr algn="just">
              <a:lnSpc>
                <a:spcPct val="150000"/>
              </a:lnSpc>
            </a:pPr>
            <a:r>
              <a:rPr lang="fr-FR" sz="2400" dirty="0">
                <a:solidFill>
                  <a:srgbClr val="000000"/>
                </a:solidFill>
                <a:latin typeface="Calibri" panose="020F0502020204030204" pitchFamily="34" charset="0"/>
              </a:rPr>
              <a:t>Le réseau fonctionne en charge de façon permanente sur la totalité du parcours.</a:t>
            </a:r>
            <a:br>
              <a:rPr lang="fr-FR" sz="2400" dirty="0">
                <a:solidFill>
                  <a:srgbClr val="000000"/>
                </a:solidFill>
                <a:latin typeface="Calibri" panose="020F0502020204030204" pitchFamily="34" charset="0"/>
              </a:rPr>
            </a:br>
            <a:r>
              <a:rPr lang="fr-FR" sz="2400" dirty="0">
                <a:solidFill>
                  <a:srgbClr val="000000"/>
                </a:solidFill>
                <a:latin typeface="Wingdings" panose="05000000000000000000" pitchFamily="2" charset="2"/>
              </a:rPr>
              <a:t></a:t>
            </a:r>
            <a:r>
              <a:rPr lang="fr-FR" sz="2400" dirty="0">
                <a:solidFill>
                  <a:srgbClr val="000000"/>
                </a:solidFill>
                <a:latin typeface="Calibri" panose="020F0502020204030204" pitchFamily="34" charset="0"/>
              </a:rPr>
              <a:t>Système sous dépression.</a:t>
            </a:r>
          </a:p>
          <a:p>
            <a:pPr algn="just">
              <a:lnSpc>
                <a:spcPct val="150000"/>
              </a:lnSpc>
            </a:pPr>
            <a:r>
              <a:rPr lang="fr-FR" sz="2400" dirty="0">
                <a:solidFill>
                  <a:srgbClr val="000000"/>
                </a:solidFill>
                <a:latin typeface="Calibri" panose="020F0502020204030204" pitchFamily="34" charset="0"/>
              </a:rPr>
              <a:t>Le transport de l'effluent s'effectue par mise des canalisations en dépression.</a:t>
            </a:r>
            <a:endParaRPr lang="fr-FR" sz="2400" dirty="0"/>
          </a:p>
        </p:txBody>
      </p:sp>
    </p:spTree>
    <p:extLst>
      <p:ext uri="{BB962C8B-B14F-4D97-AF65-F5344CB8AC3E}">
        <p14:creationId xmlns:p14="http://schemas.microsoft.com/office/powerpoint/2010/main" val="2893830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1372" y="273600"/>
            <a:ext cx="9869714" cy="6001643"/>
          </a:xfrm>
          <a:prstGeom prst="rect">
            <a:avLst/>
          </a:prstGeom>
        </p:spPr>
        <p:txBody>
          <a:bodyPr wrap="square">
            <a:spAutoFit/>
          </a:bodyPr>
          <a:lstStyle/>
          <a:p>
            <a:r>
              <a:rPr lang="fr-FR" sz="2400" b="1" dirty="0">
                <a:solidFill>
                  <a:srgbClr val="000000"/>
                </a:solidFill>
              </a:rPr>
              <a:t>Facteurs qui influent sur la conception du </a:t>
            </a:r>
            <a:r>
              <a:rPr lang="fr-FR" sz="2400" b="1" dirty="0" smtClean="0">
                <a:solidFill>
                  <a:srgbClr val="000000"/>
                </a:solidFill>
              </a:rPr>
              <a:t>projet</a:t>
            </a:r>
            <a:r>
              <a:rPr lang="fr-FR" sz="2400" dirty="0" smtClean="0">
                <a:solidFill>
                  <a:srgbClr val="000000"/>
                </a:solidFill>
              </a:rPr>
              <a:t> </a:t>
            </a:r>
            <a:r>
              <a:rPr lang="fr-FR" sz="2400" b="1" dirty="0" smtClean="0">
                <a:solidFill>
                  <a:srgbClr val="000000"/>
                </a:solidFill>
              </a:rPr>
              <a:t>d’assainissement</a:t>
            </a:r>
          </a:p>
          <a:p>
            <a:r>
              <a:rPr lang="fr-FR" sz="2400" dirty="0">
                <a:solidFill>
                  <a:srgbClr val="000000"/>
                </a:solidFill>
              </a:rPr>
              <a:t/>
            </a:r>
            <a:br>
              <a:rPr lang="fr-FR" sz="2400" dirty="0">
                <a:solidFill>
                  <a:srgbClr val="000000"/>
                </a:solidFill>
              </a:rPr>
            </a:br>
            <a:r>
              <a:rPr lang="fr-FR" sz="2400" b="1" dirty="0">
                <a:solidFill>
                  <a:srgbClr val="000000"/>
                </a:solidFill>
              </a:rPr>
              <a:t>Données naturelles</a:t>
            </a:r>
            <a:r>
              <a:rPr lang="fr-FR" sz="2400" dirty="0">
                <a:solidFill>
                  <a:srgbClr val="000000"/>
                </a:solidFill>
              </a:rPr>
              <a:t/>
            </a:r>
            <a:br>
              <a:rPr lang="fr-FR" sz="2400" dirty="0">
                <a:solidFill>
                  <a:srgbClr val="000000"/>
                </a:solidFill>
              </a:rPr>
            </a:br>
            <a:r>
              <a:rPr lang="fr-FR" sz="2400" dirty="0">
                <a:solidFill>
                  <a:srgbClr val="000000"/>
                </a:solidFill>
              </a:rPr>
              <a:t>• Pluviométrie</a:t>
            </a:r>
            <a:br>
              <a:rPr lang="fr-FR" sz="2400" dirty="0">
                <a:solidFill>
                  <a:srgbClr val="000000"/>
                </a:solidFill>
              </a:rPr>
            </a:br>
            <a:r>
              <a:rPr lang="fr-FR" sz="2400" dirty="0">
                <a:solidFill>
                  <a:srgbClr val="000000"/>
                </a:solidFill>
              </a:rPr>
              <a:t>• Topographie</a:t>
            </a:r>
            <a:br>
              <a:rPr lang="fr-FR" sz="2400" dirty="0">
                <a:solidFill>
                  <a:srgbClr val="000000"/>
                </a:solidFill>
              </a:rPr>
            </a:br>
            <a:r>
              <a:rPr lang="fr-FR" sz="2400" dirty="0">
                <a:solidFill>
                  <a:srgbClr val="000000"/>
                </a:solidFill>
              </a:rPr>
              <a:t>• Hydrographie</a:t>
            </a:r>
            <a:br>
              <a:rPr lang="fr-FR" sz="2400" dirty="0">
                <a:solidFill>
                  <a:srgbClr val="000000"/>
                </a:solidFill>
              </a:rPr>
            </a:br>
            <a:r>
              <a:rPr lang="fr-FR" sz="2400" dirty="0">
                <a:solidFill>
                  <a:srgbClr val="000000"/>
                </a:solidFill>
              </a:rPr>
              <a:t>• Géologie</a:t>
            </a:r>
            <a:br>
              <a:rPr lang="fr-FR" sz="2400" dirty="0">
                <a:solidFill>
                  <a:srgbClr val="000000"/>
                </a:solidFill>
              </a:rPr>
            </a:br>
            <a:r>
              <a:rPr lang="fr-FR" sz="2400" b="1" dirty="0">
                <a:solidFill>
                  <a:srgbClr val="000000"/>
                </a:solidFill>
              </a:rPr>
              <a:t>Caractéristiques de l ’agglomération</a:t>
            </a:r>
            <a:r>
              <a:rPr lang="fr-FR" sz="2400" dirty="0">
                <a:solidFill>
                  <a:srgbClr val="000000"/>
                </a:solidFill>
              </a:rPr>
              <a:t/>
            </a:r>
            <a:br>
              <a:rPr lang="fr-FR" sz="2400" dirty="0">
                <a:solidFill>
                  <a:srgbClr val="000000"/>
                </a:solidFill>
              </a:rPr>
            </a:br>
            <a:r>
              <a:rPr lang="fr-FR" sz="2400" dirty="0">
                <a:solidFill>
                  <a:srgbClr val="000000"/>
                </a:solidFill>
              </a:rPr>
              <a:t>• Importance et </a:t>
            </a:r>
            <a:r>
              <a:rPr lang="fr-FR" sz="2400" dirty="0" smtClean="0">
                <a:solidFill>
                  <a:srgbClr val="000000"/>
                </a:solidFill>
              </a:rPr>
              <a:t>nature </a:t>
            </a:r>
            <a:r>
              <a:rPr lang="fr-FR" sz="2400" b="1" dirty="0" smtClean="0"/>
              <a:t>(rurale et urbains)</a:t>
            </a:r>
            <a:r>
              <a:rPr lang="fr-FR" sz="2400" b="1" dirty="0"/>
              <a:t/>
            </a:r>
            <a:br>
              <a:rPr lang="fr-FR" sz="2400" b="1" dirty="0"/>
            </a:br>
            <a:r>
              <a:rPr lang="fr-FR" sz="2400" dirty="0">
                <a:solidFill>
                  <a:srgbClr val="000000"/>
                </a:solidFill>
              </a:rPr>
              <a:t>• Modes d’occupation du sol</a:t>
            </a:r>
            <a:br>
              <a:rPr lang="fr-FR" sz="2400" dirty="0">
                <a:solidFill>
                  <a:srgbClr val="000000"/>
                </a:solidFill>
              </a:rPr>
            </a:br>
            <a:r>
              <a:rPr lang="fr-FR" sz="2400" dirty="0">
                <a:solidFill>
                  <a:srgbClr val="000000"/>
                </a:solidFill>
              </a:rPr>
              <a:t>• Assainissement déjà en place</a:t>
            </a:r>
            <a:br>
              <a:rPr lang="fr-FR" sz="2400" dirty="0">
                <a:solidFill>
                  <a:srgbClr val="000000"/>
                </a:solidFill>
              </a:rPr>
            </a:br>
            <a:r>
              <a:rPr lang="fr-FR" sz="2400" dirty="0">
                <a:solidFill>
                  <a:srgbClr val="000000"/>
                </a:solidFill>
              </a:rPr>
              <a:t>• Développement futur de l’agglomération</a:t>
            </a:r>
            <a:br>
              <a:rPr lang="fr-FR" sz="2400" dirty="0">
                <a:solidFill>
                  <a:srgbClr val="000000"/>
                </a:solidFill>
              </a:rPr>
            </a:br>
            <a:r>
              <a:rPr lang="fr-FR" sz="2400" b="1" dirty="0">
                <a:solidFill>
                  <a:srgbClr val="000000"/>
                </a:solidFill>
              </a:rPr>
              <a:t>Contraintes liées à l’assainissement</a:t>
            </a:r>
            <a:r>
              <a:rPr lang="fr-FR" sz="2400" dirty="0">
                <a:solidFill>
                  <a:srgbClr val="000000"/>
                </a:solidFill>
              </a:rPr>
              <a:t/>
            </a:r>
            <a:br>
              <a:rPr lang="fr-FR" sz="2400" dirty="0">
                <a:solidFill>
                  <a:srgbClr val="000000"/>
                </a:solidFill>
              </a:rPr>
            </a:br>
            <a:r>
              <a:rPr lang="fr-FR" sz="2400" dirty="0">
                <a:solidFill>
                  <a:srgbClr val="000000"/>
                </a:solidFill>
              </a:rPr>
              <a:t>• Conditions de transport des eaux </a:t>
            </a:r>
            <a:r>
              <a:rPr lang="fr-FR" sz="2400" dirty="0" smtClean="0">
                <a:solidFill>
                  <a:srgbClr val="000000"/>
                </a:solidFill>
              </a:rPr>
              <a:t>usées (tuyauterie pente)</a:t>
            </a:r>
            <a:r>
              <a:rPr lang="fr-FR" sz="2400" dirty="0">
                <a:solidFill>
                  <a:srgbClr val="000000"/>
                </a:solidFill>
              </a:rPr>
              <a:t/>
            </a:r>
            <a:br>
              <a:rPr lang="fr-FR" sz="2400" dirty="0">
                <a:solidFill>
                  <a:srgbClr val="000000"/>
                </a:solidFill>
              </a:rPr>
            </a:br>
            <a:r>
              <a:rPr lang="fr-FR" sz="2400" dirty="0">
                <a:solidFill>
                  <a:srgbClr val="000000"/>
                </a:solidFill>
              </a:rPr>
              <a:t>• Facilité </a:t>
            </a:r>
            <a:r>
              <a:rPr lang="fr-FR" sz="2400" dirty="0" smtClean="0">
                <a:solidFill>
                  <a:srgbClr val="000000"/>
                </a:solidFill>
              </a:rPr>
              <a:t>d’exploitation (profondeur, topographie)</a:t>
            </a:r>
            <a:r>
              <a:rPr lang="fr-FR" sz="2400" dirty="0">
                <a:solidFill>
                  <a:srgbClr val="000000"/>
                </a:solidFill>
              </a:rPr>
              <a:t/>
            </a:r>
            <a:br>
              <a:rPr lang="fr-FR" sz="2400" dirty="0">
                <a:solidFill>
                  <a:srgbClr val="000000"/>
                </a:solidFill>
              </a:rPr>
            </a:br>
            <a:r>
              <a:rPr lang="fr-FR" sz="2400" dirty="0">
                <a:solidFill>
                  <a:srgbClr val="000000"/>
                </a:solidFill>
              </a:rPr>
              <a:t>• Réduction des </a:t>
            </a:r>
            <a:r>
              <a:rPr lang="fr-FR" sz="2400" dirty="0" smtClean="0">
                <a:solidFill>
                  <a:srgbClr val="000000"/>
                </a:solidFill>
              </a:rPr>
              <a:t>nuisances (</a:t>
            </a:r>
            <a:endParaRPr lang="fr-FR" sz="2400" dirty="0"/>
          </a:p>
        </p:txBody>
      </p:sp>
    </p:spTree>
    <p:extLst>
      <p:ext uri="{BB962C8B-B14F-4D97-AF65-F5344CB8AC3E}">
        <p14:creationId xmlns:p14="http://schemas.microsoft.com/office/powerpoint/2010/main" val="313561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2425148" y="1362382"/>
            <a:ext cx="8077514" cy="3217227"/>
          </a:xfrm>
          <a:prstGeom prst="rect">
            <a:avLst/>
          </a:prstGeom>
        </p:spPr>
        <p:txBody>
          <a:bodyPr wrap="square">
            <a:spAutoFit/>
          </a:bodyPr>
          <a:lstStyle/>
          <a:p>
            <a:pPr algn="ctr">
              <a:lnSpc>
                <a:spcPct val="150000"/>
              </a:lnSpc>
            </a:pPr>
            <a:r>
              <a:rPr lang="fr-FR" sz="7200" b="1" dirty="0" smtClean="0">
                <a:solidFill>
                  <a:srgbClr val="FF0000"/>
                </a:solidFill>
                <a:latin typeface="Times New Roman" panose="02020603050405020304" pitchFamily="18" charset="0"/>
                <a:cs typeface="Times New Roman" panose="02020603050405020304" pitchFamily="18" charset="0"/>
              </a:rPr>
              <a:t>Station d’épuration des eaux usées</a:t>
            </a:r>
          </a:p>
        </p:txBody>
      </p:sp>
    </p:spTree>
    <p:extLst>
      <p:ext uri="{BB962C8B-B14F-4D97-AF65-F5344CB8AC3E}">
        <p14:creationId xmlns:p14="http://schemas.microsoft.com/office/powerpoint/2010/main" val="4276947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07433" y="1610533"/>
            <a:ext cx="8605709" cy="3046988"/>
          </a:xfrm>
          <a:prstGeom prst="rect">
            <a:avLst/>
          </a:prstGeom>
        </p:spPr>
        <p:txBody>
          <a:bodyPr wrap="square">
            <a:spAutoFit/>
          </a:bodyPr>
          <a:lstStyle/>
          <a:p>
            <a:pPr algn="just">
              <a:lnSpc>
                <a:spcPct val="150000"/>
              </a:lnSpc>
            </a:pPr>
            <a:r>
              <a:rPr lang="fr-FR" sz="3200" b="1" dirty="0" smtClean="0">
                <a:latin typeface="Times New Roman" panose="02020603050405020304" pitchFamily="18" charset="0"/>
                <a:cs typeface="Times New Roman" panose="02020603050405020304" pitchFamily="18" charset="0"/>
              </a:rPr>
              <a:t>Station d’épuration </a:t>
            </a:r>
            <a:r>
              <a:rPr lang="fr-FR" sz="3200" dirty="0" smtClean="0">
                <a:latin typeface="Times New Roman" panose="02020603050405020304" pitchFamily="18" charset="0"/>
                <a:cs typeface="Times New Roman" panose="02020603050405020304" pitchFamily="18" charset="0"/>
              </a:rPr>
              <a:t>est un ensemble d’ouvrages et d’équipement composant une filières de traitement des eaux usées ainsi qu’une filière spécifique de traitement de boues issues de l’épuration  </a:t>
            </a:r>
          </a:p>
        </p:txBody>
      </p:sp>
    </p:spTree>
    <p:extLst>
      <p:ext uri="{BB962C8B-B14F-4D97-AF65-F5344CB8AC3E}">
        <p14:creationId xmlns:p14="http://schemas.microsoft.com/office/powerpoint/2010/main" val="667189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1043" y="1335447"/>
            <a:ext cx="9463314" cy="4524315"/>
          </a:xfrm>
          <a:prstGeom prst="rect">
            <a:avLst/>
          </a:prstGeom>
        </p:spPr>
        <p:txBody>
          <a:bodyPr wrap="square">
            <a:spAutoFit/>
          </a:bodyPr>
          <a:lstStyle/>
          <a:p>
            <a:pPr algn="just">
              <a:lnSpc>
                <a:spcPct val="150000"/>
              </a:lnSpc>
            </a:pPr>
            <a:r>
              <a:rPr lang="fr-FR" sz="2400" b="1" dirty="0">
                <a:solidFill>
                  <a:srgbClr val="BF0000"/>
                </a:solidFill>
                <a:latin typeface="BookAntiqua"/>
              </a:rPr>
              <a:t>Implantation de la </a:t>
            </a:r>
            <a:r>
              <a:rPr lang="fr-FR" sz="2400" b="1" dirty="0" smtClean="0">
                <a:solidFill>
                  <a:srgbClr val="BF0000"/>
                </a:solidFill>
                <a:latin typeface="BookAntiqua"/>
              </a:rPr>
              <a:t>station</a:t>
            </a:r>
            <a:endParaRPr lang="fr-FR" sz="2400" dirty="0" smtClean="0">
              <a:solidFill>
                <a:srgbClr val="BF0000"/>
              </a:solidFill>
              <a:latin typeface="BookAntiqua"/>
            </a:endParaRPr>
          </a:p>
          <a:p>
            <a:pPr algn="just">
              <a:lnSpc>
                <a:spcPct val="150000"/>
              </a:lnSpc>
            </a:pPr>
            <a:r>
              <a:rPr lang="fr-FR" sz="2400" dirty="0" smtClean="0">
                <a:solidFill>
                  <a:srgbClr val="000000"/>
                </a:solidFill>
                <a:latin typeface="BookAntiqua"/>
              </a:rPr>
              <a:t>La </a:t>
            </a:r>
            <a:r>
              <a:rPr lang="fr-FR" sz="2400" dirty="0">
                <a:solidFill>
                  <a:srgbClr val="000000"/>
                </a:solidFill>
                <a:latin typeface="BookAntiqua"/>
              </a:rPr>
              <a:t>station d’épuration reste un outil fondamental pour </a:t>
            </a:r>
            <a:r>
              <a:rPr lang="fr-FR" sz="2400" dirty="0" smtClean="0">
                <a:solidFill>
                  <a:srgbClr val="000000"/>
                </a:solidFill>
                <a:latin typeface="BookAntiqua"/>
              </a:rPr>
              <a:t>la protection </a:t>
            </a:r>
            <a:r>
              <a:rPr lang="fr-FR" sz="2400" dirty="0">
                <a:solidFill>
                  <a:srgbClr val="000000"/>
                </a:solidFill>
                <a:latin typeface="BookAntiqua"/>
              </a:rPr>
              <a:t>des milieux </a:t>
            </a:r>
            <a:r>
              <a:rPr lang="fr-FR" sz="2400" dirty="0" smtClean="0">
                <a:solidFill>
                  <a:srgbClr val="000000"/>
                </a:solidFill>
                <a:latin typeface="BookAntiqua"/>
              </a:rPr>
              <a:t>naturels.</a:t>
            </a:r>
          </a:p>
          <a:p>
            <a:pPr algn="just">
              <a:lnSpc>
                <a:spcPct val="150000"/>
              </a:lnSpc>
            </a:pPr>
            <a:r>
              <a:rPr lang="fr-FR" sz="2400" dirty="0" smtClean="0">
                <a:solidFill>
                  <a:srgbClr val="000000"/>
                </a:solidFill>
                <a:latin typeface="BookAntiqua"/>
              </a:rPr>
              <a:t>La </a:t>
            </a:r>
            <a:r>
              <a:rPr lang="fr-FR" sz="2400" dirty="0">
                <a:solidFill>
                  <a:srgbClr val="000000"/>
                </a:solidFill>
                <a:latin typeface="BookAntiqua"/>
              </a:rPr>
              <a:t>valorisation de l’image de la station passe par un </a:t>
            </a:r>
            <a:r>
              <a:rPr lang="fr-FR" sz="2400" dirty="0" smtClean="0">
                <a:solidFill>
                  <a:srgbClr val="000000"/>
                </a:solidFill>
                <a:latin typeface="BookAntiqua"/>
              </a:rPr>
              <a:t>ensemble de </a:t>
            </a:r>
            <a:r>
              <a:rPr lang="fr-FR" sz="2400" dirty="0">
                <a:solidFill>
                  <a:srgbClr val="000000"/>
                </a:solidFill>
                <a:latin typeface="BookAntiqua"/>
              </a:rPr>
              <a:t>dispositions qui sont à prendre en considération </a:t>
            </a:r>
            <a:r>
              <a:rPr lang="fr-FR" sz="2400" dirty="0" smtClean="0">
                <a:solidFill>
                  <a:srgbClr val="000000"/>
                </a:solidFill>
                <a:latin typeface="BookAntiqua"/>
              </a:rPr>
              <a:t>dès l’élaboration </a:t>
            </a:r>
            <a:r>
              <a:rPr lang="fr-FR" sz="2400" dirty="0">
                <a:solidFill>
                  <a:srgbClr val="000000"/>
                </a:solidFill>
                <a:latin typeface="BookAntiqua"/>
              </a:rPr>
              <a:t>du projet en commençant par le choix </a:t>
            </a:r>
            <a:r>
              <a:rPr lang="fr-FR" sz="2400" dirty="0" smtClean="0">
                <a:solidFill>
                  <a:srgbClr val="000000"/>
                </a:solidFill>
                <a:latin typeface="BookAntiqua"/>
              </a:rPr>
              <a:t>de l’emplacement </a:t>
            </a:r>
            <a:r>
              <a:rPr lang="fr-FR" sz="2400" dirty="0">
                <a:solidFill>
                  <a:srgbClr val="000000"/>
                </a:solidFill>
                <a:latin typeface="BookAntiqua"/>
              </a:rPr>
              <a:t>du site.</a:t>
            </a:r>
            <a:br>
              <a:rPr lang="fr-FR" sz="2400" dirty="0">
                <a:solidFill>
                  <a:srgbClr val="000000"/>
                </a:solidFill>
                <a:latin typeface="BookAntiqua"/>
              </a:rPr>
            </a:br>
            <a:r>
              <a:rPr lang="fr-FR" sz="2400" dirty="0">
                <a:solidFill>
                  <a:srgbClr val="000000"/>
                </a:solidFill>
                <a:latin typeface="BookAntiqua"/>
              </a:rPr>
              <a:t>A cet égard, quelques règles doivent être </a:t>
            </a:r>
            <a:r>
              <a:rPr lang="fr-FR" sz="2400" dirty="0" smtClean="0">
                <a:solidFill>
                  <a:srgbClr val="000000"/>
                </a:solidFill>
                <a:latin typeface="BookAntiqua"/>
              </a:rPr>
              <a:t>rappelées:</a:t>
            </a:r>
            <a:endParaRPr lang="fr-FR" sz="2400" dirty="0" smtClean="0">
              <a:solidFill>
                <a:srgbClr val="BF0000"/>
              </a:solidFill>
              <a:latin typeface="BookAntiqua"/>
            </a:endParaRPr>
          </a:p>
          <a:p>
            <a:pPr algn="just">
              <a:lnSpc>
                <a:spcPct val="150000"/>
              </a:lnSpc>
            </a:pPr>
            <a:endParaRPr lang="fr-FR" sz="2400" dirty="0"/>
          </a:p>
        </p:txBody>
      </p:sp>
    </p:spTree>
    <p:extLst>
      <p:ext uri="{BB962C8B-B14F-4D97-AF65-F5344CB8AC3E}">
        <p14:creationId xmlns:p14="http://schemas.microsoft.com/office/powerpoint/2010/main" val="1434543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21287" y="2660405"/>
            <a:ext cx="5625863" cy="3139321"/>
          </a:xfrm>
          <a:prstGeom prst="rect">
            <a:avLst/>
          </a:prstGeom>
        </p:spPr>
        <p:txBody>
          <a:bodyPr wrap="square">
            <a:spAutoFit/>
          </a:bodyPr>
          <a:lstStyle/>
          <a:p>
            <a:r>
              <a:rPr lang="fr-FR" sz="3600" b="1" dirty="0" smtClean="0"/>
              <a:t>Critères de choix de site</a:t>
            </a:r>
          </a:p>
          <a:p>
            <a:endParaRPr lang="fr-FR" dirty="0" smtClean="0"/>
          </a:p>
          <a:p>
            <a:pPr algn="ctr"/>
            <a:r>
              <a:rPr lang="fr-FR" sz="3600" b="1" dirty="0" smtClean="0">
                <a:latin typeface="Calibri" panose="020F0502020204030204" pitchFamily="34" charset="0"/>
              </a:rPr>
              <a:t>Topographique </a:t>
            </a:r>
          </a:p>
          <a:p>
            <a:pPr algn="ctr"/>
            <a:r>
              <a:rPr lang="fr-FR" sz="3600" b="1" dirty="0" smtClean="0">
                <a:latin typeface="Calibri" panose="020F0502020204030204" pitchFamily="34" charset="0"/>
              </a:rPr>
              <a:t>Economique </a:t>
            </a:r>
          </a:p>
          <a:p>
            <a:pPr algn="ctr"/>
            <a:r>
              <a:rPr lang="fr-FR" sz="3600" b="1" dirty="0" smtClean="0">
                <a:latin typeface="Calibri" panose="020F0502020204030204" pitchFamily="34" charset="0"/>
              </a:rPr>
              <a:t>Technique</a:t>
            </a:r>
          </a:p>
          <a:p>
            <a:pPr algn="ctr"/>
            <a:r>
              <a:rPr lang="fr-FR" sz="3600" b="1" dirty="0" smtClean="0">
                <a:latin typeface="Calibri" panose="020F0502020204030204" pitchFamily="34" charset="0"/>
              </a:rPr>
              <a:t>Environnemental</a:t>
            </a:r>
          </a:p>
        </p:txBody>
      </p:sp>
      <p:pic>
        <p:nvPicPr>
          <p:cNvPr id="2" name="Image 1"/>
          <p:cNvPicPr>
            <a:picLocks noChangeAspect="1"/>
          </p:cNvPicPr>
          <p:nvPr/>
        </p:nvPicPr>
        <p:blipFill>
          <a:blip r:embed="rId2"/>
          <a:stretch>
            <a:fillRect/>
          </a:stretch>
        </p:blipFill>
        <p:spPr>
          <a:xfrm>
            <a:off x="224971" y="1292087"/>
            <a:ext cx="5950857" cy="5037674"/>
          </a:xfrm>
          <a:prstGeom prst="rect">
            <a:avLst/>
          </a:prstGeom>
        </p:spPr>
      </p:pic>
    </p:spTree>
    <p:extLst>
      <p:ext uri="{BB962C8B-B14F-4D97-AF65-F5344CB8AC3E}">
        <p14:creationId xmlns:p14="http://schemas.microsoft.com/office/powerpoint/2010/main" val="4014632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6629" y="1518867"/>
            <a:ext cx="10203542" cy="4401205"/>
          </a:xfrm>
          <a:prstGeom prst="rect">
            <a:avLst/>
          </a:prstGeom>
        </p:spPr>
        <p:txBody>
          <a:bodyPr wrap="square">
            <a:spAutoFit/>
          </a:bodyPr>
          <a:lstStyle/>
          <a:p>
            <a:pPr marL="285750" indent="-285750" algn="just">
              <a:buFont typeface="Wingdings" panose="05000000000000000000" pitchFamily="2" charset="2"/>
              <a:buChar char="§"/>
            </a:pPr>
            <a:r>
              <a:rPr lang="fr-FR" sz="2800" dirty="0">
                <a:solidFill>
                  <a:srgbClr val="000000"/>
                </a:solidFill>
                <a:latin typeface="BookAntiqua"/>
              </a:rPr>
              <a:t>éviter les zones inondables entraînant parfois </a:t>
            </a:r>
            <a:r>
              <a:rPr lang="fr-FR" sz="2800" dirty="0" smtClean="0">
                <a:solidFill>
                  <a:srgbClr val="000000"/>
                </a:solidFill>
                <a:latin typeface="BookAntiqua"/>
              </a:rPr>
              <a:t>des dysfonctionnements </a:t>
            </a:r>
            <a:r>
              <a:rPr lang="fr-FR" sz="2800" dirty="0">
                <a:solidFill>
                  <a:srgbClr val="000000"/>
                </a:solidFill>
                <a:latin typeface="BookAntiqua"/>
              </a:rPr>
              <a:t>pendant de longues périodes ; </a:t>
            </a:r>
            <a:r>
              <a:rPr lang="fr-FR" sz="2800" dirty="0" smtClean="0">
                <a:solidFill>
                  <a:srgbClr val="000000"/>
                </a:solidFill>
                <a:latin typeface="BookAntiqua"/>
              </a:rPr>
              <a:t>sinon veiller </a:t>
            </a:r>
            <a:r>
              <a:rPr lang="fr-FR" sz="2800" dirty="0">
                <a:solidFill>
                  <a:srgbClr val="000000"/>
                </a:solidFill>
                <a:latin typeface="BookAntiqua"/>
              </a:rPr>
              <a:t>à mettre les équipements électriques hors </a:t>
            </a:r>
            <a:r>
              <a:rPr lang="fr-FR" sz="2800" dirty="0" smtClean="0">
                <a:solidFill>
                  <a:srgbClr val="000000"/>
                </a:solidFill>
                <a:latin typeface="BookAntiqua"/>
              </a:rPr>
              <a:t>d’eau;</a:t>
            </a:r>
          </a:p>
          <a:p>
            <a:pPr algn="just"/>
            <a:endParaRPr lang="fr-FR" sz="2800" dirty="0" smtClean="0">
              <a:solidFill>
                <a:srgbClr val="000000"/>
              </a:solidFill>
              <a:latin typeface="BookAntiqua"/>
            </a:endParaRPr>
          </a:p>
          <a:p>
            <a:pPr marL="285750" indent="-285750" algn="just">
              <a:buFont typeface="Wingdings" panose="05000000000000000000" pitchFamily="2" charset="2"/>
              <a:buChar char="§"/>
            </a:pPr>
            <a:r>
              <a:rPr lang="fr-FR" sz="2800" dirty="0" smtClean="0">
                <a:solidFill>
                  <a:srgbClr val="000000"/>
                </a:solidFill>
                <a:latin typeface="BookAntiqua"/>
              </a:rPr>
              <a:t>éviter </a:t>
            </a:r>
            <a:r>
              <a:rPr lang="fr-FR" sz="2800" dirty="0">
                <a:solidFill>
                  <a:srgbClr val="000000"/>
                </a:solidFill>
                <a:latin typeface="BookAntiqua"/>
              </a:rPr>
              <a:t>de construire à proximité d’habitations, de </a:t>
            </a:r>
            <a:r>
              <a:rPr lang="fr-FR" sz="2800" dirty="0" smtClean="0">
                <a:solidFill>
                  <a:srgbClr val="000000"/>
                </a:solidFill>
                <a:latin typeface="BookAntiqua"/>
              </a:rPr>
              <a:t>zones d’activités </a:t>
            </a:r>
            <a:r>
              <a:rPr lang="fr-FR" sz="2800" dirty="0">
                <a:solidFill>
                  <a:srgbClr val="000000"/>
                </a:solidFill>
                <a:latin typeface="BookAntiqua"/>
              </a:rPr>
              <a:t>diverses (sportives, touristiques, industrielles, </a:t>
            </a:r>
            <a:r>
              <a:rPr lang="fr-FR" sz="2800" dirty="0" smtClean="0">
                <a:solidFill>
                  <a:srgbClr val="000000"/>
                </a:solidFill>
                <a:latin typeface="BookAntiqua"/>
              </a:rPr>
              <a:t>...)</a:t>
            </a:r>
          </a:p>
          <a:p>
            <a:pPr marL="285750" indent="-285750" algn="just">
              <a:buFont typeface="Wingdings" panose="05000000000000000000" pitchFamily="2" charset="2"/>
              <a:buChar char="§"/>
            </a:pPr>
            <a:endParaRPr lang="fr-FR" sz="2800" dirty="0" smtClean="0">
              <a:solidFill>
                <a:srgbClr val="000000"/>
              </a:solidFill>
              <a:latin typeface="BookAntiqua"/>
            </a:endParaRPr>
          </a:p>
          <a:p>
            <a:pPr marL="285750" indent="-285750" algn="just">
              <a:buFont typeface="Wingdings" panose="05000000000000000000" pitchFamily="2" charset="2"/>
              <a:buChar char="§"/>
            </a:pPr>
            <a:r>
              <a:rPr lang="fr-FR" sz="2800" dirty="0" smtClean="0">
                <a:solidFill>
                  <a:srgbClr val="000000"/>
                </a:solidFill>
                <a:latin typeface="BookAntiqua"/>
              </a:rPr>
              <a:t>Dans </a:t>
            </a:r>
            <a:r>
              <a:rPr lang="fr-FR" sz="2800" dirty="0">
                <a:solidFill>
                  <a:srgbClr val="000000"/>
                </a:solidFill>
                <a:latin typeface="BookAntiqua"/>
              </a:rPr>
              <a:t>la pratique, et pour éviter tout contentieux avec </a:t>
            </a:r>
            <a:r>
              <a:rPr lang="fr-FR" sz="2800" dirty="0" smtClean="0">
                <a:solidFill>
                  <a:srgbClr val="000000"/>
                </a:solidFill>
                <a:latin typeface="BookAntiqua"/>
              </a:rPr>
              <a:t>le voisinage</a:t>
            </a:r>
            <a:r>
              <a:rPr lang="fr-FR" sz="2800" dirty="0">
                <a:solidFill>
                  <a:srgbClr val="000000"/>
                </a:solidFill>
                <a:latin typeface="BookAntiqua"/>
              </a:rPr>
              <a:t>, on réserve une distance minimale de 200 m </a:t>
            </a:r>
            <a:r>
              <a:rPr lang="fr-FR" sz="2800" dirty="0" smtClean="0">
                <a:solidFill>
                  <a:srgbClr val="000000"/>
                </a:solidFill>
                <a:latin typeface="BookAntiqua"/>
              </a:rPr>
              <a:t>en tenant </a:t>
            </a:r>
            <a:r>
              <a:rPr lang="fr-FR" sz="2800" dirty="0">
                <a:solidFill>
                  <a:srgbClr val="000000"/>
                </a:solidFill>
                <a:latin typeface="BookAntiqua"/>
              </a:rPr>
              <a:t>compte de la dominance des vents (si possible) </a:t>
            </a:r>
            <a:r>
              <a:rPr lang="fr-FR" sz="2800" dirty="0" smtClean="0">
                <a:solidFill>
                  <a:srgbClr val="000000"/>
                </a:solidFill>
                <a:latin typeface="BookAntiqua"/>
              </a:rPr>
              <a:t>;</a:t>
            </a:r>
            <a:endParaRPr lang="fr-FR" sz="2800" dirty="0"/>
          </a:p>
        </p:txBody>
      </p:sp>
    </p:spTree>
    <p:extLst>
      <p:ext uri="{BB962C8B-B14F-4D97-AF65-F5344CB8AC3E}">
        <p14:creationId xmlns:p14="http://schemas.microsoft.com/office/powerpoint/2010/main" val="3293181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5617" y="1229809"/>
            <a:ext cx="11012557" cy="4616648"/>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fr-FR" sz="2800" dirty="0">
                <a:solidFill>
                  <a:srgbClr val="000000"/>
                </a:solidFill>
                <a:latin typeface="BookAntiqua"/>
              </a:rPr>
              <a:t>s’éloigner le plus possible des zones de </a:t>
            </a:r>
            <a:r>
              <a:rPr lang="fr-FR" sz="2800" dirty="0" smtClean="0">
                <a:solidFill>
                  <a:srgbClr val="000000"/>
                </a:solidFill>
                <a:latin typeface="BookAntiqua"/>
              </a:rPr>
              <a:t>captage (barrages et puits) même si </a:t>
            </a:r>
            <a:r>
              <a:rPr lang="fr-FR" sz="2800" dirty="0">
                <a:solidFill>
                  <a:srgbClr val="000000"/>
                </a:solidFill>
                <a:latin typeface="BookAntiqua"/>
              </a:rPr>
              <a:t>le périmètre de protection est respecté </a:t>
            </a:r>
            <a:r>
              <a:rPr lang="fr-FR" sz="2800" dirty="0" smtClean="0">
                <a:solidFill>
                  <a:srgbClr val="000000"/>
                </a:solidFill>
                <a:latin typeface="BookAntiqua"/>
              </a:rPr>
              <a:t>;</a:t>
            </a:r>
          </a:p>
          <a:p>
            <a:pPr marL="285750" indent="-285750" algn="just">
              <a:lnSpc>
                <a:spcPct val="150000"/>
              </a:lnSpc>
              <a:buFont typeface="Arial" panose="020B0604020202020204" pitchFamily="34" charset="0"/>
              <a:buChar char="•"/>
            </a:pPr>
            <a:endParaRPr lang="fr-FR" sz="2800" dirty="0" smtClean="0">
              <a:solidFill>
                <a:srgbClr val="000000"/>
              </a:solidFill>
              <a:latin typeface="BookAntiqua"/>
            </a:endParaRPr>
          </a:p>
          <a:p>
            <a:pPr marL="285750" indent="-285750" algn="just">
              <a:lnSpc>
                <a:spcPct val="150000"/>
              </a:lnSpc>
              <a:buFont typeface="Arial" panose="020B0604020202020204" pitchFamily="34" charset="0"/>
              <a:buChar char="•"/>
            </a:pPr>
            <a:r>
              <a:rPr lang="fr-FR" sz="2800" dirty="0" smtClean="0">
                <a:solidFill>
                  <a:srgbClr val="000000"/>
                </a:solidFill>
                <a:latin typeface="BookAntiqua"/>
              </a:rPr>
              <a:t>réaliser </a:t>
            </a:r>
            <a:r>
              <a:rPr lang="fr-FR" sz="2800" dirty="0">
                <a:solidFill>
                  <a:srgbClr val="000000"/>
                </a:solidFill>
                <a:latin typeface="BookAntiqua"/>
              </a:rPr>
              <a:t>des études géotechniques (vérification </a:t>
            </a:r>
            <a:r>
              <a:rPr lang="fr-FR" sz="2800" dirty="0" smtClean="0">
                <a:solidFill>
                  <a:srgbClr val="000000"/>
                </a:solidFill>
                <a:latin typeface="BookAntiqua"/>
              </a:rPr>
              <a:t>de l’imperméabilité </a:t>
            </a:r>
            <a:r>
              <a:rPr lang="fr-FR" sz="2800" dirty="0">
                <a:solidFill>
                  <a:srgbClr val="000000"/>
                </a:solidFill>
                <a:latin typeface="BookAntiqua"/>
              </a:rPr>
              <a:t>par exemple pour un lagunage). </a:t>
            </a:r>
            <a:r>
              <a:rPr lang="fr-FR" sz="2800" dirty="0" smtClean="0">
                <a:solidFill>
                  <a:srgbClr val="000000"/>
                </a:solidFill>
                <a:latin typeface="BookAntiqua"/>
              </a:rPr>
              <a:t>La portance </a:t>
            </a:r>
            <a:r>
              <a:rPr lang="fr-FR" sz="2800" dirty="0">
                <a:solidFill>
                  <a:srgbClr val="000000"/>
                </a:solidFill>
                <a:latin typeface="BookAntiqua"/>
              </a:rPr>
              <a:t>du sol (tenue des ouvrages et des </a:t>
            </a:r>
            <a:r>
              <a:rPr lang="fr-FR" sz="2800" dirty="0" smtClean="0">
                <a:solidFill>
                  <a:srgbClr val="000000"/>
                </a:solidFill>
                <a:latin typeface="BookAntiqua"/>
              </a:rPr>
              <a:t>canalisations de </a:t>
            </a:r>
            <a:r>
              <a:rPr lang="fr-FR" sz="2800" dirty="0">
                <a:solidFill>
                  <a:srgbClr val="000000"/>
                </a:solidFill>
                <a:latin typeface="BookAntiqua"/>
              </a:rPr>
              <a:t>liaison) et les qualités de sol conditionnent </a:t>
            </a:r>
            <a:r>
              <a:rPr lang="fr-FR" sz="2800" dirty="0" smtClean="0">
                <a:solidFill>
                  <a:srgbClr val="000000"/>
                </a:solidFill>
                <a:latin typeface="BookAntiqua"/>
              </a:rPr>
              <a:t>beaucoup le </a:t>
            </a:r>
            <a:r>
              <a:rPr lang="fr-FR" sz="2800" dirty="0">
                <a:solidFill>
                  <a:srgbClr val="000000"/>
                </a:solidFill>
                <a:latin typeface="BookAntiqua"/>
              </a:rPr>
              <a:t>coût du génie civil </a:t>
            </a:r>
            <a:r>
              <a:rPr lang="fr-FR" sz="2800" dirty="0" smtClean="0">
                <a:solidFill>
                  <a:srgbClr val="000000"/>
                </a:solidFill>
                <a:latin typeface="BookAntiqua"/>
              </a:rPr>
              <a:t>;</a:t>
            </a:r>
            <a:endParaRPr lang="fr-FR" sz="2800" dirty="0"/>
          </a:p>
        </p:txBody>
      </p:sp>
    </p:spTree>
    <p:extLst>
      <p:ext uri="{BB962C8B-B14F-4D97-AF65-F5344CB8AC3E}">
        <p14:creationId xmlns:p14="http://schemas.microsoft.com/office/powerpoint/2010/main" val="2170885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8171" y="1731167"/>
            <a:ext cx="9361714" cy="3890104"/>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fr-FR" sz="2800" dirty="0" smtClean="0">
                <a:solidFill>
                  <a:srgbClr val="000000"/>
                </a:solidFill>
                <a:latin typeface="BookAntiqua"/>
              </a:rPr>
              <a:t>Prendre </a:t>
            </a:r>
            <a:r>
              <a:rPr lang="fr-FR" sz="2800" dirty="0">
                <a:solidFill>
                  <a:srgbClr val="000000"/>
                </a:solidFill>
                <a:latin typeface="BookAntiqua"/>
              </a:rPr>
              <a:t>des précautions particulières </a:t>
            </a:r>
            <a:r>
              <a:rPr lang="fr-FR" sz="2800" dirty="0" smtClean="0">
                <a:solidFill>
                  <a:srgbClr val="000000"/>
                </a:solidFill>
                <a:latin typeface="BookAntiqua"/>
              </a:rPr>
              <a:t>lorsqu’un aquifère </a:t>
            </a:r>
            <a:r>
              <a:rPr lang="fr-FR" sz="2800" dirty="0">
                <a:solidFill>
                  <a:srgbClr val="000000"/>
                </a:solidFill>
                <a:latin typeface="BookAntiqua"/>
              </a:rPr>
              <a:t>se situe à faible profondeur </a:t>
            </a:r>
            <a:r>
              <a:rPr lang="fr-FR" sz="2800" dirty="0" smtClean="0">
                <a:solidFill>
                  <a:srgbClr val="000000"/>
                </a:solidFill>
                <a:latin typeface="BookAntiqua"/>
              </a:rPr>
              <a:t>;</a:t>
            </a:r>
          </a:p>
          <a:p>
            <a:pPr marL="285750" indent="-285750" algn="just">
              <a:lnSpc>
                <a:spcPct val="150000"/>
              </a:lnSpc>
              <a:buFont typeface="Arial" panose="020B0604020202020204" pitchFamily="34" charset="0"/>
              <a:buChar char="•"/>
            </a:pPr>
            <a:r>
              <a:rPr lang="fr-FR" sz="2800" dirty="0">
                <a:solidFill>
                  <a:srgbClr val="000000"/>
                </a:solidFill>
                <a:latin typeface="BookAntiqua"/>
              </a:rPr>
              <a:t>N</a:t>
            </a:r>
            <a:r>
              <a:rPr lang="fr-FR" sz="2800" dirty="0" smtClean="0">
                <a:solidFill>
                  <a:srgbClr val="000000"/>
                </a:solidFill>
                <a:latin typeface="BookAntiqua"/>
              </a:rPr>
              <a:t>e </a:t>
            </a:r>
            <a:r>
              <a:rPr lang="fr-FR" sz="2800" dirty="0">
                <a:solidFill>
                  <a:srgbClr val="000000"/>
                </a:solidFill>
                <a:latin typeface="BookAntiqua"/>
              </a:rPr>
              <a:t>pas implanter les ouvrages dans les zones </a:t>
            </a:r>
            <a:r>
              <a:rPr lang="fr-FR" sz="2800" dirty="0" smtClean="0">
                <a:solidFill>
                  <a:srgbClr val="000000"/>
                </a:solidFill>
                <a:latin typeface="BookAntiqua"/>
              </a:rPr>
              <a:t>plantées d’arbres </a:t>
            </a:r>
            <a:r>
              <a:rPr lang="fr-FR" sz="2800" dirty="0">
                <a:solidFill>
                  <a:srgbClr val="000000"/>
                </a:solidFill>
                <a:latin typeface="BookAntiqua"/>
              </a:rPr>
              <a:t>(lit bactérien, lagunage, bassin d’aération...) </a:t>
            </a:r>
            <a:r>
              <a:rPr lang="fr-FR" sz="2800" dirty="0" smtClean="0">
                <a:solidFill>
                  <a:srgbClr val="000000"/>
                </a:solidFill>
                <a:latin typeface="BookAntiqua"/>
              </a:rPr>
              <a:t>;</a:t>
            </a:r>
          </a:p>
          <a:p>
            <a:pPr marL="285750" indent="-285750" algn="just">
              <a:lnSpc>
                <a:spcPct val="150000"/>
              </a:lnSpc>
              <a:buFont typeface="Arial" panose="020B0604020202020204" pitchFamily="34" charset="0"/>
              <a:buChar char="•"/>
            </a:pPr>
            <a:r>
              <a:rPr lang="fr-FR" sz="2800" dirty="0" smtClean="0">
                <a:solidFill>
                  <a:srgbClr val="000000"/>
                </a:solidFill>
                <a:latin typeface="BookAntiqua"/>
              </a:rPr>
              <a:t>Penser </a:t>
            </a:r>
            <a:r>
              <a:rPr lang="fr-FR" sz="2800" dirty="0">
                <a:solidFill>
                  <a:srgbClr val="000000"/>
                </a:solidFill>
                <a:latin typeface="BookAntiqua"/>
              </a:rPr>
              <a:t>aux extensions ou aux aménagements </a:t>
            </a:r>
            <a:r>
              <a:rPr lang="fr-FR" sz="2800" dirty="0" smtClean="0">
                <a:solidFill>
                  <a:srgbClr val="000000"/>
                </a:solidFill>
                <a:latin typeface="BookAntiqua"/>
              </a:rPr>
              <a:t>futurs (disponibilité </a:t>
            </a:r>
            <a:r>
              <a:rPr lang="fr-FR" sz="2800" dirty="0">
                <a:solidFill>
                  <a:srgbClr val="000000"/>
                </a:solidFill>
                <a:latin typeface="BookAntiqua"/>
              </a:rPr>
              <a:t>et réservations de terrains</a:t>
            </a:r>
            <a:r>
              <a:rPr lang="fr-FR" sz="2800" dirty="0" smtClean="0">
                <a:solidFill>
                  <a:srgbClr val="000000"/>
                </a:solidFill>
                <a:latin typeface="BookAntiqua"/>
              </a:rPr>
              <a:t>).</a:t>
            </a:r>
            <a:endParaRPr lang="fr-FR" sz="2800" dirty="0"/>
          </a:p>
        </p:txBody>
      </p:sp>
    </p:spTree>
    <p:extLst>
      <p:ext uri="{BB962C8B-B14F-4D97-AF65-F5344CB8AC3E}">
        <p14:creationId xmlns:p14="http://schemas.microsoft.com/office/powerpoint/2010/main" val="16674253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7 panoramique step"/>
          <p:cNvPicPr>
            <a:picLocks noChangeAspect="1" noChangeArrowheads="1"/>
          </p:cNvPicPr>
          <p:nvPr/>
        </p:nvPicPr>
        <p:blipFill>
          <a:blip r:embed="rId2">
            <a:lum bright="1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0087" y="782819"/>
            <a:ext cx="11131826" cy="4708981"/>
          </a:xfrm>
          <a:prstGeom prst="rect">
            <a:avLst/>
          </a:prstGeom>
        </p:spPr>
        <p:txBody>
          <a:bodyPr wrap="square">
            <a:spAutoFit/>
          </a:bodyPr>
          <a:lstStyle/>
          <a:p>
            <a:pPr indent="449580" algn="just">
              <a:lnSpc>
                <a:spcPct val="150000"/>
              </a:lnSpc>
              <a:spcAft>
                <a:spcPts val="0"/>
              </a:spcAft>
            </a:pPr>
            <a:r>
              <a:rPr lang="fr-FR" sz="4000" dirty="0">
                <a:latin typeface="Tahoma" panose="020B0604030504040204" pitchFamily="34" charset="0"/>
                <a:ea typeface="SimSun" panose="02010600030101010101" pitchFamily="2" charset="-122"/>
              </a:rPr>
              <a:t>Ain El </a:t>
            </a:r>
            <a:r>
              <a:rPr lang="fr-FR" sz="4000" dirty="0" err="1">
                <a:latin typeface="Tahoma" panose="020B0604030504040204" pitchFamily="34" charset="0"/>
                <a:ea typeface="SimSun" panose="02010600030101010101" pitchFamily="2" charset="-122"/>
              </a:rPr>
              <a:t>Houtz</a:t>
            </a:r>
            <a:r>
              <a:rPr lang="fr-FR" sz="4000" dirty="0">
                <a:latin typeface="Tahoma" panose="020B0604030504040204" pitchFamily="34" charset="0"/>
                <a:ea typeface="SimSun" panose="02010600030101010101" pitchFamily="2" charset="-122"/>
              </a:rPr>
              <a:t> conçue pour une population de 150 000 </a:t>
            </a:r>
            <a:r>
              <a:rPr lang="fr-FR" sz="4000" dirty="0" err="1">
                <a:latin typeface="Tahoma" panose="020B0604030504040204" pitchFamily="34" charset="0"/>
                <a:ea typeface="SimSun" panose="02010600030101010101" pitchFamily="2" charset="-122"/>
              </a:rPr>
              <a:t>eq</a:t>
            </a:r>
            <a:r>
              <a:rPr lang="fr-FR" sz="4000" dirty="0">
                <a:latin typeface="Tahoma" panose="020B0604030504040204" pitchFamily="34" charset="0"/>
                <a:ea typeface="SimSun" panose="02010600030101010101" pitchFamily="2" charset="-122"/>
              </a:rPr>
              <a:t>/</a:t>
            </a:r>
            <a:r>
              <a:rPr lang="fr-FR" sz="4000" dirty="0" err="1">
                <a:latin typeface="Tahoma" panose="020B0604030504040204" pitchFamily="34" charset="0"/>
                <a:ea typeface="SimSun" panose="02010600030101010101" pitchFamily="2" charset="-122"/>
              </a:rPr>
              <a:t>hab</a:t>
            </a:r>
            <a:r>
              <a:rPr lang="fr-FR" sz="4000" dirty="0">
                <a:latin typeface="Tahoma" panose="020B0604030504040204" pitchFamily="34" charset="0"/>
                <a:ea typeface="SimSun" panose="02010600030101010101" pitchFamily="2" charset="-122"/>
              </a:rPr>
              <a:t> d’une capacité de 30 000 m3/j, elle a été </a:t>
            </a:r>
            <a:r>
              <a:rPr lang="fr-FR" sz="4000" dirty="0" smtClean="0">
                <a:latin typeface="Tahoma" panose="020B0604030504040204" pitchFamily="34" charset="0"/>
                <a:ea typeface="SimSun" panose="02010600030101010101" pitchFamily="2" charset="-122"/>
              </a:rPr>
              <a:t>mise </a:t>
            </a:r>
            <a:r>
              <a:rPr lang="fr-FR" sz="4000" dirty="0">
                <a:latin typeface="Tahoma" panose="020B0604030504040204" pitchFamily="34" charset="0"/>
                <a:ea typeface="SimSun" panose="02010600030101010101" pitchFamily="2" charset="-122"/>
              </a:rPr>
              <a:t>ne service le 05 Novembre 2005 gérée et exploitée actuellement par l’Office National de l’Assainissement.</a:t>
            </a:r>
            <a:endParaRPr lang="fr-FR" sz="40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39739938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057" y="-594"/>
            <a:ext cx="12193057" cy="6858594"/>
          </a:xfrm>
          <a:prstGeom prst="rect">
            <a:avLst/>
          </a:prstGeom>
        </p:spPr>
      </p:pic>
      <p:sp>
        <p:nvSpPr>
          <p:cNvPr id="4" name="Rectangle 3"/>
          <p:cNvSpPr/>
          <p:nvPr/>
        </p:nvSpPr>
        <p:spPr>
          <a:xfrm>
            <a:off x="609071" y="1500235"/>
            <a:ext cx="10972800" cy="3323987"/>
          </a:xfrm>
          <a:prstGeom prst="rect">
            <a:avLst/>
          </a:prstGeom>
        </p:spPr>
        <p:txBody>
          <a:bodyPr wrap="square">
            <a:spAutoFit/>
          </a:bodyPr>
          <a:lstStyle/>
          <a:p>
            <a:pPr indent="449580" algn="just">
              <a:lnSpc>
                <a:spcPct val="150000"/>
              </a:lnSpc>
              <a:spcAft>
                <a:spcPts val="0"/>
              </a:spcAft>
            </a:pPr>
            <a:r>
              <a:rPr lang="fr-FR" sz="2800" dirty="0" smtClean="0">
                <a:latin typeface="Tahoma" panose="020B0604030504040204" pitchFamily="34" charset="0"/>
                <a:ea typeface="Times New Roman" panose="02020603050405020304" pitchFamily="18" charset="0"/>
              </a:rPr>
              <a:t>La station est </a:t>
            </a:r>
            <a:r>
              <a:rPr lang="fr-FR" sz="2800" dirty="0">
                <a:latin typeface="Tahoma" panose="020B0604030504040204" pitchFamily="34" charset="0"/>
                <a:ea typeface="Times New Roman" panose="02020603050405020304" pitchFamily="18" charset="0"/>
              </a:rPr>
              <a:t>de type  Boues activées à faible charge. Dans le traitement biologique des effluents, on fait généralement appel aux processus aérobies par lesquels les bactéries provoquent une oxydation directe des matières organiques des eaux usées à partir de l’oxygène dissous dans l’eau.</a:t>
            </a:r>
            <a:endParaRPr lang="fr-FR" sz="2800" b="1" u="sn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3655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0626" y="269727"/>
            <a:ext cx="10515600" cy="6001643"/>
          </a:xfrm>
          <a:prstGeom prst="rect">
            <a:avLst/>
          </a:prstGeom>
        </p:spPr>
        <p:txBody>
          <a:bodyPr wrap="square">
            <a:spAutoFit/>
          </a:bodyPr>
          <a:lstStyle/>
          <a:p>
            <a:pPr algn="just"/>
            <a:r>
              <a:rPr lang="fr-FR" sz="3200" dirty="0">
                <a:solidFill>
                  <a:srgbClr val="000000"/>
                </a:solidFill>
              </a:rPr>
              <a:t>Le traitement des eaux usées se fait en plusieurs </a:t>
            </a:r>
            <a:r>
              <a:rPr lang="fr-FR" sz="3200" dirty="0" smtClean="0">
                <a:solidFill>
                  <a:srgbClr val="000000"/>
                </a:solidFill>
              </a:rPr>
              <a:t>phases. Chaque </a:t>
            </a:r>
            <a:r>
              <a:rPr lang="fr-FR" sz="3200" dirty="0">
                <a:solidFill>
                  <a:srgbClr val="000000"/>
                </a:solidFill>
              </a:rPr>
              <a:t>phase peut être accomplie par </a:t>
            </a:r>
            <a:r>
              <a:rPr lang="fr-FR" sz="3200" dirty="0" smtClean="0">
                <a:solidFill>
                  <a:srgbClr val="000000"/>
                </a:solidFill>
              </a:rPr>
              <a:t>plusieurs procédures </a:t>
            </a:r>
            <a:r>
              <a:rPr lang="fr-FR" sz="3200" dirty="0">
                <a:solidFill>
                  <a:srgbClr val="000000"/>
                </a:solidFill>
              </a:rPr>
              <a:t>ou types d’équipements. Les </a:t>
            </a:r>
            <a:r>
              <a:rPr lang="fr-FR" sz="3200" dirty="0" smtClean="0">
                <a:solidFill>
                  <a:srgbClr val="000000"/>
                </a:solidFill>
              </a:rPr>
              <a:t>phases principales </a:t>
            </a:r>
            <a:r>
              <a:rPr lang="fr-FR" sz="3200" dirty="0">
                <a:solidFill>
                  <a:srgbClr val="000000"/>
                </a:solidFill>
              </a:rPr>
              <a:t>de traitement sont </a:t>
            </a:r>
            <a:r>
              <a:rPr lang="fr-FR" sz="3200" dirty="0" smtClean="0">
                <a:solidFill>
                  <a:srgbClr val="000000"/>
                </a:solidFill>
              </a:rPr>
              <a:t>:</a:t>
            </a:r>
          </a:p>
          <a:p>
            <a:pPr algn="just"/>
            <a:endParaRPr lang="fr-FR" sz="3200" dirty="0" smtClean="0">
              <a:solidFill>
                <a:srgbClr val="000000"/>
              </a:solidFill>
            </a:endParaRPr>
          </a:p>
          <a:p>
            <a:pPr marL="1530350" indent="-457200" algn="just">
              <a:buFont typeface="Wingdings" panose="05000000000000000000" pitchFamily="2" charset="2"/>
              <a:buChar char="Ø"/>
            </a:pPr>
            <a:r>
              <a:rPr lang="fr-FR" sz="3200" dirty="0" smtClean="0">
                <a:solidFill>
                  <a:srgbClr val="000000"/>
                </a:solidFill>
              </a:rPr>
              <a:t>Pré traitement</a:t>
            </a:r>
          </a:p>
          <a:p>
            <a:pPr marL="1530350" indent="-457200" algn="just">
              <a:buFont typeface="Wingdings" panose="05000000000000000000" pitchFamily="2" charset="2"/>
              <a:buChar char="Ø"/>
            </a:pPr>
            <a:r>
              <a:rPr lang="fr-FR" sz="3200" dirty="0" smtClean="0">
                <a:solidFill>
                  <a:srgbClr val="000000"/>
                </a:solidFill>
              </a:rPr>
              <a:t>Traitement primaire (décantation)</a:t>
            </a:r>
          </a:p>
          <a:p>
            <a:pPr marL="1530350" indent="-457200" algn="just">
              <a:buFont typeface="Wingdings" panose="05000000000000000000" pitchFamily="2" charset="2"/>
              <a:buChar char="Ø"/>
            </a:pPr>
            <a:r>
              <a:rPr lang="fr-FR" sz="3200" dirty="0" smtClean="0">
                <a:solidFill>
                  <a:srgbClr val="000000"/>
                </a:solidFill>
              </a:rPr>
              <a:t>Traitement secondaire</a:t>
            </a:r>
          </a:p>
          <a:p>
            <a:pPr marL="1530350" indent="-457200" algn="just">
              <a:buFont typeface="Wingdings" panose="05000000000000000000" pitchFamily="2" charset="2"/>
              <a:buChar char="Ø"/>
            </a:pPr>
            <a:r>
              <a:rPr lang="fr-FR" sz="3200" dirty="0" smtClean="0">
                <a:solidFill>
                  <a:srgbClr val="000000"/>
                </a:solidFill>
              </a:rPr>
              <a:t>Traitement tertiaire (complémentaire)</a:t>
            </a:r>
          </a:p>
          <a:p>
            <a:pPr marL="1530350" indent="-457200" algn="just">
              <a:buFont typeface="Wingdings" panose="05000000000000000000" pitchFamily="2" charset="2"/>
              <a:buChar char="Ø"/>
            </a:pPr>
            <a:r>
              <a:rPr lang="fr-FR" sz="3200" dirty="0" smtClean="0">
                <a:solidFill>
                  <a:srgbClr val="000000"/>
                </a:solidFill>
              </a:rPr>
              <a:t>Traitement des boues</a:t>
            </a:r>
          </a:p>
          <a:p>
            <a:pPr marL="1530350" indent="-457200" algn="just">
              <a:buFont typeface="Wingdings" panose="05000000000000000000" pitchFamily="2" charset="2"/>
              <a:buChar char="Ø"/>
            </a:pPr>
            <a:r>
              <a:rPr lang="fr-FR" sz="3200" dirty="0" smtClean="0">
                <a:solidFill>
                  <a:srgbClr val="000000"/>
                </a:solidFill>
              </a:rPr>
              <a:t>Traitement des odeurs </a:t>
            </a:r>
          </a:p>
          <a:p>
            <a:pPr marL="457200" indent="-457200" algn="just">
              <a:buFont typeface="Wingdings" panose="05000000000000000000" pitchFamily="2" charset="2"/>
              <a:buChar char="Ø"/>
            </a:pPr>
            <a:endParaRPr lang="fr-FR" sz="3200" dirty="0"/>
          </a:p>
        </p:txBody>
      </p:sp>
    </p:spTree>
    <p:extLst>
      <p:ext uri="{BB962C8B-B14F-4D97-AF65-F5344CB8AC3E}">
        <p14:creationId xmlns:p14="http://schemas.microsoft.com/office/powerpoint/2010/main" val="14411446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0478" t="26923" r="28805" b="19493"/>
          <a:stretch/>
        </p:blipFill>
        <p:spPr>
          <a:xfrm>
            <a:off x="1553029" y="333829"/>
            <a:ext cx="10043885" cy="6313713"/>
          </a:xfrm>
          <a:prstGeom prst="rect">
            <a:avLst/>
          </a:prstGeom>
        </p:spPr>
      </p:pic>
    </p:spTree>
    <p:extLst>
      <p:ext uri="{BB962C8B-B14F-4D97-AF65-F5344CB8AC3E}">
        <p14:creationId xmlns:p14="http://schemas.microsoft.com/office/powerpoint/2010/main" val="37155382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479" y="162485"/>
            <a:ext cx="10416209" cy="2985433"/>
          </a:xfrm>
          <a:prstGeom prst="rect">
            <a:avLst/>
          </a:prstGeom>
        </p:spPr>
        <p:txBody>
          <a:bodyPr wrap="square">
            <a:spAutoFit/>
          </a:bodyPr>
          <a:lstStyle/>
          <a:p>
            <a:pPr algn="just"/>
            <a:r>
              <a:rPr lang="fr-FR" sz="2800" b="1" dirty="0" smtClean="0">
                <a:solidFill>
                  <a:srgbClr val="000000"/>
                </a:solidFill>
                <a:latin typeface="Times New Roman" panose="02020603050405020304" pitchFamily="18" charset="0"/>
                <a:cs typeface="Times New Roman" panose="02020603050405020304" pitchFamily="18" charset="0"/>
              </a:rPr>
              <a:t>1- Le </a:t>
            </a:r>
            <a:r>
              <a:rPr lang="fr-FR" sz="2800" b="1" dirty="0">
                <a:solidFill>
                  <a:srgbClr val="000000"/>
                </a:solidFill>
                <a:latin typeface="Times New Roman" panose="02020603050405020304" pitchFamily="18" charset="0"/>
                <a:cs typeface="Times New Roman" panose="02020603050405020304" pitchFamily="18" charset="0"/>
              </a:rPr>
              <a:t>prétraitement :</a:t>
            </a:r>
            <a:r>
              <a:rPr lang="fr-FR" sz="2800" dirty="0">
                <a:solidFill>
                  <a:srgbClr val="000000"/>
                </a:solidFill>
                <a:latin typeface="Times New Roman" panose="02020603050405020304" pitchFamily="18" charset="0"/>
                <a:cs typeface="Times New Roman" panose="02020603050405020304" pitchFamily="18" charset="0"/>
              </a:rPr>
              <a:t> Le prétraitement est présent dans toutes les stations d’épurations. Il permet d’éliminer les matériaux qui endommagent les équipements sans être traités, passant par les étapes suivantes </a:t>
            </a:r>
            <a:r>
              <a:rPr lang="fr-FR" sz="2800" dirty="0" smtClean="0">
                <a:solidFill>
                  <a:srgbClr val="000000"/>
                </a:solidFill>
                <a:latin typeface="Times New Roman" panose="02020603050405020304" pitchFamily="18" charset="0"/>
                <a:cs typeface="Times New Roman" panose="02020603050405020304" pitchFamily="18" charset="0"/>
              </a:rPr>
              <a:t>:</a:t>
            </a:r>
          </a:p>
          <a:p>
            <a:pPr algn="just"/>
            <a:endParaRPr lang="fr-FR" sz="2800" dirty="0">
              <a:solidFill>
                <a:srgbClr val="000000"/>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fr-FR" sz="2800" b="1" dirty="0" smtClean="0">
                <a:solidFill>
                  <a:srgbClr val="000000"/>
                </a:solidFill>
                <a:latin typeface="Times New Roman" panose="02020603050405020304" pitchFamily="18" charset="0"/>
                <a:cs typeface="Times New Roman" panose="02020603050405020304" pitchFamily="18" charset="0"/>
              </a:rPr>
              <a:t>A- Dégrillage </a:t>
            </a:r>
            <a:r>
              <a:rPr lang="fr-FR" sz="2000" dirty="0" smtClean="0">
                <a:solidFill>
                  <a:srgbClr val="000000"/>
                </a:solidFill>
                <a:latin typeface="Times New Roman" panose="02020603050405020304" pitchFamily="18" charset="0"/>
                <a:cs typeface="Times New Roman" panose="02020603050405020304" pitchFamily="18" charset="0"/>
              </a:rPr>
              <a:t>(Eliminer les </a:t>
            </a:r>
            <a:r>
              <a:rPr lang="fr-FR" sz="2000" dirty="0" smtClean="0">
                <a:latin typeface="Times New Roman" panose="02020603050405020304" pitchFamily="18" charset="0"/>
                <a:cs typeface="Times New Roman" panose="02020603050405020304" pitchFamily="18" charset="0"/>
              </a:rPr>
              <a:t>objets </a:t>
            </a:r>
            <a:r>
              <a:rPr lang="fr-FR" sz="2000" dirty="0">
                <a:latin typeface="Times New Roman" panose="02020603050405020304" pitchFamily="18" charset="0"/>
                <a:cs typeface="Times New Roman" panose="02020603050405020304" pitchFamily="18" charset="0"/>
              </a:rPr>
              <a:t>grossiers véhiculés par les eaux usées comme les morceaux de bois, plastiques, filasses, </a:t>
            </a:r>
            <a:r>
              <a:rPr lang="fr-FR" sz="2000" dirty="0" smtClean="0">
                <a:latin typeface="Times New Roman" panose="02020603050405020304" pitchFamily="18" charset="0"/>
                <a:cs typeface="Times New Roman" panose="02020603050405020304" pitchFamily="18" charset="0"/>
              </a:rPr>
              <a:t>vêtement</a:t>
            </a:r>
            <a:endParaRPr lang="fr-FR" sz="2000" b="1" dirty="0" smtClean="0">
              <a:solidFill>
                <a:srgbClr val="00000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rotWithShape="1">
          <a:blip r:embed="rId2"/>
          <a:srcRect l="23450" t="51831" r="21666" b="26819"/>
          <a:stretch/>
        </p:blipFill>
        <p:spPr>
          <a:xfrm>
            <a:off x="2641599" y="3556000"/>
            <a:ext cx="8853715" cy="2351314"/>
          </a:xfrm>
          <a:prstGeom prst="rect">
            <a:avLst/>
          </a:prstGeom>
        </p:spPr>
      </p:pic>
    </p:spTree>
    <p:extLst>
      <p:ext uri="{BB962C8B-B14F-4D97-AF65-F5344CB8AC3E}">
        <p14:creationId xmlns:p14="http://schemas.microsoft.com/office/powerpoint/2010/main" val="33427877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0342" y="572517"/>
            <a:ext cx="3236685" cy="1815882"/>
          </a:xfrm>
          <a:prstGeom prst="rect">
            <a:avLst/>
          </a:prstGeom>
        </p:spPr>
        <p:txBody>
          <a:bodyPr wrap="square">
            <a:spAutoFit/>
          </a:bodyPr>
          <a:lstStyle/>
          <a:p>
            <a:r>
              <a:rPr lang="fr-FR" sz="2800" b="1" dirty="0">
                <a:solidFill>
                  <a:srgbClr val="000000"/>
                </a:solidFill>
              </a:rPr>
              <a:t>Grille manuelle </a:t>
            </a:r>
            <a:r>
              <a:rPr lang="fr-FR" sz="2800" dirty="0" smtClean="0">
                <a:solidFill>
                  <a:srgbClr val="000000"/>
                </a:solidFill>
              </a:rPr>
              <a:t>Souvent </a:t>
            </a:r>
            <a:r>
              <a:rPr lang="fr-FR" sz="2800" dirty="0">
                <a:solidFill>
                  <a:srgbClr val="000000"/>
                </a:solidFill>
              </a:rPr>
              <a:t>utilisée dans les petites stations</a:t>
            </a:r>
            <a:r>
              <a:rPr lang="fr-FR" sz="2800" dirty="0" smtClean="0">
                <a:solidFill>
                  <a:srgbClr val="000000"/>
                </a:solidFill>
              </a:rPr>
              <a:t>,</a:t>
            </a:r>
            <a:endParaRPr lang="fr-FR" sz="2800" dirty="0"/>
          </a:p>
        </p:txBody>
      </p:sp>
      <p:pic>
        <p:nvPicPr>
          <p:cNvPr id="3" name="Image 2"/>
          <p:cNvPicPr>
            <a:picLocks noChangeAspect="1"/>
          </p:cNvPicPr>
          <p:nvPr/>
        </p:nvPicPr>
        <p:blipFill rotWithShape="1">
          <a:blip r:embed="rId2"/>
          <a:srcRect l="28582" t="34667" r="31370" b="35192"/>
          <a:stretch/>
        </p:blipFill>
        <p:spPr>
          <a:xfrm>
            <a:off x="6357256" y="435429"/>
            <a:ext cx="5210628" cy="2090058"/>
          </a:xfrm>
          <a:prstGeom prst="rect">
            <a:avLst/>
          </a:prstGeom>
        </p:spPr>
      </p:pic>
      <p:sp>
        <p:nvSpPr>
          <p:cNvPr id="4" name="Rectangle 3"/>
          <p:cNvSpPr/>
          <p:nvPr/>
        </p:nvSpPr>
        <p:spPr>
          <a:xfrm>
            <a:off x="812801" y="2841004"/>
            <a:ext cx="10755084" cy="830997"/>
          </a:xfrm>
          <a:prstGeom prst="rect">
            <a:avLst/>
          </a:prstGeom>
        </p:spPr>
        <p:txBody>
          <a:bodyPr wrap="square">
            <a:spAutoFit/>
          </a:bodyPr>
          <a:lstStyle/>
          <a:p>
            <a:r>
              <a:rPr lang="fr-FR" sz="2400" b="1" dirty="0">
                <a:solidFill>
                  <a:srgbClr val="000000"/>
                </a:solidFill>
              </a:rPr>
              <a:t>Grille mécanique :</a:t>
            </a:r>
            <a:r>
              <a:rPr lang="fr-FR" sz="2400" dirty="0">
                <a:solidFill>
                  <a:srgbClr val="000000"/>
                </a:solidFill>
              </a:rPr>
              <a:t> Plutôt utilisées dans les grandes stations d’épuration, </a:t>
            </a:r>
            <a:r>
              <a:rPr lang="fr-FR" sz="2400" dirty="0" smtClean="0">
                <a:solidFill>
                  <a:srgbClr val="000000"/>
                </a:solidFill>
              </a:rPr>
              <a:t>Il </a:t>
            </a:r>
            <a:r>
              <a:rPr lang="fr-FR" sz="2400" dirty="0">
                <a:solidFill>
                  <a:srgbClr val="000000"/>
                </a:solidFill>
              </a:rPr>
              <a:t>existe deux catégories : </a:t>
            </a:r>
            <a:r>
              <a:rPr lang="fr-FR" sz="2400" b="1" dirty="0">
                <a:solidFill>
                  <a:srgbClr val="000000"/>
                </a:solidFill>
              </a:rPr>
              <a:t>grille droite et grille courbe</a:t>
            </a:r>
            <a:r>
              <a:rPr lang="fr-FR" sz="2400" b="1" dirty="0" smtClean="0">
                <a:solidFill>
                  <a:srgbClr val="000000"/>
                </a:solidFill>
              </a:rPr>
              <a:t>.</a:t>
            </a:r>
            <a:endParaRPr lang="fr-FR" sz="2400" dirty="0"/>
          </a:p>
        </p:txBody>
      </p:sp>
      <p:pic>
        <p:nvPicPr>
          <p:cNvPr id="5" name="Image 4"/>
          <p:cNvPicPr>
            <a:picLocks noChangeAspect="1"/>
          </p:cNvPicPr>
          <p:nvPr/>
        </p:nvPicPr>
        <p:blipFill rotWithShape="1">
          <a:blip r:embed="rId3"/>
          <a:srcRect l="28135" t="42831" r="24120" b="24516"/>
          <a:stretch/>
        </p:blipFill>
        <p:spPr>
          <a:xfrm>
            <a:off x="812801" y="4124606"/>
            <a:ext cx="5326743" cy="2264228"/>
          </a:xfrm>
          <a:prstGeom prst="rect">
            <a:avLst/>
          </a:prstGeom>
        </p:spPr>
      </p:pic>
      <p:pic>
        <p:nvPicPr>
          <p:cNvPr id="6" name="Image 5"/>
          <p:cNvPicPr>
            <a:picLocks noChangeAspect="1"/>
          </p:cNvPicPr>
          <p:nvPr/>
        </p:nvPicPr>
        <p:blipFill rotWithShape="1">
          <a:blip r:embed="rId4"/>
          <a:srcRect l="24120" t="42412" r="28582" b="24097"/>
          <a:stretch/>
        </p:blipFill>
        <p:spPr>
          <a:xfrm>
            <a:off x="6734626" y="4124606"/>
            <a:ext cx="4833258" cy="2322287"/>
          </a:xfrm>
          <a:prstGeom prst="rect">
            <a:avLst/>
          </a:prstGeom>
        </p:spPr>
      </p:pic>
    </p:spTree>
    <p:extLst>
      <p:ext uri="{BB962C8B-B14F-4D97-AF65-F5344CB8AC3E}">
        <p14:creationId xmlns:p14="http://schemas.microsoft.com/office/powerpoint/2010/main" val="1304599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600" y="519837"/>
            <a:ext cx="5413829" cy="2246769"/>
          </a:xfrm>
          <a:prstGeom prst="rect">
            <a:avLst/>
          </a:prstGeom>
        </p:spPr>
        <p:txBody>
          <a:bodyPr wrap="square">
            <a:spAutoFit/>
          </a:bodyPr>
          <a:lstStyle/>
          <a:p>
            <a:pPr algn="just"/>
            <a:r>
              <a:rPr lang="fr-FR" sz="2800" b="1" dirty="0" smtClean="0">
                <a:solidFill>
                  <a:srgbClr val="000000"/>
                </a:solidFill>
                <a:latin typeface="Times New Roman" panose="02020603050405020304" pitchFamily="18" charset="0"/>
                <a:cs typeface="Times New Roman" panose="02020603050405020304" pitchFamily="18" charset="0"/>
              </a:rPr>
              <a:t>B- Tamisage </a:t>
            </a:r>
            <a:r>
              <a:rPr lang="fr-FR" sz="2800" dirty="0">
                <a:solidFill>
                  <a:srgbClr val="000000"/>
                </a:solidFill>
                <a:latin typeface="Times New Roman" panose="02020603050405020304" pitchFamily="18" charset="0"/>
                <a:cs typeface="Times New Roman" panose="02020603050405020304" pitchFamily="18" charset="0"/>
              </a:rPr>
              <a:t>(</a:t>
            </a:r>
            <a:r>
              <a:rPr lang="fr-FR" sz="2800" dirty="0">
                <a:latin typeface="Times New Roman" panose="02020603050405020304" pitchFamily="18" charset="0"/>
                <a:cs typeface="Times New Roman" panose="02020603050405020304" pitchFamily="18" charset="0"/>
              </a:rPr>
              <a:t>Le tamisage est un dégrillage poussé. Il est destiné à retenir les matières en suspension flottantes, les débris végétaux, les herbes, les insectes etc</a:t>
            </a:r>
            <a:r>
              <a:rPr lang="fr-FR" sz="2800" dirty="0" smtClean="0">
                <a:latin typeface="Times New Roman" panose="02020603050405020304" pitchFamily="18" charset="0"/>
                <a:cs typeface="Times New Roman" panose="02020603050405020304" pitchFamily="18" charset="0"/>
              </a:rPr>
              <a:t>.</a:t>
            </a:r>
            <a:endParaRPr lang="fr-FR" sz="2800" b="1" dirty="0">
              <a:solidFill>
                <a:srgbClr val="00000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rotWithShape="1">
          <a:blip r:embed="rId2"/>
          <a:srcRect l="32731" t="37859" r="24704" b="27750"/>
          <a:stretch/>
        </p:blipFill>
        <p:spPr>
          <a:xfrm>
            <a:off x="7300685" y="519837"/>
            <a:ext cx="4455885" cy="2104571"/>
          </a:xfrm>
          <a:prstGeom prst="rect">
            <a:avLst/>
          </a:prstGeom>
        </p:spPr>
      </p:pic>
      <p:sp>
        <p:nvSpPr>
          <p:cNvPr id="4" name="Rectangle 3"/>
          <p:cNvSpPr/>
          <p:nvPr/>
        </p:nvSpPr>
        <p:spPr>
          <a:xfrm>
            <a:off x="870857" y="3080995"/>
            <a:ext cx="10784114" cy="3323987"/>
          </a:xfrm>
          <a:prstGeom prst="rect">
            <a:avLst/>
          </a:prstGeom>
        </p:spPr>
        <p:txBody>
          <a:bodyPr wrap="square">
            <a:spAutoFit/>
          </a:bodyPr>
          <a:lstStyle/>
          <a:p>
            <a:pPr algn="just">
              <a:lnSpc>
                <a:spcPct val="150000"/>
              </a:lnSpc>
            </a:pPr>
            <a:r>
              <a:rPr lang="fr-FR" sz="2800" b="1" dirty="0" smtClean="0">
                <a:solidFill>
                  <a:srgbClr val="000000"/>
                </a:solidFill>
                <a:latin typeface="Times New Roman" panose="02020603050405020304" pitchFamily="18" charset="0"/>
                <a:cs typeface="Times New Roman" panose="02020603050405020304" pitchFamily="18" charset="0"/>
              </a:rPr>
              <a:t>C- Le </a:t>
            </a:r>
            <a:r>
              <a:rPr lang="fr-FR" sz="2800" b="1" dirty="0">
                <a:solidFill>
                  <a:srgbClr val="000000"/>
                </a:solidFill>
                <a:latin typeface="Times New Roman" panose="02020603050405020304" pitchFamily="18" charset="0"/>
                <a:cs typeface="Times New Roman" panose="02020603050405020304" pitchFamily="18" charset="0"/>
              </a:rPr>
              <a:t>dessablage :</a:t>
            </a:r>
            <a:r>
              <a:rPr lang="fr-FR" sz="2800" dirty="0">
                <a:solidFill>
                  <a:srgbClr val="000000"/>
                </a:solidFill>
                <a:latin typeface="Times New Roman" panose="02020603050405020304" pitchFamily="18" charset="0"/>
                <a:cs typeface="Times New Roman" panose="02020603050405020304" pitchFamily="18" charset="0"/>
              </a:rPr>
              <a:t> Les eaux usées contiennent des particules minérales dont la densité est bien supérieure à celle de l'eau et des matières organiques, ce sont des débris de verre ou de métaux mais surtout des graviers et des sables d’une granulométrie supérieure à environ 200 microns</a:t>
            </a:r>
            <a:r>
              <a:rPr lang="fr-FR" sz="2800" dirty="0" smtClean="0">
                <a:solidFill>
                  <a:srgbClr val="000000"/>
                </a:solidFill>
                <a:latin typeface="Times New Roman" panose="02020603050405020304" pitchFamily="18" charset="0"/>
                <a:cs typeface="Times New Roman" panose="02020603050405020304" pitchFamily="18" charset="0"/>
              </a:rPr>
              <a:t>.</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9869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783548"/>
            <a:ext cx="10348686" cy="5262979"/>
          </a:xfrm>
          <a:prstGeom prst="rect">
            <a:avLst/>
          </a:prstGeom>
        </p:spPr>
        <p:txBody>
          <a:bodyPr wrap="square">
            <a:spAutoFit/>
          </a:bodyPr>
          <a:lstStyle/>
          <a:p>
            <a:pPr algn="just">
              <a:lnSpc>
                <a:spcPct val="150000"/>
              </a:lnSpc>
            </a:pPr>
            <a:r>
              <a:rPr lang="fr-FR" sz="2800" b="1" dirty="0" smtClean="0">
                <a:solidFill>
                  <a:srgbClr val="000000"/>
                </a:solidFill>
                <a:latin typeface="Times New Roman" panose="02020603050405020304" pitchFamily="18" charset="0"/>
                <a:cs typeface="Times New Roman" panose="02020603050405020304" pitchFamily="18" charset="0"/>
              </a:rPr>
              <a:t>D- Dégraissage </a:t>
            </a:r>
            <a:r>
              <a:rPr lang="fr-FR" sz="2800" b="1" dirty="0">
                <a:solidFill>
                  <a:srgbClr val="000000"/>
                </a:solidFill>
                <a:latin typeface="Times New Roman" panose="02020603050405020304" pitchFamily="18" charset="0"/>
                <a:cs typeface="Times New Roman" panose="02020603050405020304" pitchFamily="18" charset="0"/>
              </a:rPr>
              <a:t>et </a:t>
            </a:r>
            <a:r>
              <a:rPr lang="fr-FR" sz="2800" b="1" dirty="0" smtClean="0">
                <a:solidFill>
                  <a:srgbClr val="000000"/>
                </a:solidFill>
                <a:latin typeface="Times New Roman" panose="02020603050405020304" pitchFamily="18" charset="0"/>
                <a:cs typeface="Times New Roman" panose="02020603050405020304" pitchFamily="18" charset="0"/>
              </a:rPr>
              <a:t>déshuilage </a:t>
            </a:r>
          </a:p>
          <a:p>
            <a:pPr algn="just">
              <a:lnSpc>
                <a:spcPct val="150000"/>
              </a:lnSpc>
            </a:pPr>
            <a:r>
              <a:rPr lang="fr-FR" sz="2800" dirty="0">
                <a:latin typeface="Times New Roman" panose="02020603050405020304" pitchFamily="18" charset="0"/>
                <a:cs typeface="Times New Roman" panose="02020603050405020304" pitchFamily="18" charset="0"/>
              </a:rPr>
              <a:t>Cette procédure vise à extraire une proportion appréciable des impuretés présente dans les eaux usées en provocant leur remontée à la surface et en les écumant. Tel est le cas des graisses et les huiles à éliminer. Les aérateurs mécaniques à fine bulles qui favorisent </a:t>
            </a:r>
            <a:r>
              <a:rPr lang="fr-FR" sz="2800" dirty="0" smtClean="0">
                <a:latin typeface="Times New Roman" panose="02020603050405020304" pitchFamily="18" charset="0"/>
                <a:cs typeface="Times New Roman" panose="02020603050405020304" pitchFamily="18" charset="0"/>
              </a:rPr>
              <a:t>la </a:t>
            </a:r>
            <a:r>
              <a:rPr lang="fr-FR" sz="2800" dirty="0">
                <a:latin typeface="Times New Roman" panose="02020603050405020304" pitchFamily="18" charset="0"/>
                <a:cs typeface="Times New Roman" panose="02020603050405020304" pitchFamily="18" charset="0"/>
              </a:rPr>
              <a:t>flottation des écumes. Le pont roulant est aussi muni d’un racleur de surface qui dirige ces écumes vers les bassins de stockage pour être déshydratées</a:t>
            </a:r>
            <a:r>
              <a:rPr lang="fr-FR" sz="2800" dirty="0" smtClean="0">
                <a:latin typeface="Times New Roman" panose="02020603050405020304" pitchFamily="18" charset="0"/>
                <a:cs typeface="Times New Roman" panose="02020603050405020304" pitchFamily="18" charset="0"/>
              </a:rPr>
              <a:t>.</a:t>
            </a:r>
            <a:endParaRPr lang="fr-FR"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006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147762" y="795337"/>
            <a:ext cx="9896475" cy="5267325"/>
          </a:xfrm>
          <a:prstGeom prst="rect">
            <a:avLst/>
          </a:prstGeom>
        </p:spPr>
      </p:pic>
    </p:spTree>
    <p:extLst>
      <p:ext uri="{BB962C8B-B14F-4D97-AF65-F5344CB8AC3E}">
        <p14:creationId xmlns:p14="http://schemas.microsoft.com/office/powerpoint/2010/main" val="3908178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4687" y="1788349"/>
            <a:ext cx="10072914" cy="3246530"/>
          </a:xfrm>
          <a:prstGeom prst="rect">
            <a:avLst/>
          </a:prstGeom>
        </p:spPr>
        <p:txBody>
          <a:bodyPr wrap="square">
            <a:spAutoFit/>
          </a:bodyPr>
          <a:lstStyle/>
          <a:p>
            <a:pPr algn="just">
              <a:lnSpc>
                <a:spcPct val="150000"/>
              </a:lnSpc>
            </a:pPr>
            <a:r>
              <a:rPr lang="fr-FR" sz="2800" b="1" dirty="0">
                <a:solidFill>
                  <a:srgbClr val="000000"/>
                </a:solidFill>
                <a:latin typeface="Times New Roman" panose="02020603050405020304" pitchFamily="18" charset="0"/>
                <a:cs typeface="Times New Roman" panose="02020603050405020304" pitchFamily="18" charset="0"/>
              </a:rPr>
              <a:t>Traitement primaire:</a:t>
            </a:r>
            <a:r>
              <a:rPr lang="fr-FR" sz="2800" dirty="0">
                <a:solidFill>
                  <a:srgbClr val="000000"/>
                </a:solidFill>
                <a:latin typeface="Times New Roman" panose="02020603050405020304" pitchFamily="18" charset="0"/>
                <a:cs typeface="Times New Roman" panose="02020603050405020304" pitchFamily="18" charset="0"/>
              </a:rPr>
              <a:t> Le traitement primaire fait appel à des procédés physiques, avec décantation plus ou moins aboutie, éventuellement assortie de procédés physico-chimiques, tels que la coagulation-floculation. Dans le but de retirer les particules lourdes de </a:t>
            </a:r>
            <a:r>
              <a:rPr lang="fr-FR" sz="2800" dirty="0" smtClean="0">
                <a:solidFill>
                  <a:srgbClr val="000000"/>
                </a:solidFill>
                <a:latin typeface="Times New Roman" panose="02020603050405020304" pitchFamily="18" charset="0"/>
                <a:cs typeface="Times New Roman" panose="02020603050405020304" pitchFamily="18" charset="0"/>
              </a:rPr>
              <a:t>l’eau </a:t>
            </a:r>
          </a:p>
        </p:txBody>
      </p:sp>
    </p:spTree>
    <p:extLst>
      <p:ext uri="{BB962C8B-B14F-4D97-AF65-F5344CB8AC3E}">
        <p14:creationId xmlns:p14="http://schemas.microsoft.com/office/powerpoint/2010/main" val="29020633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8515" y="529802"/>
            <a:ext cx="10174514" cy="2031325"/>
          </a:xfrm>
          <a:prstGeom prst="rect">
            <a:avLst/>
          </a:prstGeom>
        </p:spPr>
        <p:txBody>
          <a:bodyPr wrap="square">
            <a:spAutoFit/>
          </a:bodyPr>
          <a:lstStyle/>
          <a:p>
            <a:pPr algn="just">
              <a:lnSpc>
                <a:spcPct val="150000"/>
              </a:lnSpc>
            </a:pPr>
            <a:r>
              <a:rPr lang="fr-FR" sz="2800" b="1" dirty="0" smtClean="0">
                <a:solidFill>
                  <a:srgbClr val="000000"/>
                </a:solidFill>
                <a:latin typeface="Times New Roman" panose="02020603050405020304" pitchFamily="18" charset="0"/>
                <a:cs typeface="Times New Roman" panose="02020603050405020304" pitchFamily="18" charset="0"/>
              </a:rPr>
              <a:t>Traitement secondaire </a:t>
            </a:r>
            <a:r>
              <a:rPr lang="fr-FR" sz="2800" dirty="0" smtClean="0">
                <a:solidFill>
                  <a:srgbClr val="000000"/>
                </a:solidFill>
                <a:latin typeface="Times New Roman" panose="02020603050405020304" pitchFamily="18" charset="0"/>
                <a:cs typeface="Times New Roman" panose="02020603050405020304" pitchFamily="18" charset="0"/>
              </a:rPr>
              <a:t>permettant d’éliminer les matière organique biodégradables au moyen des procédés biologiques tels que les boues activées, le lagunage et lits bactériens</a:t>
            </a:r>
            <a:endParaRPr lang="fr-FR" sz="2800" dirty="0">
              <a:solidFill>
                <a:srgbClr val="000000"/>
              </a:solidFill>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rotWithShape="1">
          <a:blip r:embed="rId2"/>
          <a:srcRect l="4040" t="6829" r="19881" b="8608"/>
          <a:stretch/>
        </p:blipFill>
        <p:spPr>
          <a:xfrm>
            <a:off x="7540735" y="2859315"/>
            <a:ext cx="4172293" cy="2931885"/>
          </a:xfrm>
          <a:prstGeom prst="rect">
            <a:avLst/>
          </a:prstGeom>
        </p:spPr>
      </p:pic>
      <p:sp>
        <p:nvSpPr>
          <p:cNvPr id="7" name="Rectangle 6"/>
          <p:cNvSpPr/>
          <p:nvPr/>
        </p:nvSpPr>
        <p:spPr>
          <a:xfrm>
            <a:off x="2171936" y="5754969"/>
            <a:ext cx="8994770" cy="923330"/>
          </a:xfrm>
          <a:prstGeom prst="rect">
            <a:avLst/>
          </a:prstGeom>
        </p:spPr>
        <p:txBody>
          <a:bodyPr wrap="none">
            <a:spAutoFit/>
          </a:bodyPr>
          <a:lstStyle/>
          <a:p>
            <a:pPr algn="just">
              <a:lnSpc>
                <a:spcPct val="150000"/>
              </a:lnSpc>
            </a:pPr>
            <a:r>
              <a:rPr lang="fr-FR" sz="3600" dirty="0" smtClean="0">
                <a:solidFill>
                  <a:srgbClr val="000000"/>
                </a:solidFill>
                <a:latin typeface="Times New Roman" panose="02020603050405020304" pitchFamily="18" charset="0"/>
                <a:cs typeface="Times New Roman" panose="02020603050405020304" pitchFamily="18" charset="0"/>
              </a:rPr>
              <a:t>Lits bactériens formé par en bois imputrescible </a:t>
            </a:r>
            <a:endParaRPr lang="fr-FR" sz="3600" dirty="0">
              <a:solidFill>
                <a:srgbClr val="000000"/>
              </a:solidFill>
              <a:latin typeface="Times New Roman" panose="02020603050405020304" pitchFamily="18" charset="0"/>
              <a:cs typeface="Times New Roman" panose="02020603050405020304" pitchFamily="18" charset="0"/>
            </a:endParaRPr>
          </a:p>
        </p:txBody>
      </p:sp>
      <p:pic>
        <p:nvPicPr>
          <p:cNvPr id="8" name="Image 7"/>
          <p:cNvPicPr>
            <a:picLocks noChangeAspect="1"/>
          </p:cNvPicPr>
          <p:nvPr/>
        </p:nvPicPr>
        <p:blipFill>
          <a:blip r:embed="rId3"/>
          <a:stretch>
            <a:fillRect/>
          </a:stretch>
        </p:blipFill>
        <p:spPr>
          <a:xfrm>
            <a:off x="3396337" y="2859315"/>
            <a:ext cx="3991429" cy="2931885"/>
          </a:xfrm>
          <a:prstGeom prst="rect">
            <a:avLst/>
          </a:prstGeom>
        </p:spPr>
      </p:pic>
      <p:sp>
        <p:nvSpPr>
          <p:cNvPr id="9" name="Rectangle 8"/>
          <p:cNvSpPr/>
          <p:nvPr/>
        </p:nvSpPr>
        <p:spPr>
          <a:xfrm>
            <a:off x="1343151" y="3732610"/>
            <a:ext cx="1900217" cy="1446550"/>
          </a:xfrm>
          <a:prstGeom prst="rect">
            <a:avLst/>
          </a:prstGeom>
        </p:spPr>
        <p:txBody>
          <a:bodyPr wrap="square">
            <a:spAutoFit/>
          </a:bodyPr>
          <a:lstStyle/>
          <a:p>
            <a:r>
              <a:rPr lang="fr-FR" sz="2800" b="1" dirty="0" smtClean="0">
                <a:solidFill>
                  <a:srgbClr val="000000"/>
                </a:solidFill>
                <a:latin typeface="Times New Roman" panose="02020603050405020304" pitchFamily="18" charset="0"/>
                <a:cs typeface="Times New Roman" panose="02020603050405020304" pitchFamily="18" charset="0"/>
              </a:rPr>
              <a:t>Sprinkler: </a:t>
            </a:r>
            <a:r>
              <a:rPr lang="fr-FR" sz="2000" b="1" dirty="0" smtClean="0">
                <a:solidFill>
                  <a:srgbClr val="000000"/>
                </a:solidFill>
                <a:latin typeface="Times New Roman" panose="02020603050405020304" pitchFamily="18" charset="0"/>
                <a:cs typeface="Times New Roman" panose="02020603050405020304" pitchFamily="18" charset="0"/>
              </a:rPr>
              <a:t>Bras rotatif pour distribuer l’eau </a:t>
            </a:r>
            <a:endParaRPr lang="fr-FR" sz="2000" b="1" dirty="0"/>
          </a:p>
        </p:txBody>
      </p:sp>
    </p:spTree>
    <p:extLst>
      <p:ext uri="{BB962C8B-B14F-4D97-AF65-F5344CB8AC3E}">
        <p14:creationId xmlns:p14="http://schemas.microsoft.com/office/powerpoint/2010/main" val="1326733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665741" y="449944"/>
            <a:ext cx="4139974" cy="5689600"/>
          </a:xfrm>
          <a:prstGeom prst="rect">
            <a:avLst/>
          </a:prstGeom>
        </p:spPr>
      </p:pic>
      <p:pic>
        <p:nvPicPr>
          <p:cNvPr id="4" name="Image 3"/>
          <p:cNvPicPr>
            <a:picLocks noChangeAspect="1"/>
          </p:cNvPicPr>
          <p:nvPr/>
        </p:nvPicPr>
        <p:blipFill rotWithShape="1">
          <a:blip r:embed="rId3"/>
          <a:srcRect t="23231" r="8016"/>
          <a:stretch/>
        </p:blipFill>
        <p:spPr>
          <a:xfrm rot="10800000">
            <a:off x="6560457" y="449943"/>
            <a:ext cx="4586514" cy="2714170"/>
          </a:xfrm>
          <a:prstGeom prst="rect">
            <a:avLst/>
          </a:prstGeom>
        </p:spPr>
      </p:pic>
      <p:pic>
        <p:nvPicPr>
          <p:cNvPr id="5" name="Image 4"/>
          <p:cNvPicPr>
            <a:picLocks noChangeAspect="1"/>
          </p:cNvPicPr>
          <p:nvPr/>
        </p:nvPicPr>
        <p:blipFill>
          <a:blip r:embed="rId4"/>
          <a:stretch>
            <a:fillRect/>
          </a:stretch>
        </p:blipFill>
        <p:spPr>
          <a:xfrm>
            <a:off x="6154057" y="3480934"/>
            <a:ext cx="5675086" cy="2237695"/>
          </a:xfrm>
          <a:prstGeom prst="rect">
            <a:avLst/>
          </a:prstGeom>
        </p:spPr>
      </p:pic>
    </p:spTree>
    <p:extLst>
      <p:ext uri="{BB962C8B-B14F-4D97-AF65-F5344CB8AC3E}">
        <p14:creationId xmlns:p14="http://schemas.microsoft.com/office/powerpoint/2010/main" val="37204867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515" y="529802"/>
            <a:ext cx="10174514" cy="2677656"/>
          </a:xfrm>
          <a:prstGeom prst="rect">
            <a:avLst/>
          </a:prstGeom>
        </p:spPr>
        <p:txBody>
          <a:bodyPr wrap="square">
            <a:spAutoFit/>
          </a:bodyPr>
          <a:lstStyle/>
          <a:p>
            <a:pPr algn="just">
              <a:lnSpc>
                <a:spcPct val="150000"/>
              </a:lnSpc>
            </a:pPr>
            <a:r>
              <a:rPr lang="fr-FR" sz="2800" b="1" dirty="0" smtClean="0">
                <a:solidFill>
                  <a:srgbClr val="000000"/>
                </a:solidFill>
                <a:latin typeface="Times New Roman" panose="02020603050405020304" pitchFamily="18" charset="0"/>
                <a:cs typeface="Times New Roman" panose="02020603050405020304" pitchFamily="18" charset="0"/>
              </a:rPr>
              <a:t>Traitement tertiaire </a:t>
            </a:r>
            <a:r>
              <a:rPr lang="fr-FR" sz="2800" dirty="0" smtClean="0">
                <a:solidFill>
                  <a:srgbClr val="000000"/>
                </a:solidFill>
                <a:latin typeface="Times New Roman" panose="02020603050405020304" pitchFamily="18" charset="0"/>
                <a:cs typeface="Times New Roman" panose="02020603050405020304" pitchFamily="18" charset="0"/>
              </a:rPr>
              <a:t>permettant de réduire à des teneurs très basses ou d’éliminer les matières polluantes au moyen de procédés physiques, chimiques ou biologique tels que la filtration, le lagunage de finition et désinfection</a:t>
            </a:r>
            <a:endParaRPr lang="fr-FR"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4484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65945" y="136329"/>
            <a:ext cx="10101942" cy="6494085"/>
          </a:xfrm>
          <a:prstGeom prst="rect">
            <a:avLst/>
          </a:prstGeom>
        </p:spPr>
        <p:txBody>
          <a:bodyPr wrap="square">
            <a:spAutoFit/>
          </a:bodyPr>
          <a:lstStyle/>
          <a:p>
            <a:pPr algn="just">
              <a:lnSpc>
                <a:spcPct val="80000"/>
              </a:lnSpc>
              <a:buFontTx/>
              <a:buNone/>
              <a:defRPr/>
            </a:pPr>
            <a:r>
              <a:rPr lang="fr-FR" sz="2600" b="1" u="sng" dirty="0">
                <a:latin typeface="Times New Roman" panose="02020603050405020304" pitchFamily="18" charset="0"/>
                <a:cs typeface="Times New Roman" panose="02020603050405020304" pitchFamily="18" charset="0"/>
              </a:rPr>
              <a:t>Plusieurs voies sont utilisées :</a:t>
            </a:r>
            <a:endParaRPr lang="fr-FR" sz="2600" u="sng" dirty="0">
              <a:latin typeface="Times New Roman" panose="02020603050405020304" pitchFamily="18" charset="0"/>
              <a:cs typeface="Times New Roman" panose="02020603050405020304" pitchFamily="18" charset="0"/>
            </a:endParaRPr>
          </a:p>
          <a:p>
            <a:pPr algn="just">
              <a:lnSpc>
                <a:spcPct val="80000"/>
              </a:lnSpc>
              <a:defRPr/>
            </a:pPr>
            <a:r>
              <a:rPr lang="fr-FR" sz="2600" b="1" u="sng" dirty="0">
                <a:latin typeface="Times New Roman" panose="02020603050405020304" pitchFamily="18" charset="0"/>
                <a:cs typeface="Times New Roman" panose="02020603050405020304" pitchFamily="18" charset="0"/>
              </a:rPr>
              <a:t>L’épandage agricole </a:t>
            </a:r>
            <a:r>
              <a:rPr lang="fr-FR" sz="2600" dirty="0">
                <a:latin typeface="Times New Roman" panose="02020603050405020304" pitchFamily="18" charset="0"/>
                <a:cs typeface="Times New Roman" panose="02020603050405020304" pitchFamily="18" charset="0"/>
              </a:rPr>
              <a:t>est proposé comme une valorisation des boues en produits fertilisants, mais pour les agglomérations où sont implantées des industries, cette solution n’est guère satisfaisante en raison de la présence possible de produits chimiques pouvant se retrouver dans les chaînes alimentaires. </a:t>
            </a:r>
          </a:p>
          <a:p>
            <a:pPr algn="just">
              <a:lnSpc>
                <a:spcPct val="80000"/>
              </a:lnSpc>
              <a:defRPr/>
            </a:pPr>
            <a:endParaRPr lang="fr-FR" sz="2600" b="1" dirty="0">
              <a:latin typeface="Times New Roman" panose="02020603050405020304" pitchFamily="18" charset="0"/>
              <a:cs typeface="Times New Roman" panose="02020603050405020304" pitchFamily="18" charset="0"/>
            </a:endParaRPr>
          </a:p>
          <a:p>
            <a:pPr algn="just">
              <a:lnSpc>
                <a:spcPct val="80000"/>
              </a:lnSpc>
              <a:defRPr/>
            </a:pPr>
            <a:r>
              <a:rPr lang="fr-FR" sz="2600" b="1" dirty="0">
                <a:latin typeface="Times New Roman" panose="02020603050405020304" pitchFamily="18" charset="0"/>
                <a:cs typeface="Times New Roman" panose="02020603050405020304" pitchFamily="18" charset="0"/>
              </a:rPr>
              <a:t> </a:t>
            </a:r>
            <a:r>
              <a:rPr lang="fr-FR" sz="2600" b="1" u="sng" dirty="0">
                <a:latin typeface="Times New Roman" panose="02020603050405020304" pitchFamily="18" charset="0"/>
                <a:cs typeface="Times New Roman" panose="02020603050405020304" pitchFamily="18" charset="0"/>
              </a:rPr>
              <a:t>L’oxydation</a:t>
            </a:r>
            <a:r>
              <a:rPr lang="fr-FR" sz="2600" b="1" dirty="0">
                <a:latin typeface="Times New Roman" panose="02020603050405020304" pitchFamily="18" charset="0"/>
                <a:cs typeface="Times New Roman" panose="02020603050405020304" pitchFamily="18" charset="0"/>
              </a:rPr>
              <a:t> </a:t>
            </a:r>
            <a:r>
              <a:rPr lang="fr-FR" sz="2600" dirty="0">
                <a:latin typeface="Times New Roman" panose="02020603050405020304" pitchFamily="18" charset="0"/>
                <a:cs typeface="Times New Roman" panose="02020603050405020304" pitchFamily="18" charset="0"/>
              </a:rPr>
              <a:t>par voie humide (OVH) des boues </a:t>
            </a:r>
          </a:p>
          <a:p>
            <a:pPr algn="just">
              <a:lnSpc>
                <a:spcPct val="80000"/>
              </a:lnSpc>
              <a:defRPr/>
            </a:pPr>
            <a:endParaRPr lang="fr-FR" sz="2600" b="1" dirty="0">
              <a:latin typeface="Times New Roman" panose="02020603050405020304" pitchFamily="18" charset="0"/>
              <a:cs typeface="Times New Roman" panose="02020603050405020304" pitchFamily="18" charset="0"/>
            </a:endParaRPr>
          </a:p>
          <a:p>
            <a:pPr algn="just">
              <a:lnSpc>
                <a:spcPct val="80000"/>
              </a:lnSpc>
              <a:defRPr/>
            </a:pPr>
            <a:r>
              <a:rPr lang="fr-FR" sz="2600" b="1" u="sng" dirty="0">
                <a:latin typeface="Times New Roman" panose="02020603050405020304" pitchFamily="18" charset="0"/>
                <a:cs typeface="Times New Roman" panose="02020603050405020304" pitchFamily="18" charset="0"/>
              </a:rPr>
              <a:t>L’incinération</a:t>
            </a:r>
            <a:r>
              <a:rPr lang="fr-FR" sz="2600" b="1" dirty="0">
                <a:latin typeface="Times New Roman" panose="02020603050405020304" pitchFamily="18" charset="0"/>
                <a:cs typeface="Times New Roman" panose="02020603050405020304" pitchFamily="18" charset="0"/>
              </a:rPr>
              <a:t> </a:t>
            </a:r>
            <a:r>
              <a:rPr lang="fr-FR" sz="2600" dirty="0">
                <a:latin typeface="Times New Roman" panose="02020603050405020304" pitchFamily="18" charset="0"/>
                <a:cs typeface="Times New Roman" panose="02020603050405020304" pitchFamily="18" charset="0"/>
              </a:rPr>
              <a:t>dans des fours d’incinération à ordures ménagères : Cette solution est très coûteuse et entraîne une pollution atmosphérique, ne serait-ce que par la production d’oxyde de carbone</a:t>
            </a:r>
            <a:r>
              <a:rPr lang="fr-FR" sz="2600" dirty="0" smtClean="0">
                <a:latin typeface="Times New Roman" panose="02020603050405020304" pitchFamily="18" charset="0"/>
                <a:cs typeface="Times New Roman" panose="02020603050405020304" pitchFamily="18" charset="0"/>
              </a:rPr>
              <a:t>.</a:t>
            </a:r>
          </a:p>
          <a:p>
            <a:pPr algn="just">
              <a:lnSpc>
                <a:spcPct val="80000"/>
              </a:lnSpc>
              <a:defRPr/>
            </a:pPr>
            <a:endParaRPr lang="fr-FR" sz="2600" b="1" dirty="0">
              <a:latin typeface="Times New Roman" panose="02020603050405020304" pitchFamily="18" charset="0"/>
              <a:cs typeface="Times New Roman" panose="02020603050405020304" pitchFamily="18" charset="0"/>
            </a:endParaRPr>
          </a:p>
          <a:p>
            <a:pPr algn="just">
              <a:lnSpc>
                <a:spcPct val="80000"/>
              </a:lnSpc>
              <a:defRPr/>
            </a:pPr>
            <a:r>
              <a:rPr lang="fr-FR" sz="2600" b="1" u="sng" dirty="0">
                <a:latin typeface="Times New Roman" panose="02020603050405020304" pitchFamily="18" charset="0"/>
                <a:cs typeface="Times New Roman" panose="02020603050405020304" pitchFamily="18" charset="0"/>
              </a:rPr>
              <a:t>Le compostage </a:t>
            </a:r>
            <a:r>
              <a:rPr lang="fr-FR" sz="2600" dirty="0">
                <a:latin typeface="Times New Roman" panose="02020603050405020304" pitchFamily="18" charset="0"/>
                <a:cs typeface="Times New Roman" panose="02020603050405020304" pitchFamily="18" charset="0"/>
              </a:rPr>
              <a:t>mélangé avec des déchets végétaux ou agricoles broyés : on retrouve les même sujets d’inquiétude que pour l’épandage, avec cependant une « dilution » plus poussée des produits chimiques</a:t>
            </a:r>
            <a:r>
              <a:rPr lang="fr-FR" sz="2600" dirty="0" smtClean="0">
                <a:latin typeface="Times New Roman" panose="02020603050405020304" pitchFamily="18" charset="0"/>
                <a:cs typeface="Times New Roman" panose="02020603050405020304" pitchFamily="18" charset="0"/>
              </a:rPr>
              <a:t>.</a:t>
            </a:r>
          </a:p>
          <a:p>
            <a:pPr algn="just">
              <a:lnSpc>
                <a:spcPct val="80000"/>
              </a:lnSpc>
              <a:defRPr/>
            </a:pPr>
            <a:endParaRPr lang="fr-FR" sz="2600" dirty="0">
              <a:latin typeface="Times New Roman" panose="02020603050405020304" pitchFamily="18" charset="0"/>
              <a:cs typeface="Times New Roman" panose="02020603050405020304" pitchFamily="18" charset="0"/>
            </a:endParaRPr>
          </a:p>
          <a:p>
            <a:pPr algn="just">
              <a:lnSpc>
                <a:spcPct val="80000"/>
              </a:lnSpc>
              <a:defRPr/>
            </a:pPr>
            <a:r>
              <a:rPr lang="fr-FR" sz="2600" b="1" u="sng" dirty="0">
                <a:latin typeface="Times New Roman" panose="02020603050405020304" pitchFamily="18" charset="0"/>
                <a:cs typeface="Times New Roman" panose="02020603050405020304" pitchFamily="18" charset="0"/>
              </a:rPr>
              <a:t>L’enfouissement</a:t>
            </a:r>
            <a:r>
              <a:rPr lang="fr-FR" sz="2600" b="1" dirty="0">
                <a:latin typeface="Times New Roman" panose="02020603050405020304" pitchFamily="18" charset="0"/>
                <a:cs typeface="Times New Roman" panose="02020603050405020304" pitchFamily="18" charset="0"/>
              </a:rPr>
              <a:t> </a:t>
            </a:r>
            <a:r>
              <a:rPr lang="fr-FR" sz="2600" dirty="0">
                <a:latin typeface="Times New Roman" panose="02020603050405020304" pitchFamily="18" charset="0"/>
                <a:cs typeface="Times New Roman" panose="02020603050405020304" pitchFamily="18" charset="0"/>
              </a:rPr>
              <a:t>en centre d’enfouissement de déchets spéciaux lorsque les boues contiennent des métaux lourds et ne son pas utilisables en agriculture.</a:t>
            </a:r>
          </a:p>
        </p:txBody>
      </p:sp>
    </p:spTree>
    <p:extLst>
      <p:ext uri="{BB962C8B-B14F-4D97-AF65-F5344CB8AC3E}">
        <p14:creationId xmlns:p14="http://schemas.microsoft.com/office/powerpoint/2010/main" val="515194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1"/>
            <a:ext cx="12191999" cy="6858000"/>
          </a:xfrm>
          <a:prstGeom prst="rect">
            <a:avLst/>
          </a:prstGeom>
        </p:spPr>
      </p:pic>
    </p:spTree>
    <p:extLst>
      <p:ext uri="{BB962C8B-B14F-4D97-AF65-F5344CB8AC3E}">
        <p14:creationId xmlns:p14="http://schemas.microsoft.com/office/powerpoint/2010/main" val="1641791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200" y="723543"/>
            <a:ext cx="11727543" cy="6001643"/>
          </a:xfrm>
          <a:prstGeom prst="rect">
            <a:avLst/>
          </a:prstGeom>
        </p:spPr>
        <p:txBody>
          <a:bodyPr wrap="square">
            <a:spAutoFit/>
          </a:bodyPr>
          <a:lstStyle/>
          <a:p>
            <a:pPr algn="just"/>
            <a:r>
              <a:rPr lang="fr-FR" sz="2400" dirty="0" smtClean="0">
                <a:solidFill>
                  <a:srgbClr val="333333"/>
                </a:solidFill>
                <a:latin typeface="Arial" panose="020B0604020202020204" pitchFamily="34" charset="0"/>
              </a:rPr>
              <a:t>                  Les </a:t>
            </a:r>
            <a:r>
              <a:rPr lang="fr-FR" sz="2400" dirty="0">
                <a:solidFill>
                  <a:srgbClr val="333333"/>
                </a:solidFill>
                <a:latin typeface="Arial" panose="020B0604020202020204" pitchFamily="34" charset="0"/>
              </a:rPr>
              <a:t>principales utilisations des eaux usées épurées sont </a:t>
            </a:r>
            <a:r>
              <a:rPr lang="fr-FR" sz="2400" dirty="0" smtClean="0">
                <a:solidFill>
                  <a:srgbClr val="333333"/>
                </a:solidFill>
                <a:latin typeface="Arial" panose="020B0604020202020204" pitchFamily="34" charset="0"/>
              </a:rPr>
              <a:t>:</a:t>
            </a:r>
          </a:p>
          <a:p>
            <a:pPr algn="just"/>
            <a:endParaRPr lang="fr-FR" sz="2400" dirty="0">
              <a:solidFill>
                <a:srgbClr val="333333"/>
              </a:solidFill>
              <a:latin typeface="Arial" panose="020B0604020202020204" pitchFamily="34" charset="0"/>
            </a:endParaRPr>
          </a:p>
          <a:p>
            <a:pPr marL="450215" algn="just"/>
            <a:r>
              <a:rPr lang="fr-FR" sz="2400" dirty="0">
                <a:solidFill>
                  <a:srgbClr val="333333"/>
                </a:solidFill>
                <a:latin typeface="Arial" panose="020B0604020202020204" pitchFamily="34" charset="0"/>
              </a:rPr>
              <a:t>• </a:t>
            </a:r>
            <a:r>
              <a:rPr lang="fr-FR" sz="2400" b="1" dirty="0">
                <a:solidFill>
                  <a:srgbClr val="333333"/>
                </a:solidFill>
                <a:latin typeface="Arial" panose="020B0604020202020204" pitchFamily="34" charset="0"/>
              </a:rPr>
              <a:t>Utilisations agricoles :</a:t>
            </a:r>
            <a:r>
              <a:rPr lang="fr-FR" sz="2400" dirty="0">
                <a:solidFill>
                  <a:srgbClr val="333333"/>
                </a:solidFill>
                <a:latin typeface="Arial" panose="020B0604020202020204" pitchFamily="34" charset="0"/>
              </a:rPr>
              <a:t> –irrigation- la plus répondue, permettant d’exploiter la matière fertilisante contenue dans ces eaux réalisant ainsi une économie d’engrais </a:t>
            </a:r>
            <a:r>
              <a:rPr lang="fr-FR" sz="2400" dirty="0" smtClean="0">
                <a:solidFill>
                  <a:srgbClr val="333333"/>
                </a:solidFill>
                <a:latin typeface="Arial" panose="020B0604020202020204" pitchFamily="34" charset="0"/>
              </a:rPr>
              <a:t>;</a:t>
            </a:r>
          </a:p>
          <a:p>
            <a:pPr marL="450215" algn="just"/>
            <a:endParaRPr lang="fr-FR" sz="2400" dirty="0">
              <a:solidFill>
                <a:srgbClr val="333333"/>
              </a:solidFill>
              <a:latin typeface="Arial" panose="020B0604020202020204" pitchFamily="34" charset="0"/>
            </a:endParaRPr>
          </a:p>
          <a:p>
            <a:pPr marL="450215" algn="just"/>
            <a:r>
              <a:rPr lang="fr-FR" sz="2400" dirty="0">
                <a:solidFill>
                  <a:srgbClr val="333333"/>
                </a:solidFill>
                <a:latin typeface="Arial" panose="020B0604020202020204" pitchFamily="34" charset="0"/>
              </a:rPr>
              <a:t>• </a:t>
            </a:r>
            <a:r>
              <a:rPr lang="fr-FR" sz="2400" b="1" dirty="0">
                <a:solidFill>
                  <a:srgbClr val="333333"/>
                </a:solidFill>
                <a:latin typeface="Arial" panose="020B0604020202020204" pitchFamily="34" charset="0"/>
              </a:rPr>
              <a:t>Utilisations Municipale</a:t>
            </a:r>
            <a:r>
              <a:rPr lang="fr-FR" sz="2400" dirty="0">
                <a:solidFill>
                  <a:srgbClr val="333333"/>
                </a:solidFill>
                <a:latin typeface="Arial" panose="020B0604020202020204" pitchFamily="34" charset="0"/>
              </a:rPr>
              <a:t>s : arrosage des espaces verts, lavage des rues, alimentation de plans d’eau, lutte contre les incendies, l’arrosage des terrains de golf, des chantiers de travaux publics, arrosage pour compactage des couches de base des routes et autoroutes</a:t>
            </a:r>
            <a:r>
              <a:rPr lang="fr-FR" sz="2400" dirty="0" smtClean="0">
                <a:solidFill>
                  <a:srgbClr val="333333"/>
                </a:solidFill>
                <a:latin typeface="Arial" panose="020B0604020202020204" pitchFamily="34" charset="0"/>
              </a:rPr>
              <a:t>.</a:t>
            </a:r>
          </a:p>
          <a:p>
            <a:pPr marL="450215" algn="just"/>
            <a:endParaRPr lang="fr-FR" sz="2400" dirty="0">
              <a:solidFill>
                <a:srgbClr val="333333"/>
              </a:solidFill>
              <a:latin typeface="Arial" panose="020B0604020202020204" pitchFamily="34" charset="0"/>
            </a:endParaRPr>
          </a:p>
          <a:p>
            <a:pPr marL="450215" algn="just"/>
            <a:r>
              <a:rPr lang="fr-FR" sz="2400" dirty="0">
                <a:solidFill>
                  <a:srgbClr val="333333"/>
                </a:solidFill>
                <a:latin typeface="Arial" panose="020B0604020202020204" pitchFamily="34" charset="0"/>
              </a:rPr>
              <a:t>• </a:t>
            </a:r>
            <a:r>
              <a:rPr lang="fr-FR" sz="2400" b="1" dirty="0">
                <a:solidFill>
                  <a:srgbClr val="333333"/>
                </a:solidFill>
                <a:latin typeface="Arial" panose="020B0604020202020204" pitchFamily="34" charset="0"/>
              </a:rPr>
              <a:t>Utilisations industrielles</a:t>
            </a:r>
            <a:r>
              <a:rPr lang="fr-FR" sz="2400" dirty="0">
                <a:solidFill>
                  <a:srgbClr val="333333"/>
                </a:solidFill>
                <a:latin typeface="Arial" panose="020B0604020202020204" pitchFamily="34" charset="0"/>
              </a:rPr>
              <a:t> : refroidissement ; </a:t>
            </a:r>
            <a:endParaRPr lang="fr-FR" sz="2400" dirty="0" smtClean="0">
              <a:solidFill>
                <a:srgbClr val="333333"/>
              </a:solidFill>
              <a:latin typeface="Arial" panose="020B0604020202020204" pitchFamily="34" charset="0"/>
            </a:endParaRPr>
          </a:p>
          <a:p>
            <a:pPr marL="450215" algn="just"/>
            <a:endParaRPr lang="fr-FR" sz="2400" dirty="0">
              <a:solidFill>
                <a:srgbClr val="333333"/>
              </a:solidFill>
              <a:latin typeface="Arial" panose="020B0604020202020204" pitchFamily="34" charset="0"/>
            </a:endParaRPr>
          </a:p>
          <a:p>
            <a:pPr marL="450215" algn="just"/>
            <a:r>
              <a:rPr lang="fr-FR" sz="2400" dirty="0">
                <a:solidFill>
                  <a:srgbClr val="333333"/>
                </a:solidFill>
                <a:latin typeface="Arial" panose="020B0604020202020204" pitchFamily="34" charset="0"/>
              </a:rPr>
              <a:t>• </a:t>
            </a:r>
            <a:r>
              <a:rPr lang="fr-FR" sz="2400" b="1" dirty="0">
                <a:solidFill>
                  <a:srgbClr val="333333"/>
                </a:solidFill>
                <a:latin typeface="Arial" panose="020B0604020202020204" pitchFamily="34" charset="0"/>
              </a:rPr>
              <a:t>Amélioration des ressources</a:t>
            </a:r>
            <a:r>
              <a:rPr lang="fr-FR" sz="2400" dirty="0">
                <a:solidFill>
                  <a:srgbClr val="333333"/>
                </a:solidFill>
                <a:latin typeface="Arial" panose="020B0604020202020204" pitchFamily="34" charset="0"/>
              </a:rPr>
              <a:t> : recharge des nappes pour la lutte contre les rabattements des nappes et la protection contre l’intrusion des biseaux salés en bord de mer.</a:t>
            </a:r>
            <a:endParaRPr lang="fr-FR" sz="2400" b="0" i="0" dirty="0">
              <a:solidFill>
                <a:srgbClr val="333333"/>
              </a:solidFill>
              <a:effectLst/>
              <a:latin typeface="Arial" panose="020B0604020202020204" pitchFamily="34" charset="0"/>
            </a:endParaRPr>
          </a:p>
        </p:txBody>
      </p:sp>
      <p:sp>
        <p:nvSpPr>
          <p:cNvPr id="3" name="Rectangle 2"/>
          <p:cNvSpPr/>
          <p:nvPr/>
        </p:nvSpPr>
        <p:spPr>
          <a:xfrm>
            <a:off x="3763638" y="354211"/>
            <a:ext cx="3493264" cy="369332"/>
          </a:xfrm>
          <a:prstGeom prst="rect">
            <a:avLst/>
          </a:prstGeom>
        </p:spPr>
        <p:txBody>
          <a:bodyPr wrap="none">
            <a:spAutoFit/>
          </a:bodyPr>
          <a:lstStyle/>
          <a:p>
            <a:r>
              <a:rPr lang="fr-FR" b="1" dirty="0" smtClean="0">
                <a:solidFill>
                  <a:srgbClr val="333333"/>
                </a:solidFill>
                <a:latin typeface="Arial" panose="020B0604020202020204" pitchFamily="34" charset="0"/>
              </a:rPr>
              <a:t>Utilisations des eaux épurées</a:t>
            </a:r>
            <a:endParaRPr lang="fr-FR" b="1" dirty="0">
              <a:solidFill>
                <a:srgbClr val="333333"/>
              </a:solidFill>
              <a:latin typeface="Arial" panose="020B0604020202020204" pitchFamily="34" charset="0"/>
            </a:endParaRPr>
          </a:p>
        </p:txBody>
      </p:sp>
    </p:spTree>
    <p:extLst>
      <p:ext uri="{BB962C8B-B14F-4D97-AF65-F5344CB8AC3E}">
        <p14:creationId xmlns:p14="http://schemas.microsoft.com/office/powerpoint/2010/main" val="17836449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7599" y="1328448"/>
            <a:ext cx="4847771" cy="3785652"/>
          </a:xfrm>
          <a:prstGeom prst="rect">
            <a:avLst/>
          </a:prstGeom>
        </p:spPr>
        <p:txBody>
          <a:bodyPr wrap="square">
            <a:spAutoFit/>
          </a:bodyPr>
          <a:lstStyle/>
          <a:p>
            <a:pPr algn="ctr"/>
            <a:r>
              <a:rPr lang="fr-FR" sz="8000" dirty="0" smtClean="0">
                <a:solidFill>
                  <a:srgbClr val="000000"/>
                </a:solidFill>
                <a:latin typeface="Times New Roman" panose="02020603050405020304" pitchFamily="18" charset="0"/>
                <a:cs typeface="Times New Roman" panose="02020603050405020304" pitchFamily="18" charset="0"/>
              </a:rPr>
              <a:t>Normes </a:t>
            </a:r>
          </a:p>
          <a:p>
            <a:pPr algn="ctr"/>
            <a:r>
              <a:rPr lang="fr-FR" sz="8000" dirty="0" smtClean="0">
                <a:solidFill>
                  <a:srgbClr val="000000"/>
                </a:solidFill>
                <a:latin typeface="Times New Roman" panose="02020603050405020304" pitchFamily="18" charset="0"/>
                <a:cs typeface="Times New Roman" panose="02020603050405020304" pitchFamily="18" charset="0"/>
              </a:rPr>
              <a:t>Et Législation </a:t>
            </a:r>
            <a:endParaRPr lang="fr-FR" sz="8000" dirty="0"/>
          </a:p>
        </p:txBody>
      </p:sp>
    </p:spTree>
    <p:extLst>
      <p:ext uri="{BB962C8B-B14F-4D97-AF65-F5344CB8AC3E}">
        <p14:creationId xmlns:p14="http://schemas.microsoft.com/office/powerpoint/2010/main" val="10775415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48215" t="19597" r="10168" b="4631"/>
          <a:stretch/>
        </p:blipFill>
        <p:spPr>
          <a:xfrm>
            <a:off x="2002971" y="1944914"/>
            <a:ext cx="8490857" cy="4804229"/>
          </a:xfrm>
          <a:prstGeom prst="rect">
            <a:avLst/>
          </a:prstGeom>
        </p:spPr>
      </p:pic>
      <p:pic>
        <p:nvPicPr>
          <p:cNvPr id="4" name="Image 3"/>
          <p:cNvPicPr>
            <a:picLocks noChangeAspect="1"/>
          </p:cNvPicPr>
          <p:nvPr/>
        </p:nvPicPr>
        <p:blipFill rotWithShape="1">
          <a:blip r:embed="rId3"/>
          <a:srcRect l="8949" t="40947" r="52231" b="34144"/>
          <a:stretch/>
        </p:blipFill>
        <p:spPr>
          <a:xfrm>
            <a:off x="1843314" y="0"/>
            <a:ext cx="8926286" cy="1944914"/>
          </a:xfrm>
          <a:prstGeom prst="rect">
            <a:avLst/>
          </a:prstGeom>
        </p:spPr>
      </p:pic>
    </p:spTree>
    <p:extLst>
      <p:ext uri="{BB962C8B-B14F-4D97-AF65-F5344CB8AC3E}">
        <p14:creationId xmlns:p14="http://schemas.microsoft.com/office/powerpoint/2010/main" val="18803065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48215" t="15411" r="9953" b="11539"/>
          <a:stretch/>
        </p:blipFill>
        <p:spPr>
          <a:xfrm>
            <a:off x="2119086" y="275771"/>
            <a:ext cx="8040914" cy="6386286"/>
          </a:xfrm>
          <a:prstGeom prst="rect">
            <a:avLst/>
          </a:prstGeom>
        </p:spPr>
      </p:pic>
    </p:spTree>
    <p:extLst>
      <p:ext uri="{BB962C8B-B14F-4D97-AF65-F5344CB8AC3E}">
        <p14:creationId xmlns:p14="http://schemas.microsoft.com/office/powerpoint/2010/main" val="23752175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48104" t="22737" r="10064" b="8608"/>
          <a:stretch/>
        </p:blipFill>
        <p:spPr>
          <a:xfrm>
            <a:off x="2423886" y="174170"/>
            <a:ext cx="7170057" cy="6516915"/>
          </a:xfrm>
          <a:prstGeom prst="rect">
            <a:avLst/>
          </a:prstGeom>
        </p:spPr>
      </p:pic>
    </p:spTree>
    <p:extLst>
      <p:ext uri="{BB962C8B-B14F-4D97-AF65-F5344CB8AC3E}">
        <p14:creationId xmlns:p14="http://schemas.microsoft.com/office/powerpoint/2010/main" val="37527281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27020" t="17504" r="27801" b="12376"/>
          <a:stretch/>
        </p:blipFill>
        <p:spPr>
          <a:xfrm>
            <a:off x="1688566" y="646331"/>
            <a:ext cx="8921163" cy="6211669"/>
          </a:xfrm>
          <a:prstGeom prst="rect">
            <a:avLst/>
          </a:prstGeom>
        </p:spPr>
      </p:pic>
      <p:sp>
        <p:nvSpPr>
          <p:cNvPr id="3" name="Rectangle 2"/>
          <p:cNvSpPr/>
          <p:nvPr/>
        </p:nvSpPr>
        <p:spPr>
          <a:xfrm>
            <a:off x="632013" y="0"/>
            <a:ext cx="10703858" cy="646331"/>
          </a:xfrm>
          <a:prstGeom prst="rect">
            <a:avLst/>
          </a:prstGeom>
        </p:spPr>
        <p:txBody>
          <a:bodyPr wrap="square">
            <a:spAutoFit/>
          </a:bodyPr>
          <a:lstStyle/>
          <a:p>
            <a:r>
              <a:rPr lang="fr-FR" dirty="0" err="1" smtClean="0">
                <a:solidFill>
                  <a:srgbClr val="000000"/>
                </a:solidFill>
                <a:latin typeface="Times-Bold"/>
              </a:rPr>
              <a:t>Arrité</a:t>
            </a:r>
            <a:r>
              <a:rPr lang="fr-FR" dirty="0" smtClean="0">
                <a:solidFill>
                  <a:srgbClr val="000000"/>
                </a:solidFill>
                <a:latin typeface="Times-Bold"/>
              </a:rPr>
              <a:t> interministériel </a:t>
            </a:r>
            <a:r>
              <a:rPr lang="fr-FR" dirty="0">
                <a:solidFill>
                  <a:srgbClr val="000000"/>
                </a:solidFill>
                <a:latin typeface="Times-Bold"/>
              </a:rPr>
              <a:t>du 8 </a:t>
            </a:r>
            <a:r>
              <a:rPr lang="fr-FR" dirty="0" err="1">
                <a:solidFill>
                  <a:srgbClr val="000000"/>
                </a:solidFill>
                <a:latin typeface="Times-Bold"/>
              </a:rPr>
              <a:t>Safar</a:t>
            </a:r>
            <a:r>
              <a:rPr lang="fr-FR" dirty="0">
                <a:solidFill>
                  <a:srgbClr val="000000"/>
                </a:solidFill>
                <a:latin typeface="Times-Bold"/>
              </a:rPr>
              <a:t> 1433 </a:t>
            </a:r>
            <a:r>
              <a:rPr lang="fr-FR" dirty="0" smtClean="0">
                <a:solidFill>
                  <a:srgbClr val="000000"/>
                </a:solidFill>
                <a:latin typeface="Times-Bold"/>
              </a:rPr>
              <a:t>correspondant au </a:t>
            </a:r>
            <a:r>
              <a:rPr lang="fr-FR" dirty="0">
                <a:solidFill>
                  <a:srgbClr val="000000"/>
                </a:solidFill>
                <a:latin typeface="Times-Bold"/>
              </a:rPr>
              <a:t>2 janvier 2012 fixant la liste des </a:t>
            </a:r>
            <a:r>
              <a:rPr lang="fr-FR" dirty="0" smtClean="0">
                <a:solidFill>
                  <a:srgbClr val="000000"/>
                </a:solidFill>
                <a:latin typeface="Times-Bold"/>
              </a:rPr>
              <a:t>cultures pouvant </a:t>
            </a:r>
            <a:r>
              <a:rPr lang="fr-FR" dirty="0">
                <a:solidFill>
                  <a:srgbClr val="000000"/>
                </a:solidFill>
                <a:latin typeface="Times-Bold"/>
              </a:rPr>
              <a:t>ê</a:t>
            </a:r>
            <a:r>
              <a:rPr lang="fr-FR" dirty="0" smtClean="0">
                <a:solidFill>
                  <a:srgbClr val="000000"/>
                </a:solidFill>
                <a:latin typeface="Times-Bold"/>
              </a:rPr>
              <a:t>tre irriguées </a:t>
            </a:r>
            <a:r>
              <a:rPr lang="fr-FR" dirty="0">
                <a:solidFill>
                  <a:srgbClr val="000000"/>
                </a:solidFill>
                <a:latin typeface="Times-Bold"/>
              </a:rPr>
              <a:t>avec des eaux </a:t>
            </a:r>
            <a:r>
              <a:rPr lang="fr-FR" dirty="0" smtClean="0">
                <a:solidFill>
                  <a:srgbClr val="000000"/>
                </a:solidFill>
                <a:latin typeface="Times-Bold"/>
              </a:rPr>
              <a:t>usées </a:t>
            </a:r>
            <a:r>
              <a:rPr lang="fr-FR" dirty="0">
                <a:solidFill>
                  <a:srgbClr val="000000"/>
                </a:solidFill>
                <a:latin typeface="Times-Bold"/>
              </a:rPr>
              <a:t>é</a:t>
            </a:r>
            <a:r>
              <a:rPr lang="fr-FR" dirty="0" smtClean="0">
                <a:solidFill>
                  <a:srgbClr val="000000"/>
                </a:solidFill>
                <a:latin typeface="Times-Bold"/>
              </a:rPr>
              <a:t>purées.</a:t>
            </a:r>
            <a:endParaRPr lang="fr-FR" dirty="0"/>
          </a:p>
        </p:txBody>
      </p:sp>
    </p:spTree>
    <p:extLst>
      <p:ext uri="{BB962C8B-B14F-4D97-AF65-F5344CB8AC3E}">
        <p14:creationId xmlns:p14="http://schemas.microsoft.com/office/powerpoint/2010/main" val="1788319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8625</TotalTime>
  <Words>2110</Words>
  <Application>Microsoft Office PowerPoint</Application>
  <PresentationFormat>Custom</PresentationFormat>
  <Paragraphs>176</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Brin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 COM</dc:creator>
  <cp:lastModifiedBy>bitam</cp:lastModifiedBy>
  <cp:revision>81</cp:revision>
  <dcterms:created xsi:type="dcterms:W3CDTF">2019-10-14T03:47:44Z</dcterms:created>
  <dcterms:modified xsi:type="dcterms:W3CDTF">2019-11-18T13:24:24Z</dcterms:modified>
</cp:coreProperties>
</file>